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x0UdlmdacI7Fe/GkP4WwI2BgW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3C6C33-840E-4DDE-ADCB-0279A5CF8690}">
  <a:tblStyle styleId="{633C6C33-840E-4DDE-ADCB-0279A5CF8690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6"/>
          </a:solidFill>
        </a:fill>
      </a:tcStyle>
    </a:wholeTbl>
    <a:band1H>
      <a:tcTxStyle/>
      <a:tcStyle>
        <a:tcBdr/>
        <a:fill>
          <a:solidFill>
            <a:srgbClr val="FBE1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BE1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528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077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9912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d53a4d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d53a4d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(Presencia de </a:t>
            </a:r>
            <a:r>
              <a:rPr lang="es-CR" dirty="0" err="1"/>
              <a:t>outliers</a:t>
            </a:r>
            <a:r>
              <a:rPr lang="es-CR" dirty="0"/>
              <a:t> por temporada alta de ventas)</a:t>
            </a:r>
            <a:endParaRPr dirty="0"/>
          </a:p>
        </p:txBody>
      </p:sp>
      <p:sp>
        <p:nvSpPr>
          <p:cNvPr id="213" name="Google Shape;213;g87d53a4d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601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 cambié porque no vamos a estimar inventarios…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Reducción de gastos por almacenamiento de inventarios y evitar compras innecesarias.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Mejora en la tasa de retención de clientes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Incremento en las ganancias gracias a la mayor disponibilidad de inventario para los productos más vendidos.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Objetivos</a:t>
            </a:r>
            <a:endParaRPr sz="20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Identificar segmentos de mercados minoristas a partir de las ventas.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Determinar los 3 segmentos de mercado que generan más ingresos.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Predecir las ventas mensuales a partir de los datos históricos.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Criterios de éxito</a:t>
            </a:r>
            <a:endParaRPr sz="12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Identificar 3 clústeres de datos que permitan agrupar los diferentes clientes de la compañía pasado en su perfil.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200"/>
              <a:t>Evaluar la precisión del modelo de predicción a fin de validar que la predicción se encuentre dentro de un 20% de las ventas reales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4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4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3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3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9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ublic.tableau.com/profile/eilyn.francinie.salazar.miranda#!/vizhome/ProyectoFinal_CursoMineria_EspecializacionCD/Resumensegmentosdemercado?publish=ye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7/08/how-data-analytics-affecting-our-everyday-live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2" name="Google Shape;122;p1" descr="A picture containing table, indoor, sitting,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5413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/>
          <p:nvPr/>
        </p:nvSpPr>
        <p:spPr>
          <a:xfrm rot="-5400000">
            <a:off x="3799868" y="-1534136"/>
            <a:ext cx="4592270" cy="1219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1000">
                <a:srgbClr val="000000">
                  <a:alpha val="29803"/>
                </a:srgbClr>
              </a:gs>
              <a:gs pos="35000">
                <a:srgbClr val="000000">
                  <a:alpha val="45882"/>
                </a:srgbClr>
              </a:gs>
              <a:gs pos="100000">
                <a:srgbClr val="000000">
                  <a:alpha val="8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1"/>
          <p:cNvSpPr txBox="1"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venir"/>
              <a:buNone/>
            </a:pPr>
            <a:r>
              <a:rPr lang="en-US" sz="5100"/>
              <a:t>Análisis de clientes y proyección de ventas para la tienda en línea XYZ</a:t>
            </a:r>
            <a:endParaRPr/>
          </a:p>
        </p:txBody>
      </p:sp>
      <p:sp>
        <p:nvSpPr>
          <p:cNvPr id="125" name="Google Shape;125;p1"/>
          <p:cNvSpPr/>
          <p:nvPr/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" name="Google Shape;126;p1"/>
          <p:cNvSpPr txBox="1"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/>
              <a:t>Proyecto de Inteligencia de Negocios y Minería de datos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/>
              <a:t>1 de Junio 2020</a:t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7931607" y="5548607"/>
            <a:ext cx="185429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Jose Alberto Aguilar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Eilyn Salazar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Crisia Piedra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10"/>
          <p:cNvGraphicFramePr/>
          <p:nvPr/>
        </p:nvGraphicFramePr>
        <p:xfrm>
          <a:off x="1115568" y="2116138"/>
          <a:ext cx="7197250" cy="1925350"/>
        </p:xfrm>
        <a:graphic>
          <a:graphicData uri="http://schemas.openxmlformats.org/drawingml/2006/table">
            <a:tbl>
              <a:tblPr firstRow="1" bandRow="1">
                <a:noFill/>
                <a:tableStyleId>{633C6C33-840E-4DDE-ADCB-0279A5CF8690}</a:tableStyleId>
              </a:tblPr>
              <a:tblGrid>
                <a:gridCol w="21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Descripción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diff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diferencia del monto vendido entre la fecha y la fecha del mes anterior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12 variables de lag de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cada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mes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, con las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diferencias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entre las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ventas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distribuidas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a lo largo de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todos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los 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meses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7" name="Google Shape;207;p10"/>
          <p:cNvSpPr txBox="1"/>
          <p:nvPr/>
        </p:nvSpPr>
        <p:spPr>
          <a:xfrm>
            <a:off x="8534400" y="2116138"/>
            <a:ext cx="28384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Información necesaria para crear la regression </a:t>
            </a: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1115568" y="4162425"/>
            <a:ext cx="2151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Transformaciones</a:t>
            </a:r>
            <a:endParaRPr sz="18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09" name="Google Shape;209;p10"/>
          <p:cNvGraphicFramePr/>
          <p:nvPr/>
        </p:nvGraphicFramePr>
        <p:xfrm>
          <a:off x="1115568" y="4652724"/>
          <a:ext cx="7197250" cy="1651030"/>
        </p:xfrm>
        <a:graphic>
          <a:graphicData uri="http://schemas.openxmlformats.org/drawingml/2006/table">
            <a:tbl>
              <a:tblPr firstRow="1" bandRow="1">
                <a:noFill/>
                <a:tableStyleId>{633C6C33-840E-4DDE-ADCB-0279A5CF8690}</a:tableStyleId>
              </a:tblPr>
              <a:tblGrid>
                <a:gridCol w="21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Agrupamientos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Descripción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Por Cliente y por Fecha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Para la ténica RFM, sumarizando el Total y el conteo de las compras realizadas por 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Por Fecha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 Para la regresión, sumarizando el total de ventas para esa fecha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Google Shape;181;p7">
            <a:extLst>
              <a:ext uri="{FF2B5EF4-FFF2-40B4-BE49-F238E27FC236}">
                <a16:creationId xmlns:a16="http://schemas.microsoft.com/office/drawing/2014/main" id="{52461986-0515-45F7-B29D-69D3D88907AA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Selección, limpieza, construcción y transformación de los datos</a:t>
            </a:r>
            <a:endParaRPr lang="es-ES" sz="2400" dirty="0"/>
          </a:p>
        </p:txBody>
      </p:sp>
      <p:sp>
        <p:nvSpPr>
          <p:cNvPr id="10" name="Google Shape;181;p7">
            <a:extLst>
              <a:ext uri="{FF2B5EF4-FFF2-40B4-BE49-F238E27FC236}">
                <a16:creationId xmlns:a16="http://schemas.microsoft.com/office/drawing/2014/main" id="{E2341708-C8B2-4216-83FE-EC141BA020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681069"/>
            <a:ext cx="10168200" cy="8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Preparación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 - Clustering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94BA0-465F-45CE-920B-8ECEA008F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err="1"/>
              <a:t>Clustering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DC13B-35E4-4B45-B572-C14271CFF44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533400" indent="-457200">
              <a:buFont typeface="+mj-lt"/>
              <a:buAutoNum type="arabicPeriod"/>
            </a:pPr>
            <a:r>
              <a:rPr lang="es-CR" dirty="0"/>
              <a:t>Identificación del número óptimo del K</a:t>
            </a:r>
          </a:p>
          <a:p>
            <a:pPr marL="533400" indent="-457200">
              <a:buFont typeface="+mj-lt"/>
              <a:buAutoNum type="arabicPeriod"/>
            </a:pPr>
            <a:r>
              <a:rPr lang="es-CR" dirty="0"/>
              <a:t>Creación de modelos utilizando </a:t>
            </a:r>
            <a:r>
              <a:rPr lang="es-CR" dirty="0" err="1"/>
              <a:t>Kmeans</a:t>
            </a:r>
            <a:r>
              <a:rPr lang="es-CR" dirty="0"/>
              <a:t> y </a:t>
            </a:r>
            <a:r>
              <a:rPr lang="es-CR" dirty="0" err="1"/>
              <a:t>Kmedoids</a:t>
            </a:r>
            <a:endParaRPr lang="es-CR" dirty="0"/>
          </a:p>
          <a:p>
            <a:pPr marL="533400" indent="-457200">
              <a:buFont typeface="+mj-lt"/>
              <a:buAutoNum type="arabicPeriod"/>
            </a:pPr>
            <a:r>
              <a:rPr lang="es-CR" dirty="0"/>
              <a:t>Selección de técnica a utilizar</a:t>
            </a: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Selección, construcción, y descripción de los modelos</a:t>
            </a:r>
            <a:endParaRPr lang="es-E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7E2C5D-CEA1-4161-BED1-279CB562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430" y="2702579"/>
            <a:ext cx="4853520" cy="32506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 - Clustering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55F01E-840B-4874-BC3C-077D34E5A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/>
              <a:t>Comparación resultados </a:t>
            </a:r>
            <a:r>
              <a:rPr lang="es-CR" dirty="0" err="1"/>
              <a:t>medoides</a:t>
            </a:r>
            <a:r>
              <a:rPr lang="es-CR" dirty="0"/>
              <a:t> y centroides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DC13B-35E4-4B45-B572-C14271CFF44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CE782-D0C8-4F1A-8875-51BBC611290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/>
              <a:t>Visualización de los 3 segmento de mercado (1 Alto - Azul, 2 Medio - Amarillo, 3 Bajo - Gris)</a:t>
            </a: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Comparación de modelos de </a:t>
            </a:r>
            <a:r>
              <a:rPr lang="es-CR" sz="2400" dirty="0" err="1"/>
              <a:t>clustering</a:t>
            </a:r>
            <a:endParaRPr lang="es-E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814B79-9660-4E2E-ADB5-58DCC207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90" y="3256001"/>
            <a:ext cx="4222603" cy="29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9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 - </a:t>
            </a:r>
            <a:r>
              <a:rPr lang="en-US" dirty="0" err="1"/>
              <a:t>Regresión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94BA0-465F-45CE-920B-8ECEA008F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Regresión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DC13B-35E4-4B45-B572-C14271CFF44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pPr marL="533400" indent="-457200">
              <a:buFont typeface="+mj-lt"/>
              <a:buAutoNum type="arabicPeriod"/>
            </a:pPr>
            <a:r>
              <a:rPr lang="es-CR" dirty="0"/>
              <a:t>Análisis del comportamiento de las ventas</a:t>
            </a:r>
          </a:p>
          <a:p>
            <a:pPr marL="533400" indent="-457200">
              <a:buFont typeface="+mj-lt"/>
              <a:buAutoNum type="arabicPeriod"/>
            </a:pPr>
            <a:r>
              <a:rPr lang="es-CR" dirty="0"/>
              <a:t>Creación de modelos utilizando Regresión Lineal Simple y Regresión Lineal Múltiple </a:t>
            </a:r>
          </a:p>
          <a:p>
            <a:pPr marL="533400" indent="-457200">
              <a:buFont typeface="+mj-lt"/>
              <a:buAutoNum type="arabicPeriod"/>
            </a:pPr>
            <a:r>
              <a:rPr lang="es-CR" dirty="0"/>
              <a:t>Selección de técnica a utilizar: Regresión Lineal Múltiple </a:t>
            </a:r>
          </a:p>
          <a:p>
            <a:pPr marL="5334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Selección, construcción, y descripción de los modelos</a:t>
            </a:r>
            <a:endParaRPr lang="es-E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F42D3-F7F1-4015-B330-C1A087F9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62" y="2452918"/>
            <a:ext cx="5253589" cy="35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7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 - </a:t>
            </a:r>
            <a:r>
              <a:rPr lang="en-US" dirty="0" err="1"/>
              <a:t>Regresión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94BA0-465F-45CE-920B-8ECEA008F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Regresión Simple</a:t>
            </a: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Comparación de los modelos</a:t>
            </a:r>
            <a:endParaRPr lang="es-ES" sz="24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E0DB1E2-DADA-4F95-A401-B20116B91A23}"/>
              </a:ext>
            </a:extLst>
          </p:cNvPr>
          <p:cNvSpPr txBox="1">
            <a:spLocks/>
          </p:cNvSpPr>
          <p:nvPr/>
        </p:nvSpPr>
        <p:spPr>
          <a:xfrm>
            <a:off x="6590739" y="2365524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s-CR" dirty="0"/>
              <a:t>Regresión Múltiple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1D7DCD-8B86-473A-9A6B-DDE6934A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73" y="3429000"/>
            <a:ext cx="4402956" cy="32553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A4EAE8-244B-499D-A440-2691BF326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118" y="3413066"/>
            <a:ext cx="4402957" cy="32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4B7B3147-5A22-46DE-BDB3-C289BC4C1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 de los </a:t>
            </a:r>
            <a:r>
              <a:rPr lang="en-US" dirty="0" err="1"/>
              <a:t>modelos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94BA0-465F-45CE-920B-8ECEA008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513" y="2131656"/>
            <a:ext cx="4937760" cy="823912"/>
          </a:xfrm>
        </p:spPr>
        <p:txBody>
          <a:bodyPr/>
          <a:lstStyle/>
          <a:p>
            <a:r>
              <a:rPr lang="es-CR" dirty="0" err="1"/>
              <a:t>Clustering</a:t>
            </a:r>
            <a:endParaRPr lang="en-US" dirty="0"/>
          </a:p>
        </p:txBody>
      </p:sp>
      <p:sp>
        <p:nvSpPr>
          <p:cNvPr id="4" name="Google Shape;181;p7">
            <a:extLst>
              <a:ext uri="{FF2B5EF4-FFF2-40B4-BE49-F238E27FC236}">
                <a16:creationId xmlns:a16="http://schemas.microsoft.com/office/drawing/2014/main" id="{7B80F47E-9187-4597-928E-81BF9473E5EE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Comparación de los modelos</a:t>
            </a:r>
            <a:endParaRPr lang="es-ES" sz="24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E0DB1E2-DADA-4F95-A401-B20116B91A23}"/>
              </a:ext>
            </a:extLst>
          </p:cNvPr>
          <p:cNvSpPr txBox="1">
            <a:spLocks/>
          </p:cNvSpPr>
          <p:nvPr/>
        </p:nvSpPr>
        <p:spPr>
          <a:xfrm>
            <a:off x="6345936" y="2071661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s-CR" dirty="0"/>
              <a:t>Regresión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DD70B1-F2A1-466E-AA21-297B9A06FD0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0440" y="2955568"/>
            <a:ext cx="4937760" cy="2968512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s-CR" dirty="0" err="1"/>
              <a:t>Kmedoids</a:t>
            </a:r>
            <a:r>
              <a:rPr lang="es-CR" dirty="0"/>
              <a:t> considerando el comportamiento de las ventas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1EFCEA-DC1F-4430-9AFB-CC03872B8F72}"/>
              </a:ext>
            </a:extLst>
          </p:cNvPr>
          <p:cNvSpPr txBox="1">
            <a:spLocks/>
          </p:cNvSpPr>
          <p:nvPr/>
        </p:nvSpPr>
        <p:spPr>
          <a:xfrm>
            <a:off x="6561863" y="2804156"/>
            <a:ext cx="4937760" cy="160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76200" indent="0">
              <a:buFont typeface="Arial"/>
              <a:buNone/>
            </a:pPr>
            <a:r>
              <a:rPr lang="es-CR" dirty="0"/>
              <a:t>Se selecciona Regresión Lineal Múltiple considerando la tasa de error del modelo. Se observa que ningún modelo se ajusta correctamente a los datos.</a:t>
            </a:r>
          </a:p>
          <a:p>
            <a:pPr marL="76200" indent="0">
              <a:buFont typeface="Arial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7224C-F4B3-4D59-9DC4-92804908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045" y="4408371"/>
            <a:ext cx="1899541" cy="2345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EEFA4-70AA-4F69-92D6-895BC32F6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141" y="3988034"/>
            <a:ext cx="2902815" cy="25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6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87CB-3553-4300-892B-660CA6C0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9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F65800-1257-48BF-B6F8-89481768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2"/>
              </a:rPr>
              <a:t>https://public.tableau.com/profile/eilyn.francinie.salazar.miranda#!/vizhome/ProyectoFinal_CursoMineria_EspecializacionCD/Resumensegmentosdemercado?publish=yes</a:t>
            </a: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452C5-E7C5-4A70-8B61-3462FB75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48" y="2176272"/>
            <a:ext cx="5791584" cy="4297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F614A9-7556-464B-A0F1-5BAB0C279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632" y="2176272"/>
            <a:ext cx="5393438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7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3ABFA-B6B8-405D-82F7-0454EC1E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Preguntas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1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3ABFA-B6B8-405D-82F7-0454EC1E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Gracias!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8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en-US" sz="4400"/>
              <a:t>Fase de Entendimiento del Negocio</a:t>
            </a:r>
            <a:endParaRPr sz="4400"/>
          </a:p>
        </p:txBody>
      </p:sp>
      <p:sp>
        <p:nvSpPr>
          <p:cNvPr id="134" name="Google Shape;134;p2"/>
          <p:cNvSpPr/>
          <p:nvPr/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1"/>
          </p:nvPr>
        </p:nvSpPr>
        <p:spPr>
          <a:xfrm>
            <a:off x="612648" y="3355848"/>
            <a:ext cx="6268770" cy="28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Compañia XYZ es una tienda europea en línea de regalos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Existen dos situaciones importantes a considerar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Problemas de planeacion de presupuestos al no contar con </a:t>
            </a:r>
            <a:r>
              <a:rPr lang="en-US" sz="1800" i="1"/>
              <a:t>forecasts</a:t>
            </a:r>
            <a:r>
              <a:rPr lang="en-US" sz="1800"/>
              <a:t> de ventas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Optimizar presupuesto de mercadeo enfocando sus esfuerzos en los </a:t>
            </a:r>
            <a:r>
              <a:rPr lang="en-US" sz="1800" i="1"/>
              <a:t>mejores clientes</a:t>
            </a:r>
            <a:endParaRPr/>
          </a:p>
          <a:p>
            <a:pPr marL="228600" lvl="0" indent="-1143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pic>
        <p:nvPicPr>
          <p:cNvPr id="137" name="Google Shape;13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066" y="2101286"/>
            <a:ext cx="4237686" cy="257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venir"/>
              <a:buNone/>
            </a:pPr>
            <a:r>
              <a:rPr lang="en-US" sz="6000"/>
              <a:t>Objetivos del negocio y Criterios de éxito</a:t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 rot="10800000" flipH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 txBox="1">
            <a:spLocks noGrp="1"/>
          </p:cNvSpPr>
          <p:nvPr>
            <p:ph type="body" idx="1"/>
          </p:nvPr>
        </p:nvSpPr>
        <p:spPr>
          <a:xfrm>
            <a:off x="841248" y="3337269"/>
            <a:ext cx="10509504" cy="290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700" b="1"/>
              <a:t>Objetivos del Negocio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700"/>
              <a:t>Incrementar las ventas enfocándose en los diferentes tipos de clientes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700"/>
              <a:t>Mejorar la planeación de presupuestos mensuales a partir de los estimados de ventas a futuro.</a:t>
            </a:r>
            <a:endParaRPr/>
          </a:p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700"/>
          </a:p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700" b="1"/>
              <a:t>Criterios de éxito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700"/>
              <a:t>Identificar los 3 segmentos de mercado más rentables para la empresa a fin de orientar la estrategia de ventas.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700"/>
              <a:t>Mejorar las estimaciones de ventas mensuales en un 20% de su valor real.</a:t>
            </a:r>
            <a:endParaRPr/>
          </a:p>
          <a:p>
            <a:pPr marL="13335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700"/>
          </a:p>
          <a:p>
            <a:pPr marL="22860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Restricciones y Beneficios</a:t>
            </a:r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b="1"/>
              <a:t>Restricciones</a:t>
            </a:r>
            <a:endParaRPr sz="2170" b="1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1 año de datos históricos.</a:t>
            </a:r>
            <a:endParaRPr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Información limitada por motivos de privacidad.</a:t>
            </a:r>
            <a:endParaRPr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No se cuentan con categorías de productos</a:t>
            </a:r>
            <a:endParaRPr sz="13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 b="1"/>
              <a:t>Beneficios</a:t>
            </a:r>
            <a:endParaRPr sz="2170" b="1"/>
          </a:p>
          <a:p>
            <a:pPr marL="457200" lvl="0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Mejor proyección de presupuestas al tener una estimación de ventas.</a:t>
            </a:r>
            <a:endParaRPr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Mejora en la tasa de retención de clientes</a:t>
            </a:r>
            <a:endParaRPr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2170"/>
              <a:t>Incremento en las ganancias sl proyectar mejor las ventas estimadas y ajustar los presupuestos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l="474" t="9091" r="348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venir"/>
              <a:buNone/>
            </a:pPr>
            <a:r>
              <a:rPr lang="en-US" sz="2880" b="1"/>
              <a:t>Objetivos de Minería de Datos</a:t>
            </a:r>
            <a:endParaRPr sz="2880" b="1"/>
          </a:p>
        </p:txBody>
      </p:sp>
      <p:sp>
        <p:nvSpPr>
          <p:cNvPr id="163" name="Google Shape;163;p5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C8C8C8"/>
          </a:solidFill>
          <a:ln w="9525" cap="flat" cmpd="sng">
            <a:solidFill>
              <a:srgbClr val="C8C8C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371093" y="2718054"/>
            <a:ext cx="5329315" cy="320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Objetivos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600"/>
              <a:t>Identificar al menos 3 segmentos de mercados minoristas a partir de las ventas.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600"/>
              <a:t>Crear un modelo de predicción de ventas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Criterios de éxito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600"/>
              <a:t>Identificar 3 clústeres de clientes de la compañía basados en su perfil de compras</a:t>
            </a:r>
            <a:endParaRPr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600"/>
              <a:t>Evaluar el modelo de predicción a fin de validar que la predicción se encuentre dentro de un 20% de las ventas reales</a:t>
            </a:r>
            <a:endParaRPr sz="1600"/>
          </a:p>
        </p:txBody>
      </p:sp>
      <p:sp>
        <p:nvSpPr>
          <p:cNvPr id="166" name="Google Shape;166;p5"/>
          <p:cNvSpPr txBox="1"/>
          <p:nvPr/>
        </p:nvSpPr>
        <p:spPr>
          <a:xfrm>
            <a:off x="9423293" y="6657945"/>
            <a:ext cx="2768707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by Unknown Author is licensed under </a:t>
            </a:r>
            <a:r>
              <a:rPr lang="en-US" sz="700" u="sng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CC BY-SA-NC</a:t>
            </a:r>
            <a:endParaRPr sz="7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1115575" y="548648"/>
            <a:ext cx="10168200" cy="8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entendimiento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dirty="0"/>
          </a:p>
        </p:txBody>
      </p:sp>
      <p:graphicFrame>
        <p:nvGraphicFramePr>
          <p:cNvPr id="182" name="Google Shape;182;p7"/>
          <p:cNvGraphicFramePr/>
          <p:nvPr>
            <p:extLst>
              <p:ext uri="{D42A27DB-BD31-4B8C-83A1-F6EECF244321}">
                <p14:modId xmlns:p14="http://schemas.microsoft.com/office/powerpoint/2010/main" val="2277025376"/>
              </p:ext>
            </p:extLst>
          </p:nvPr>
        </p:nvGraphicFramePr>
        <p:xfrm>
          <a:off x="952187" y="2658201"/>
          <a:ext cx="10494975" cy="3876130"/>
        </p:xfrm>
        <a:graphic>
          <a:graphicData uri="http://schemas.openxmlformats.org/drawingml/2006/table">
            <a:tbl>
              <a:tblPr firstRow="1" bandRow="1">
                <a:noFill/>
                <a:tableStyleId>{633C6C33-840E-4DDE-ADCB-0279A5CF8690}</a:tableStyleId>
              </a:tblPr>
              <a:tblGrid>
                <a:gridCol w="172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Columna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Descripción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Tipo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InvoiceNo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Número de factura Nominal; Si comienza con 'c' indica una cancelación.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Cualitativa Nominal (Alfanumérico)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StockCode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Código de producto (artículo)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Cualitativa Nominal (Alfanumérico)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Nombre del producto (artículo)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Cualitativa Nominal (Alfanumérico)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Quantity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Las cantidades de cada producto (artículo) por transacción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Cuantitativa Continua (Numérico)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InvoiceDate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Fecha y hora de transacción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Cuantitativa Discreta (Fecha)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UnitPrice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Precio unitario en libras esterlinas.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Cuantitativa Continua (Numérico)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CustomerID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Número (Identificador) de cliente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Cualitativa Nominal (Alfanumérico)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Country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País de residencia del </a:t>
                      </a:r>
                      <a:r>
                        <a:rPr lang="en-US" sz="1800" dirty="0" err="1"/>
                        <a:t>cliente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Cualitativa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Nominal (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Alfanumérico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)</a:t>
                      </a:r>
                      <a:endParaRPr dirty="0"/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3" name="Google Shape;183;p7"/>
          <p:cNvSpPr txBox="1"/>
          <p:nvPr/>
        </p:nvSpPr>
        <p:spPr>
          <a:xfrm>
            <a:off x="848518" y="2011870"/>
            <a:ext cx="41813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541.910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Observaciones (compras)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Diciembre 2010-2011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Google Shape;181;p7">
            <a:extLst>
              <a:ext uri="{FF2B5EF4-FFF2-40B4-BE49-F238E27FC236}">
                <a16:creationId xmlns:a16="http://schemas.microsoft.com/office/drawing/2014/main" id="{3938F71A-2A50-44B7-943A-09D0498A54D5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 err="1"/>
              <a:t>Descripci</a:t>
            </a:r>
            <a:r>
              <a:rPr lang="es-CR" sz="2400" dirty="0" err="1"/>
              <a:t>ón</a:t>
            </a:r>
            <a:r>
              <a:rPr lang="es-CR" sz="2400" dirty="0"/>
              <a:t> </a:t>
            </a:r>
            <a:r>
              <a:rPr lang="es-ES" sz="2400" dirty="0"/>
              <a:t>de los datos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Revisión de Nas y valores negativos</a:t>
            </a:r>
            <a:endParaRPr/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5331" y="3338949"/>
            <a:ext cx="4066162" cy="290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5318" y="3338949"/>
            <a:ext cx="4066161" cy="290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8542" y="3338949"/>
            <a:ext cx="4066163" cy="290440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81;p7">
            <a:extLst>
              <a:ext uri="{FF2B5EF4-FFF2-40B4-BE49-F238E27FC236}">
                <a16:creationId xmlns:a16="http://schemas.microsoft.com/office/drawing/2014/main" id="{CAE7CC28-ABAB-4FD7-8B05-02877D2B8D48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Exploración de los datos y verificación de la calidad</a:t>
            </a:r>
            <a:endParaRPr lang="es-ES" sz="2400" dirty="0"/>
          </a:p>
        </p:txBody>
      </p:sp>
      <p:sp>
        <p:nvSpPr>
          <p:cNvPr id="15" name="Google Shape;181;p7">
            <a:extLst>
              <a:ext uri="{FF2B5EF4-FFF2-40B4-BE49-F238E27FC236}">
                <a16:creationId xmlns:a16="http://schemas.microsoft.com/office/drawing/2014/main" id="{1AD59E21-37B2-4B95-B875-B2FB954B3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681069"/>
            <a:ext cx="10168200" cy="8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entendimiento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en-US" sz="5200" dirty="0" err="1"/>
              <a:t>Selección</a:t>
            </a:r>
            <a:r>
              <a:rPr lang="en-US" sz="5200" dirty="0"/>
              <a:t> de </a:t>
            </a:r>
            <a:r>
              <a:rPr lang="en-US" sz="5200" dirty="0" err="1"/>
              <a:t>técnicas</a:t>
            </a:r>
            <a:endParaRPr dirty="0"/>
          </a:p>
        </p:txBody>
      </p:sp>
      <p:sp>
        <p:nvSpPr>
          <p:cNvPr id="173" name="Google Shape;173;p6"/>
          <p:cNvSpPr/>
          <p:nvPr/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1"/>
          </p:nvPr>
        </p:nvSpPr>
        <p:spPr>
          <a:xfrm>
            <a:off x="612647" y="3355847"/>
            <a:ext cx="7013837" cy="336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Clustering utilizando el valor RFM (Recency/Frequency/Monetary) del cliente</a:t>
            </a:r>
            <a:endParaRPr sz="200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Análisis de valor de un cliente en 3 dimensiones:</a:t>
            </a:r>
            <a:endParaRPr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</a:t>
            </a:r>
            <a:r>
              <a:rPr lang="en-US" sz="1600" b="1"/>
              <a:t>Recency</a:t>
            </a:r>
            <a:r>
              <a:rPr lang="en-US" sz="1600"/>
              <a:t> – Que tan reciente es la última compra del cliente?</a:t>
            </a:r>
            <a:endParaRPr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</a:t>
            </a:r>
            <a:r>
              <a:rPr lang="en-US" sz="1600" b="1"/>
              <a:t>Frequency</a:t>
            </a:r>
            <a:r>
              <a:rPr lang="en-US" sz="1600"/>
              <a:t> – Que tan a menudo realizan una compra?</a:t>
            </a:r>
            <a:endParaRPr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</a:t>
            </a:r>
            <a:r>
              <a:rPr lang="en-US" sz="1600" b="1"/>
              <a:t>Monetary Value </a:t>
            </a:r>
            <a:r>
              <a:rPr lang="en-US" sz="1600"/>
              <a:t>– Cuánto gasta en sus compras?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Regresión utilizando los montos de las ventas</a:t>
            </a:r>
            <a:endParaRPr sz="2000"/>
          </a:p>
        </p:txBody>
      </p:sp>
      <p:pic>
        <p:nvPicPr>
          <p:cNvPr id="176" name="Google Shape;176;p6" descr="A close up of a womans 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066" y="1976911"/>
            <a:ext cx="4237686" cy="282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9"/>
          <p:cNvGraphicFramePr/>
          <p:nvPr/>
        </p:nvGraphicFramePr>
        <p:xfrm>
          <a:off x="1116013" y="2478088"/>
          <a:ext cx="7197250" cy="3606890"/>
        </p:xfrm>
        <a:graphic>
          <a:graphicData uri="http://schemas.openxmlformats.org/drawingml/2006/table">
            <a:tbl>
              <a:tblPr firstRow="1" bandRow="1">
                <a:noFill/>
                <a:tableStyleId>{633C6C33-840E-4DDE-ADCB-0279A5CF8690}</a:tableStyleId>
              </a:tblPr>
              <a:tblGrid>
                <a:gridCol w="21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Descripción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date_most_recent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fecha de la compras más reciente del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recency_days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Diferencia en días, de las ultima fecha analizada, con la fecha de la última compra.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transaction_count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cantidad de compras realizadas por el cliente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Amount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 total ($) de las compras del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recency_score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puntaje de antigüedad del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frequency_score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puntaje de frecuencia del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monetary_score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puntaje monetario del cliente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rfm_score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puntaje</a:t>
                      </a:r>
                      <a:r>
                        <a:rPr lang="en-US" sz="1800" dirty="0"/>
                        <a:t> RFM del </a:t>
                      </a:r>
                      <a:r>
                        <a:rPr lang="en-US" sz="1800" dirty="0" err="1"/>
                        <a:t>cliente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0" name="Google Shape;200;p9"/>
          <p:cNvSpPr txBox="1"/>
          <p:nvPr/>
        </p:nvSpPr>
        <p:spPr>
          <a:xfrm>
            <a:off x="8534400" y="2400300"/>
            <a:ext cx="28384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Información obtenida de la aplicacion de RFM, en base a la cual creamos los clústers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181;p7">
            <a:extLst>
              <a:ext uri="{FF2B5EF4-FFF2-40B4-BE49-F238E27FC236}">
                <a16:creationId xmlns:a16="http://schemas.microsoft.com/office/drawing/2014/main" id="{E9E5BD3D-F20F-4734-957F-B29B993AAC98}"/>
              </a:ext>
            </a:extLst>
          </p:cNvPr>
          <p:cNvSpPr txBox="1">
            <a:spLocks/>
          </p:cNvSpPr>
          <p:nvPr/>
        </p:nvSpPr>
        <p:spPr>
          <a:xfrm>
            <a:off x="1115575" y="1424539"/>
            <a:ext cx="10168200" cy="50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sz="2400" dirty="0"/>
              <a:t>Selección, limpieza, construcción y transformación de los datos</a:t>
            </a:r>
            <a:endParaRPr lang="es-ES" sz="2400" dirty="0"/>
          </a:p>
        </p:txBody>
      </p:sp>
      <p:sp>
        <p:nvSpPr>
          <p:cNvPr id="8" name="Google Shape;181;p7">
            <a:extLst>
              <a:ext uri="{FF2B5EF4-FFF2-40B4-BE49-F238E27FC236}">
                <a16:creationId xmlns:a16="http://schemas.microsoft.com/office/drawing/2014/main" id="{90FCF8BC-B7C9-4AD5-9C6F-A754D0738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681069"/>
            <a:ext cx="10168200" cy="8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Preparación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1076</Words>
  <Application>Microsoft Office PowerPoint</Application>
  <PresentationFormat>Widescreen</PresentationFormat>
  <Paragraphs>169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</vt:lpstr>
      <vt:lpstr>Calibri</vt:lpstr>
      <vt:lpstr>AccentBoxVTI</vt:lpstr>
      <vt:lpstr>AccentBoxVTI</vt:lpstr>
      <vt:lpstr>Análisis de clientes y proyección de ventas para la tienda en línea XYZ</vt:lpstr>
      <vt:lpstr>Fase de Entendimiento del Negocio</vt:lpstr>
      <vt:lpstr>Objetivos del negocio y Criterios de éxito</vt:lpstr>
      <vt:lpstr>Restricciones y Beneficios</vt:lpstr>
      <vt:lpstr>Objetivos de Minería de Datos</vt:lpstr>
      <vt:lpstr>Fase de entendimiento de los datos</vt:lpstr>
      <vt:lpstr>Fase de entendimiento de los datos</vt:lpstr>
      <vt:lpstr>Selección de técnicas</vt:lpstr>
      <vt:lpstr>Fase de Preparación de los datos</vt:lpstr>
      <vt:lpstr>Fase de Preparación de los datos</vt:lpstr>
      <vt:lpstr>Fase de modelado - Clustering</vt:lpstr>
      <vt:lpstr>Fase de modelado - Clustering</vt:lpstr>
      <vt:lpstr>Fase de modelado - Regresión</vt:lpstr>
      <vt:lpstr>Fase de modelado - Regresión</vt:lpstr>
      <vt:lpstr>Fase de evaluación de los modelos</vt:lpstr>
      <vt:lpstr>Dashboards</vt:lpstr>
      <vt:lpstr>https://public.tableau.com/profile/eilyn.francinie.salazar.miranda#!/vizhome/ProyectoFinal_CursoMineria_EspecializacionCD/Resumensegmentosdemercado?publish=yes</vt:lpstr>
      <vt:lpstr>Preguntas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clientes y proyección de ventas para la tienda en línea XYZ</dc:title>
  <dc:creator>Jose Aguilar</dc:creator>
  <cp:lastModifiedBy>Salazar, Eilyn</cp:lastModifiedBy>
  <cp:revision>8</cp:revision>
  <dcterms:created xsi:type="dcterms:W3CDTF">2020-05-30T18:08:00Z</dcterms:created>
  <dcterms:modified xsi:type="dcterms:W3CDTF">2020-05-31T20:22:02Z</dcterms:modified>
</cp:coreProperties>
</file>