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2" r:id="rId19"/>
    <p:sldId id="273" r:id="rId20"/>
    <p:sldId id="274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3" roundtripDataSignature="AMtx7mjx0UdlmdacI7Fe/GkP4WwI2BgW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B865AB-2315-43C0-AD4C-16E4559F7C7A}" v="27" dt="2020-06-01T03:22:54.189"/>
  </p1510:revLst>
</p1510:revInfo>
</file>

<file path=ppt/tableStyles.xml><?xml version="1.0" encoding="utf-8"?>
<a:tblStyleLst xmlns:a="http://schemas.openxmlformats.org/drawingml/2006/main" def="{633C6C33-840E-4DDE-ADCB-0279A5CF8690}">
  <a:tblStyle styleId="{633C6C33-840E-4DDE-ADCB-0279A5CF8690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0E6"/>
          </a:solidFill>
        </a:fill>
      </a:tcStyle>
    </a:wholeTbl>
    <a:band1H>
      <a:tcTxStyle/>
      <a:tcStyle>
        <a:tcBdr/>
        <a:fill>
          <a:solidFill>
            <a:srgbClr val="FBE1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BE1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78973" autoAdjust="0"/>
  </p:normalViewPr>
  <p:slideViewPr>
    <p:cSldViewPr snapToGrid="0">
      <p:cViewPr varScale="1">
        <p:scale>
          <a:sx n="69" d="100"/>
          <a:sy n="69" d="100"/>
        </p:scale>
        <p:origin x="11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guilar" userId="4edcd7cbe4616803" providerId="LiveId" clId="{37B865AB-2315-43C0-AD4C-16E4559F7C7A}"/>
    <pc:docChg chg="undo custSel addSld delSld modSld">
      <pc:chgData name="Jose Aguilar" userId="4edcd7cbe4616803" providerId="LiveId" clId="{37B865AB-2315-43C0-AD4C-16E4559F7C7A}" dt="2020-06-01T03:26:10.993" v="1294" actId="478"/>
      <pc:docMkLst>
        <pc:docMk/>
      </pc:docMkLst>
      <pc:sldChg chg="delSp modSp mod">
        <pc:chgData name="Jose Aguilar" userId="4edcd7cbe4616803" providerId="LiveId" clId="{37B865AB-2315-43C0-AD4C-16E4559F7C7A}" dt="2020-06-01T03:26:10.993" v="1294" actId="478"/>
        <pc:sldMkLst>
          <pc:docMk/>
          <pc:sldMk cId="0" sldId="260"/>
        </pc:sldMkLst>
        <pc:spChg chg="mod">
          <ac:chgData name="Jose Aguilar" userId="4edcd7cbe4616803" providerId="LiveId" clId="{37B865AB-2315-43C0-AD4C-16E4559F7C7A}" dt="2020-06-01T02:37:14.379" v="0" actId="6549"/>
          <ac:spMkLst>
            <pc:docMk/>
            <pc:sldMk cId="0" sldId="260"/>
            <ac:spMk id="165" creationId="{00000000-0000-0000-0000-000000000000}"/>
          </ac:spMkLst>
        </pc:spChg>
        <pc:spChg chg="del">
          <ac:chgData name="Jose Aguilar" userId="4edcd7cbe4616803" providerId="LiveId" clId="{37B865AB-2315-43C0-AD4C-16E4559F7C7A}" dt="2020-06-01T03:26:10.993" v="1294" actId="478"/>
          <ac:spMkLst>
            <pc:docMk/>
            <pc:sldMk cId="0" sldId="260"/>
            <ac:spMk id="166" creationId="{00000000-0000-0000-0000-000000000000}"/>
          </ac:spMkLst>
        </pc:spChg>
      </pc:sldChg>
      <pc:sldChg chg="modSp mod">
        <pc:chgData name="Jose Aguilar" userId="4edcd7cbe4616803" providerId="LiveId" clId="{37B865AB-2315-43C0-AD4C-16E4559F7C7A}" dt="2020-06-01T02:52:15.351" v="271" actId="20577"/>
        <pc:sldMkLst>
          <pc:docMk/>
          <pc:sldMk cId="0" sldId="261"/>
        </pc:sldMkLst>
        <pc:spChg chg="mod">
          <ac:chgData name="Jose Aguilar" userId="4edcd7cbe4616803" providerId="LiveId" clId="{37B865AB-2315-43C0-AD4C-16E4559F7C7A}" dt="2020-06-01T02:52:15.351" v="271" actId="20577"/>
          <ac:spMkLst>
            <pc:docMk/>
            <pc:sldMk cId="0" sldId="261"/>
            <ac:spMk id="175" creationId="{00000000-0000-0000-0000-000000000000}"/>
          </ac:spMkLst>
        </pc:spChg>
      </pc:sldChg>
      <pc:sldChg chg="modNotesTx">
        <pc:chgData name="Jose Aguilar" userId="4edcd7cbe4616803" providerId="LiveId" clId="{37B865AB-2315-43C0-AD4C-16E4559F7C7A}" dt="2020-06-01T03:10:11.347" v="1170" actId="20577"/>
        <pc:sldMkLst>
          <pc:docMk/>
          <pc:sldMk cId="0" sldId="263"/>
        </pc:sldMkLst>
      </pc:sldChg>
      <pc:sldChg chg="addSp delSp modSp mod modNotesTx">
        <pc:chgData name="Jose Aguilar" userId="4edcd7cbe4616803" providerId="LiveId" clId="{37B865AB-2315-43C0-AD4C-16E4559F7C7A}" dt="2020-06-01T03:11:16.593" v="1277" actId="20577"/>
        <pc:sldMkLst>
          <pc:docMk/>
          <pc:sldMk cId="0" sldId="264"/>
        </pc:sldMkLst>
        <pc:spChg chg="add mod">
          <ac:chgData name="Jose Aguilar" userId="4edcd7cbe4616803" providerId="LiveId" clId="{37B865AB-2315-43C0-AD4C-16E4559F7C7A}" dt="2020-06-01T02:53:59.118" v="304" actId="1076"/>
          <ac:spMkLst>
            <pc:docMk/>
            <pc:sldMk cId="0" sldId="264"/>
            <ac:spMk id="2" creationId="{9330DEF0-E1A3-4401-BA74-ABFE98CAD3B7}"/>
          </ac:spMkLst>
        </pc:spChg>
        <pc:spChg chg="add del mod">
          <ac:chgData name="Jose Aguilar" userId="4edcd7cbe4616803" providerId="LiveId" clId="{37B865AB-2315-43C0-AD4C-16E4559F7C7A}" dt="2020-06-01T02:53:09.684" v="278" actId="21"/>
          <ac:spMkLst>
            <pc:docMk/>
            <pc:sldMk cId="0" sldId="264"/>
            <ac:spMk id="6" creationId="{C1D7E88F-6224-4A08-9C97-93A2F1B41F77}"/>
          </ac:spMkLst>
        </pc:spChg>
        <pc:spChg chg="mod">
          <ac:chgData name="Jose Aguilar" userId="4edcd7cbe4616803" providerId="LiveId" clId="{37B865AB-2315-43C0-AD4C-16E4559F7C7A}" dt="2020-06-01T02:53:37.894" v="295" actId="6549"/>
          <ac:spMkLst>
            <pc:docMk/>
            <pc:sldMk cId="0" sldId="264"/>
            <ac:spMk id="200" creationId="{00000000-0000-0000-0000-000000000000}"/>
          </ac:spMkLst>
        </pc:spChg>
        <pc:graphicFrameChg chg="modGraphic">
          <ac:chgData name="Jose Aguilar" userId="4edcd7cbe4616803" providerId="LiveId" clId="{37B865AB-2315-43C0-AD4C-16E4559F7C7A}" dt="2020-06-01T02:54:19.303" v="308" actId="14734"/>
          <ac:graphicFrameMkLst>
            <pc:docMk/>
            <pc:sldMk cId="0" sldId="264"/>
            <ac:graphicFrameMk id="199" creationId="{00000000-0000-0000-0000-000000000000}"/>
          </ac:graphicFrameMkLst>
        </pc:graphicFrameChg>
        <pc:picChg chg="add mod">
          <ac:chgData name="Jose Aguilar" userId="4edcd7cbe4616803" providerId="LiveId" clId="{37B865AB-2315-43C0-AD4C-16E4559F7C7A}" dt="2020-06-01T02:53:41.668" v="296" actId="1076"/>
          <ac:picMkLst>
            <pc:docMk/>
            <pc:sldMk cId="0" sldId="264"/>
            <ac:picMk id="9" creationId="{CFF11380-5AD4-4EBC-B9B5-D10D1F5F1353}"/>
          </ac:picMkLst>
        </pc:picChg>
      </pc:sldChg>
      <pc:sldChg chg="addSp delSp modSp mod">
        <pc:chgData name="Jose Aguilar" userId="4edcd7cbe4616803" providerId="LiveId" clId="{37B865AB-2315-43C0-AD4C-16E4559F7C7A}" dt="2020-06-01T02:53:10.942" v="279"/>
        <pc:sldMkLst>
          <pc:docMk/>
          <pc:sldMk cId="0" sldId="265"/>
        </pc:sldMkLst>
        <pc:spChg chg="add mod">
          <ac:chgData name="Jose Aguilar" userId="4edcd7cbe4616803" providerId="LiveId" clId="{37B865AB-2315-43C0-AD4C-16E4559F7C7A}" dt="2020-06-01T02:53:10.942" v="279"/>
          <ac:spMkLst>
            <pc:docMk/>
            <pc:sldMk cId="0" sldId="265"/>
            <ac:spMk id="11" creationId="{3333AD07-530B-4DF4-9F09-31D64B2CCC2B}"/>
          </ac:spMkLst>
        </pc:spChg>
        <pc:picChg chg="add del mod">
          <ac:chgData name="Jose Aguilar" userId="4edcd7cbe4616803" providerId="LiveId" clId="{37B865AB-2315-43C0-AD4C-16E4559F7C7A}" dt="2020-06-01T02:53:05.239" v="276" actId="21"/>
          <ac:picMkLst>
            <pc:docMk/>
            <pc:sldMk cId="0" sldId="265"/>
            <ac:picMk id="2" creationId="{FCC479DF-9FE8-4403-BF03-586A2455B73A}"/>
          </ac:picMkLst>
        </pc:picChg>
      </pc:sldChg>
      <pc:sldChg chg="addSp delSp modSp mod modNotesTx">
        <pc:chgData name="Jose Aguilar" userId="4edcd7cbe4616803" providerId="LiveId" clId="{37B865AB-2315-43C0-AD4C-16E4559F7C7A}" dt="2020-06-01T02:43:40.938" v="214" actId="20577"/>
        <pc:sldMkLst>
          <pc:docMk/>
          <pc:sldMk cId="0" sldId="266"/>
        </pc:sldMkLst>
        <pc:spChg chg="add mod">
          <ac:chgData name="Jose Aguilar" userId="4edcd7cbe4616803" providerId="LiveId" clId="{37B865AB-2315-43C0-AD4C-16E4559F7C7A}" dt="2020-06-01T02:42:26.480" v="171" actId="20577"/>
          <ac:spMkLst>
            <pc:docMk/>
            <pc:sldMk cId="0" sldId="266"/>
            <ac:spMk id="6" creationId="{57A0EB90-A1BF-4D63-8D93-FCCFE7E7C37E}"/>
          </ac:spMkLst>
        </pc:spChg>
        <pc:spChg chg="add mod">
          <ac:chgData name="Jose Aguilar" userId="4edcd7cbe4616803" providerId="LiveId" clId="{37B865AB-2315-43C0-AD4C-16E4559F7C7A}" dt="2020-06-01T02:43:02.427" v="182" actId="207"/>
          <ac:spMkLst>
            <pc:docMk/>
            <pc:sldMk cId="0" sldId="266"/>
            <ac:spMk id="7" creationId="{ECA4A4A7-93B2-420F-964A-E76A9499E5E2}"/>
          </ac:spMkLst>
        </pc:spChg>
        <pc:spChg chg="add mod">
          <ac:chgData name="Jose Aguilar" userId="4edcd7cbe4616803" providerId="LiveId" clId="{37B865AB-2315-43C0-AD4C-16E4559F7C7A}" dt="2020-06-01T02:42:39.840" v="178" actId="1076"/>
          <ac:spMkLst>
            <pc:docMk/>
            <pc:sldMk cId="0" sldId="266"/>
            <ac:spMk id="10" creationId="{64A22623-6AA4-44B4-9528-7B53041A540B}"/>
          </ac:spMkLst>
        </pc:spChg>
        <pc:spChg chg="add mod">
          <ac:chgData name="Jose Aguilar" userId="4edcd7cbe4616803" providerId="LiveId" clId="{37B865AB-2315-43C0-AD4C-16E4559F7C7A}" dt="2020-06-01T02:43:14.446" v="186" actId="1076"/>
          <ac:spMkLst>
            <pc:docMk/>
            <pc:sldMk cId="0" sldId="266"/>
            <ac:spMk id="12" creationId="{BEA5A653-C3D4-496B-8ABE-13DBFF6634C9}"/>
          </ac:spMkLst>
        </pc:spChg>
        <pc:spChg chg="add mod">
          <ac:chgData name="Jose Aguilar" userId="4edcd7cbe4616803" providerId="LiveId" clId="{37B865AB-2315-43C0-AD4C-16E4559F7C7A}" dt="2020-06-01T02:43:26.556" v="188" actId="1076"/>
          <ac:spMkLst>
            <pc:docMk/>
            <pc:sldMk cId="0" sldId="266"/>
            <ac:spMk id="13" creationId="{A74E34B2-7F33-4FE1-A940-B5C37656339D}"/>
          </ac:spMkLst>
        </pc:spChg>
        <pc:picChg chg="mod">
          <ac:chgData name="Jose Aguilar" userId="4edcd7cbe4616803" providerId="LiveId" clId="{37B865AB-2315-43C0-AD4C-16E4559F7C7A}" dt="2020-06-01T02:42:07.225" v="159" actId="1076"/>
          <ac:picMkLst>
            <pc:docMk/>
            <pc:sldMk cId="0" sldId="266"/>
            <ac:picMk id="9" creationId="{3A7E2C5D-CEA1-4161-BED1-279CB562659C}"/>
          </ac:picMkLst>
        </pc:picChg>
        <pc:picChg chg="add del mod">
          <ac:chgData name="Jose Aguilar" userId="4edcd7cbe4616803" providerId="LiveId" clId="{37B865AB-2315-43C0-AD4C-16E4559F7C7A}" dt="2020-06-01T02:41:57.921" v="156"/>
          <ac:picMkLst>
            <pc:docMk/>
            <pc:sldMk cId="0" sldId="266"/>
            <ac:picMk id="1026" creationId="{E19B63C2-3645-4D7B-B521-D268815250B7}"/>
          </ac:picMkLst>
        </pc:picChg>
        <pc:picChg chg="add mod">
          <ac:chgData name="Jose Aguilar" userId="4edcd7cbe4616803" providerId="LiveId" clId="{37B865AB-2315-43C0-AD4C-16E4559F7C7A}" dt="2020-06-01T02:43:07.609" v="185" actId="1076"/>
          <ac:picMkLst>
            <pc:docMk/>
            <pc:sldMk cId="0" sldId="266"/>
            <ac:picMk id="1028" creationId="{37BDC187-875A-4177-B76F-FA159C4E5B01}"/>
          </ac:picMkLst>
        </pc:picChg>
      </pc:sldChg>
      <pc:sldChg chg="addSp modSp mod">
        <pc:chgData name="Jose Aguilar" userId="4edcd7cbe4616803" providerId="LiveId" clId="{37B865AB-2315-43C0-AD4C-16E4559F7C7A}" dt="2020-06-01T03:23:32.063" v="1293" actId="1076"/>
        <pc:sldMkLst>
          <pc:docMk/>
          <pc:sldMk cId="3944897247" sldId="267"/>
        </pc:sldMkLst>
        <pc:spChg chg="mod">
          <ac:chgData name="Jose Aguilar" userId="4edcd7cbe4616803" providerId="LiveId" clId="{37B865AB-2315-43C0-AD4C-16E4559F7C7A}" dt="2020-06-01T03:23:16.642" v="1290" actId="20577"/>
          <ac:spMkLst>
            <pc:docMk/>
            <pc:sldMk cId="3944897247" sldId="267"/>
            <ac:spMk id="3" creationId="{557DC13B-35E4-4B45-B572-C14271CFF44B}"/>
          </ac:spMkLst>
        </pc:spChg>
        <pc:picChg chg="add mod">
          <ac:chgData name="Jose Aguilar" userId="4edcd7cbe4616803" providerId="LiveId" clId="{37B865AB-2315-43C0-AD4C-16E4559F7C7A}" dt="2020-06-01T03:23:32.063" v="1293" actId="1076"/>
          <ac:picMkLst>
            <pc:docMk/>
            <pc:sldMk cId="3944897247" sldId="267"/>
            <ac:picMk id="2" creationId="{58AED984-4A3B-4BA5-83CF-ED5497BDC137}"/>
          </ac:picMkLst>
        </pc:picChg>
        <pc:picChg chg="mod">
          <ac:chgData name="Jose Aguilar" userId="4edcd7cbe4616803" providerId="LiveId" clId="{37B865AB-2315-43C0-AD4C-16E4559F7C7A}" dt="2020-06-01T03:00:19.535" v="677" actId="1076"/>
          <ac:picMkLst>
            <pc:docMk/>
            <pc:sldMk cId="3944897247" sldId="267"/>
            <ac:picMk id="12" creationId="{0D814B79-9660-4E2E-ADB5-58DCC207FEF9}"/>
          </ac:picMkLst>
        </pc:picChg>
      </pc:sldChg>
      <pc:sldChg chg="del">
        <pc:chgData name="Jose Aguilar" userId="4edcd7cbe4616803" providerId="LiveId" clId="{37B865AB-2315-43C0-AD4C-16E4559F7C7A}" dt="2020-06-01T03:08:22.258" v="1081" actId="47"/>
        <pc:sldMkLst>
          <pc:docMk/>
          <pc:sldMk cId="1045692723" sldId="271"/>
        </pc:sldMkLst>
      </pc:sldChg>
      <pc:sldChg chg="addSp delSp modSp mod modClrScheme chgLayout">
        <pc:chgData name="Jose Aguilar" userId="4edcd7cbe4616803" providerId="LiveId" clId="{37B865AB-2315-43C0-AD4C-16E4559F7C7A}" dt="2020-06-01T03:02:02.717" v="701" actId="14100"/>
        <pc:sldMkLst>
          <pc:docMk/>
          <pc:sldMk cId="718371784" sldId="272"/>
        </pc:sldMkLst>
        <pc:spChg chg="add mod ord">
          <ac:chgData name="Jose Aguilar" userId="4edcd7cbe4616803" providerId="LiveId" clId="{37B865AB-2315-43C0-AD4C-16E4559F7C7A}" dt="2020-06-01T03:01:35.437" v="679" actId="700"/>
          <ac:spMkLst>
            <pc:docMk/>
            <pc:sldMk cId="718371784" sldId="272"/>
            <ac:spMk id="2" creationId="{D40FC015-C5A7-4741-86D7-71B8572FE355}"/>
          </ac:spMkLst>
        </pc:spChg>
        <pc:spChg chg="add mod ord">
          <ac:chgData name="Jose Aguilar" userId="4edcd7cbe4616803" providerId="LiveId" clId="{37B865AB-2315-43C0-AD4C-16E4559F7C7A}" dt="2020-06-01T03:01:49.421" v="698" actId="403"/>
          <ac:spMkLst>
            <pc:docMk/>
            <pc:sldMk cId="718371784" sldId="272"/>
            <ac:spMk id="3" creationId="{31AF0A81-1086-4F35-8A63-8752BFEE104E}"/>
          </ac:spMkLst>
        </pc:spChg>
        <pc:spChg chg="add mod">
          <ac:chgData name="Jose Aguilar" userId="4edcd7cbe4616803" providerId="LiveId" clId="{37B865AB-2315-43C0-AD4C-16E4559F7C7A}" dt="2020-06-01T03:02:02.717" v="701" actId="14100"/>
          <ac:spMkLst>
            <pc:docMk/>
            <pc:sldMk cId="718371784" sldId="272"/>
            <ac:spMk id="4" creationId="{D7EF8A62-6AA9-4FEF-A640-0B3AB364C5ED}"/>
          </ac:spMkLst>
        </pc:spChg>
        <pc:spChg chg="del mod ord">
          <ac:chgData name="Jose Aguilar" userId="4edcd7cbe4616803" providerId="LiveId" clId="{37B865AB-2315-43C0-AD4C-16E4559F7C7A}" dt="2020-06-01T03:01:35.437" v="679" actId="700"/>
          <ac:spMkLst>
            <pc:docMk/>
            <pc:sldMk cId="718371784" sldId="272"/>
            <ac:spMk id="7" creationId="{FBF65800-1257-48BF-B6F8-8948176892AE}"/>
          </ac:spMkLst>
        </pc:spChg>
        <pc:picChg chg="mod">
          <ac:chgData name="Jose Aguilar" userId="4edcd7cbe4616803" providerId="LiveId" clId="{37B865AB-2315-43C0-AD4C-16E4559F7C7A}" dt="2020-06-01T03:01:39.628" v="680" actId="1076"/>
          <ac:picMkLst>
            <pc:docMk/>
            <pc:sldMk cId="718371784" sldId="272"/>
            <ac:picMk id="11" creationId="{C7C452C5-E7C5-4A70-8B61-3462FB752F44}"/>
          </ac:picMkLst>
        </pc:picChg>
        <pc:picChg chg="mod">
          <ac:chgData name="Jose Aguilar" userId="4edcd7cbe4616803" providerId="LiveId" clId="{37B865AB-2315-43C0-AD4C-16E4559F7C7A}" dt="2020-06-01T03:01:41.440" v="681" actId="1076"/>
          <ac:picMkLst>
            <pc:docMk/>
            <pc:sldMk cId="718371784" sldId="272"/>
            <ac:picMk id="12" creationId="{4AF614A9-7556-464B-A0F1-5BAB0C279370}"/>
          </ac:picMkLst>
        </pc:picChg>
      </pc:sldChg>
      <pc:sldChg chg="addSp delSp modSp add mod">
        <pc:chgData name="Jose Aguilar" userId="4edcd7cbe4616803" providerId="LiveId" clId="{37B865AB-2315-43C0-AD4C-16E4559F7C7A}" dt="2020-06-01T03:08:18.070" v="1080" actId="20577"/>
        <pc:sldMkLst>
          <pc:docMk/>
          <pc:sldMk cId="1637354507" sldId="275"/>
        </pc:sldMkLst>
        <pc:spChg chg="mod">
          <ac:chgData name="Jose Aguilar" userId="4edcd7cbe4616803" providerId="LiveId" clId="{37B865AB-2315-43C0-AD4C-16E4559F7C7A}" dt="2020-06-01T03:05:24.535" v="716" actId="20577"/>
          <ac:spMkLst>
            <pc:docMk/>
            <pc:sldMk cId="1637354507" sldId="275"/>
            <ac:spMk id="4" creationId="{7B80F47E-9187-4597-928E-81BF9473E5EE}"/>
          </ac:spMkLst>
        </pc:spChg>
        <pc:spChg chg="mod">
          <ac:chgData name="Jose Aguilar" userId="4edcd7cbe4616803" providerId="LiveId" clId="{37B865AB-2315-43C0-AD4C-16E4559F7C7A}" dt="2020-06-01T03:07:37.806" v="889" actId="1036"/>
          <ac:spMkLst>
            <pc:docMk/>
            <pc:sldMk cId="1637354507" sldId="275"/>
            <ac:spMk id="7" creationId="{3E0DB1E2-DADA-4F95-A401-B20116B91A23}"/>
          </ac:spMkLst>
        </pc:spChg>
        <pc:spChg chg="mod">
          <ac:chgData name="Jose Aguilar" userId="4edcd7cbe4616803" providerId="LiveId" clId="{37B865AB-2315-43C0-AD4C-16E4559F7C7A}" dt="2020-06-01T03:07:18.486" v="861" actId="20577"/>
          <ac:spMkLst>
            <pc:docMk/>
            <pc:sldMk cId="1637354507" sldId="275"/>
            <ac:spMk id="8" creationId="{A9DD70B1-F2A1-466E-AA21-297B9A06FD0C}"/>
          </ac:spMkLst>
        </pc:spChg>
        <pc:spChg chg="mod">
          <ac:chgData name="Jose Aguilar" userId="4edcd7cbe4616803" providerId="LiveId" clId="{37B865AB-2315-43C0-AD4C-16E4559F7C7A}" dt="2020-06-01T03:08:18.070" v="1080" actId="20577"/>
          <ac:spMkLst>
            <pc:docMk/>
            <pc:sldMk cId="1637354507" sldId="275"/>
            <ac:spMk id="9" creationId="{F91EFCEA-DC1F-4430-9AFB-CC03872B8F72}"/>
          </ac:spMkLst>
        </pc:spChg>
        <pc:picChg chg="del">
          <ac:chgData name="Jose Aguilar" userId="4edcd7cbe4616803" providerId="LiveId" clId="{37B865AB-2315-43C0-AD4C-16E4559F7C7A}" dt="2020-06-01T03:05:15.740" v="704" actId="478"/>
          <ac:picMkLst>
            <pc:docMk/>
            <pc:sldMk cId="1637354507" sldId="275"/>
            <ac:picMk id="3" creationId="{B2C7224C-F4B3-4D59-9DC4-9280490875F3}"/>
          </ac:picMkLst>
        </pc:picChg>
        <pc:picChg chg="del">
          <ac:chgData name="Jose Aguilar" userId="4edcd7cbe4616803" providerId="LiveId" clId="{37B865AB-2315-43C0-AD4C-16E4559F7C7A}" dt="2020-06-01T03:05:14.685" v="703" actId="478"/>
          <ac:picMkLst>
            <pc:docMk/>
            <pc:sldMk cId="1637354507" sldId="275"/>
            <ac:picMk id="6" creationId="{8E5EEFA4-70AA-4F69-92D6-895BC32F68BC}"/>
          </ac:picMkLst>
        </pc:picChg>
        <pc:picChg chg="add mod">
          <ac:chgData name="Jose Aguilar" userId="4edcd7cbe4616803" providerId="LiveId" clId="{37B865AB-2315-43C0-AD4C-16E4559F7C7A}" dt="2020-06-01T03:07:23.123" v="862" actId="1076"/>
          <ac:picMkLst>
            <pc:docMk/>
            <pc:sldMk cId="1637354507" sldId="275"/>
            <ac:picMk id="10" creationId="{A2A92376-8B42-44DF-9312-E58B7E3B59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d53a4d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d53a4d5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Para la identificación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(Presencia de </a:t>
            </a:r>
            <a:r>
              <a:rPr lang="es-CR" dirty="0" err="1"/>
              <a:t>outliers</a:t>
            </a:r>
            <a:r>
              <a:rPr lang="es-CR" dirty="0"/>
              <a:t> por temporada alta de ventas)</a:t>
            </a:r>
            <a:endParaRPr dirty="0"/>
          </a:p>
        </p:txBody>
      </p:sp>
      <p:sp>
        <p:nvSpPr>
          <p:cNvPr id="213" name="Google Shape;213;g87d53a4d5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d53a4d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d53a4d5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(Presencia de </a:t>
            </a:r>
            <a:r>
              <a:rPr lang="es-CR" dirty="0" err="1"/>
              <a:t>outliers</a:t>
            </a:r>
            <a:r>
              <a:rPr lang="es-CR" dirty="0"/>
              <a:t> por temporada alta de ventas)</a:t>
            </a:r>
            <a:endParaRPr dirty="0"/>
          </a:p>
        </p:txBody>
      </p:sp>
      <p:sp>
        <p:nvSpPr>
          <p:cNvPr id="213" name="Google Shape;213;g87d53a4d5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5282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d53a4d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d53a4d5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(Presencia de </a:t>
            </a:r>
            <a:r>
              <a:rPr lang="es-CR" dirty="0" err="1"/>
              <a:t>outliers</a:t>
            </a:r>
            <a:r>
              <a:rPr lang="es-CR" dirty="0"/>
              <a:t> por temporada alta de ventas)</a:t>
            </a:r>
            <a:endParaRPr dirty="0"/>
          </a:p>
        </p:txBody>
      </p:sp>
      <p:sp>
        <p:nvSpPr>
          <p:cNvPr id="213" name="Google Shape;213;g87d53a4d5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7077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d53a4d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d53a4d5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(Presencia de </a:t>
            </a:r>
            <a:r>
              <a:rPr lang="es-CR" dirty="0" err="1"/>
              <a:t>outliers</a:t>
            </a:r>
            <a:r>
              <a:rPr lang="es-CR" dirty="0"/>
              <a:t> por temporada alta de ventas)</a:t>
            </a:r>
            <a:endParaRPr dirty="0"/>
          </a:p>
        </p:txBody>
      </p:sp>
      <p:sp>
        <p:nvSpPr>
          <p:cNvPr id="213" name="Google Shape;213;g87d53a4d5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9912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d53a4d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d53a4d5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(Presencia de </a:t>
            </a:r>
            <a:r>
              <a:rPr lang="es-CR" dirty="0" err="1"/>
              <a:t>outliers</a:t>
            </a:r>
            <a:r>
              <a:rPr lang="es-CR" dirty="0"/>
              <a:t> por temporada alta de ventas)</a:t>
            </a:r>
            <a:endParaRPr dirty="0"/>
          </a:p>
        </p:txBody>
      </p:sp>
      <p:sp>
        <p:nvSpPr>
          <p:cNvPr id="213" name="Google Shape;213;g87d53a4d5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6016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d53a4d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d53a4d5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(Presencia de </a:t>
            </a:r>
            <a:r>
              <a:rPr lang="es-CR" dirty="0" err="1"/>
              <a:t>outliers</a:t>
            </a:r>
            <a:r>
              <a:rPr lang="es-CR" dirty="0"/>
              <a:t> por temporada alta de ventas)</a:t>
            </a:r>
            <a:endParaRPr dirty="0"/>
          </a:p>
        </p:txBody>
      </p:sp>
      <p:sp>
        <p:nvSpPr>
          <p:cNvPr id="213" name="Google Shape;213;g87d53a4d5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6075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 cambié porque no vamos a estimar inventarios…</a:t>
            </a:r>
            <a:endParaRPr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Reducción de gastos por almacenamiento de inventarios y evitar compras innecesarias.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Mejora en la tasa de retención de clientes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Incremento en las ganancias gracias a la mayor disponibilidad de inventario para los productos más vendidos.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Objetivos</a:t>
            </a:r>
            <a:endParaRPr sz="20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Identificar segmentos de mercados minoristas a partir de las ventas.</a:t>
            </a:r>
            <a:endParaRPr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Determinar los 3 segmentos de mercado que generan más ingresos.</a:t>
            </a:r>
            <a:endParaRPr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Predecir las ventas mensuales a partir de los datos históricos.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Criterios de éxito</a:t>
            </a:r>
            <a:endParaRPr sz="12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Identificar 3 clústeres de datos que permitan agrupar los diferentes clientes de la compañía pasado en su perfil.</a:t>
            </a:r>
            <a:endParaRPr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Evaluar la precisión del modelo de predicción a fin de validar que la predicción se encuentre dentro de un 20% de las ventas reales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Mencionar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Elimnacion</a:t>
            </a:r>
            <a:r>
              <a:rPr lang="en-US" dirty="0"/>
              <a:t> de clients con </a:t>
            </a:r>
            <a:r>
              <a:rPr lang="en-US" dirty="0" err="1"/>
              <a:t>Nas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negativos</a:t>
            </a:r>
            <a:r>
              <a:rPr lang="en-US" dirty="0"/>
              <a:t> de las </a:t>
            </a:r>
            <a:r>
              <a:rPr lang="en-US" dirty="0" err="1"/>
              <a:t>otras</a:t>
            </a:r>
            <a:r>
              <a:rPr lang="en-US" dirty="0"/>
              <a:t> dos variables</a:t>
            </a:r>
            <a:endParaRPr dirty="0"/>
          </a:p>
        </p:txBody>
      </p:sp>
      <p:sp>
        <p:nvSpPr>
          <p:cNvPr id="187" name="Google Shape;18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 clustering lo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realizan</a:t>
            </a:r>
            <a:r>
              <a:rPr lang="en-US" dirty="0"/>
              <a:t> con base </a:t>
            </a:r>
            <a:r>
              <a:rPr lang="en-US" dirty="0" err="1"/>
              <a:t>en</a:t>
            </a:r>
            <a:r>
              <a:rPr lang="en-US" dirty="0"/>
              <a:t> las variables que se </a:t>
            </a:r>
            <a:r>
              <a:rPr lang="en-US" dirty="0" err="1"/>
              <a:t>crean</a:t>
            </a:r>
            <a:r>
              <a:rPr lang="en-US" dirty="0"/>
              <a:t> por medio del </a:t>
            </a:r>
            <a:r>
              <a:rPr lang="en-US" dirty="0" err="1"/>
              <a:t>modelo</a:t>
            </a:r>
            <a:r>
              <a:rPr lang="en-US" dirty="0"/>
              <a:t> RFM.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Hay que </a:t>
            </a:r>
            <a:r>
              <a:rPr lang="en-US" dirty="0" err="1"/>
              <a:t>adaptar</a:t>
            </a:r>
            <a:r>
              <a:rPr lang="en-US" dirty="0"/>
              <a:t> el </a:t>
            </a:r>
            <a:r>
              <a:rPr lang="en-US" dirty="0" err="1"/>
              <a:t>formato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 al </a:t>
            </a:r>
            <a:r>
              <a:rPr lang="en-US" dirty="0" err="1"/>
              <a:t>esperado</a:t>
            </a:r>
            <a:r>
              <a:rPr lang="en-US" dirty="0"/>
              <a:t> por el </a:t>
            </a:r>
            <a:r>
              <a:rPr lang="en-US" dirty="0" err="1"/>
              <a:t>paquete</a:t>
            </a:r>
            <a:r>
              <a:rPr lang="en-US" dirty="0"/>
              <a:t>, lo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detallado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R.</a:t>
            </a:r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4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4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>
            <a:spLocks noGrp="1"/>
          </p:cNvSpPr>
          <p:nvPr>
            <p:ph type="pic" idx="2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5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3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3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6"/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7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7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2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8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8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4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9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1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sz="4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sz="4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ublic.tableau.com/profile/eilyn.francinie.salazar.miranda#!/vizhome/ProyectoFinal_CursoMineria_EspecializacionCD/Resumensegmentosdemercado?publish=ye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web/packages/rfm/rf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2" name="Google Shape;122;p1" descr="A picture containing table, indoor, sitting,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5413"/>
          <a:stretch/>
        </p:blipFill>
        <p:spPr>
          <a:xfrm>
            <a:off x="20" y="10"/>
            <a:ext cx="1219198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/>
          <p:nvPr/>
        </p:nvSpPr>
        <p:spPr>
          <a:xfrm rot="-5400000">
            <a:off x="3799868" y="-1534136"/>
            <a:ext cx="4592270" cy="1219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1000">
                <a:srgbClr val="000000">
                  <a:alpha val="29803"/>
                </a:srgbClr>
              </a:gs>
              <a:gs pos="35000">
                <a:srgbClr val="000000">
                  <a:alpha val="45882"/>
                </a:srgbClr>
              </a:gs>
              <a:gs pos="100000">
                <a:srgbClr val="000000">
                  <a:alpha val="89803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4" name="Google Shape;124;p1"/>
          <p:cNvSpPr txBox="1"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venir"/>
              <a:buNone/>
            </a:pPr>
            <a:r>
              <a:rPr lang="en-US" sz="5100"/>
              <a:t>Análisis de clientes y proyección de ventas para la tienda en línea XYZ</a:t>
            </a:r>
            <a:endParaRPr/>
          </a:p>
        </p:txBody>
      </p:sp>
      <p:sp>
        <p:nvSpPr>
          <p:cNvPr id="125" name="Google Shape;125;p1"/>
          <p:cNvSpPr/>
          <p:nvPr/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6" name="Google Shape;126;p1"/>
          <p:cNvSpPr txBox="1"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1100"/>
              <a:t>Proyecto de Inteligencia de Negocios y Minería de datos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1100"/>
              <a:t>1 de Junio 2020</a:t>
            </a:r>
            <a:endParaRPr/>
          </a:p>
        </p:txBody>
      </p:sp>
      <p:sp>
        <p:nvSpPr>
          <p:cNvPr id="127" name="Google Shape;127;p1"/>
          <p:cNvSpPr txBox="1"/>
          <p:nvPr/>
        </p:nvSpPr>
        <p:spPr>
          <a:xfrm>
            <a:off x="7931607" y="5548607"/>
            <a:ext cx="185429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Jose Alberto Aguilar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Eilyn Salazar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Crisia Piedra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p10"/>
          <p:cNvGraphicFramePr/>
          <p:nvPr/>
        </p:nvGraphicFramePr>
        <p:xfrm>
          <a:off x="1115568" y="2116138"/>
          <a:ext cx="7197250" cy="1925350"/>
        </p:xfrm>
        <a:graphic>
          <a:graphicData uri="http://schemas.openxmlformats.org/drawingml/2006/table">
            <a:tbl>
              <a:tblPr firstRow="1" bandRow="1">
                <a:noFill/>
                <a:tableStyleId>{633C6C33-840E-4DDE-ADCB-0279A5CF8690}</a:tableStyleId>
              </a:tblPr>
              <a:tblGrid>
                <a:gridCol w="211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Descripción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diff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diferencia del monto vendido entre la fecha y la fecha del mes anterior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12 variables de lag de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cada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mes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, con las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diferencias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entre las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ventas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distribuidas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a lo largo de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todos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los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meses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7" name="Google Shape;207;p10"/>
          <p:cNvSpPr txBox="1"/>
          <p:nvPr/>
        </p:nvSpPr>
        <p:spPr>
          <a:xfrm>
            <a:off x="8534400" y="2116138"/>
            <a:ext cx="28384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Información necesaria para crear la regression </a:t>
            </a:r>
            <a:endParaRPr/>
          </a:p>
        </p:txBody>
      </p:sp>
      <p:sp>
        <p:nvSpPr>
          <p:cNvPr id="208" name="Google Shape;208;p10"/>
          <p:cNvSpPr txBox="1"/>
          <p:nvPr/>
        </p:nvSpPr>
        <p:spPr>
          <a:xfrm>
            <a:off x="1115568" y="4162425"/>
            <a:ext cx="21511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Transformaciones</a:t>
            </a:r>
            <a:endParaRPr sz="18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09" name="Google Shape;209;p10"/>
          <p:cNvGraphicFramePr/>
          <p:nvPr/>
        </p:nvGraphicFramePr>
        <p:xfrm>
          <a:off x="1115568" y="4652724"/>
          <a:ext cx="7197250" cy="1651030"/>
        </p:xfrm>
        <a:graphic>
          <a:graphicData uri="http://schemas.openxmlformats.org/drawingml/2006/table">
            <a:tbl>
              <a:tblPr firstRow="1" bandRow="1">
                <a:noFill/>
                <a:tableStyleId>{633C6C33-840E-4DDE-ADCB-0279A5CF8690}</a:tableStyleId>
              </a:tblPr>
              <a:tblGrid>
                <a:gridCol w="211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Agrupamientos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Descripción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Por Cliente y por Fecha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Para la ténica RFM, sumarizando el Total y el conteo de las compras realizadas por el cliente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Por Fecha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Para la regresión, sumarizando el total de ventas para esa fecha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Google Shape;181;p7">
            <a:extLst>
              <a:ext uri="{FF2B5EF4-FFF2-40B4-BE49-F238E27FC236}">
                <a16:creationId xmlns:a16="http://schemas.microsoft.com/office/drawing/2014/main" id="{52461986-0515-45F7-B29D-69D3D88907AA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Selección, limpieza, construcción y transformación de los datos</a:t>
            </a:r>
            <a:endParaRPr lang="es-ES" sz="2400" dirty="0"/>
          </a:p>
        </p:txBody>
      </p:sp>
      <p:sp>
        <p:nvSpPr>
          <p:cNvPr id="10" name="Google Shape;181;p7">
            <a:extLst>
              <a:ext uri="{FF2B5EF4-FFF2-40B4-BE49-F238E27FC236}">
                <a16:creationId xmlns:a16="http://schemas.microsoft.com/office/drawing/2014/main" id="{E2341708-C8B2-4216-83FE-EC141BA020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681069"/>
            <a:ext cx="10168200" cy="87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Preparación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endParaRPr dirty="0"/>
          </a:p>
        </p:txBody>
      </p:sp>
      <p:sp>
        <p:nvSpPr>
          <p:cNvPr id="11" name="Google Shape;200;p9">
            <a:extLst>
              <a:ext uri="{FF2B5EF4-FFF2-40B4-BE49-F238E27FC236}">
                <a16:creationId xmlns:a16="http://schemas.microsoft.com/office/drawing/2014/main" id="{3333AD07-530B-4DF4-9F09-31D64B2CCC2B}"/>
              </a:ext>
            </a:extLst>
          </p:cNvPr>
          <p:cNvSpPr txBox="1"/>
          <p:nvPr/>
        </p:nvSpPr>
        <p:spPr>
          <a:xfrm>
            <a:off x="8534400" y="4072672"/>
            <a:ext cx="283845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Adicionalmente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se </a:t>
            </a: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conviritieron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varias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de las variables a </a:t>
            </a: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factores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CustomerID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Country) y se </a:t>
            </a: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convirieron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las </a:t>
            </a: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fechas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 </a:t>
            </a: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días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InvoiceDay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1;p7">
            <a:extLst>
              <a:ext uri="{FF2B5EF4-FFF2-40B4-BE49-F238E27FC236}">
                <a16:creationId xmlns:a16="http://schemas.microsoft.com/office/drawing/2014/main" id="{4B7B3147-5A22-46DE-BDB3-C289BC4C1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modelado</a:t>
            </a:r>
            <a:r>
              <a:rPr lang="en-US" dirty="0"/>
              <a:t> - Clustering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D94BA0-465F-45CE-920B-8ECEA008F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err="1"/>
              <a:t>Clustering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DC13B-35E4-4B45-B572-C14271CFF44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533400" indent="-457200">
              <a:buFont typeface="+mj-lt"/>
              <a:buAutoNum type="arabicPeriod"/>
            </a:pPr>
            <a:r>
              <a:rPr lang="es-CR" dirty="0"/>
              <a:t>Identificación del número óptimo del K</a:t>
            </a:r>
          </a:p>
          <a:p>
            <a:pPr marL="533400" indent="-457200">
              <a:buFont typeface="+mj-lt"/>
              <a:buAutoNum type="arabicPeriod"/>
            </a:pPr>
            <a:r>
              <a:rPr lang="es-CR" dirty="0"/>
              <a:t>Creación de modelos utilizando </a:t>
            </a:r>
            <a:r>
              <a:rPr lang="es-CR" dirty="0" err="1"/>
              <a:t>Kmeans</a:t>
            </a:r>
            <a:r>
              <a:rPr lang="es-CR" dirty="0"/>
              <a:t> y </a:t>
            </a:r>
            <a:r>
              <a:rPr lang="es-CR" dirty="0" err="1"/>
              <a:t>Kmedoids</a:t>
            </a:r>
            <a:endParaRPr lang="es-CR" dirty="0"/>
          </a:p>
          <a:p>
            <a:pPr marL="533400" indent="-457200">
              <a:buFont typeface="+mj-lt"/>
              <a:buAutoNum type="arabicPeriod"/>
            </a:pPr>
            <a:r>
              <a:rPr lang="es-CR" dirty="0"/>
              <a:t>Selección de técnica a utilizar</a:t>
            </a:r>
            <a:endParaRPr lang="en-US" dirty="0"/>
          </a:p>
        </p:txBody>
      </p:sp>
      <p:sp>
        <p:nvSpPr>
          <p:cNvPr id="4" name="Google Shape;181;p7">
            <a:extLst>
              <a:ext uri="{FF2B5EF4-FFF2-40B4-BE49-F238E27FC236}">
                <a16:creationId xmlns:a16="http://schemas.microsoft.com/office/drawing/2014/main" id="{7B80F47E-9187-4597-928E-81BF9473E5EE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Selección, construcción, y descripción de los modelos</a:t>
            </a:r>
            <a:endParaRPr lang="es-E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7E2C5D-CEA1-4161-BED1-279CB562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1" y="2019029"/>
            <a:ext cx="3604875" cy="241436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BDC187-875A-4177-B76F-FA159C4E5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072" y="4433395"/>
            <a:ext cx="3267364" cy="233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A0EB90-A1BF-4D63-8D93-FCCFE7E7C37E}"/>
              </a:ext>
            </a:extLst>
          </p:cNvPr>
          <p:cNvSpPr txBox="1"/>
          <p:nvPr/>
        </p:nvSpPr>
        <p:spPr>
          <a:xfrm>
            <a:off x="9033164" y="3196562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Silhouette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22623-6AA4-44B4-9528-7B53041A540B}"/>
              </a:ext>
            </a:extLst>
          </p:cNvPr>
          <p:cNvSpPr txBox="1"/>
          <p:nvPr/>
        </p:nvSpPr>
        <p:spPr>
          <a:xfrm>
            <a:off x="7635404" y="548212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Codo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A4A4A7-93B2-420F-964A-E76A9499E5E2}"/>
              </a:ext>
            </a:extLst>
          </p:cNvPr>
          <p:cNvSpPr/>
          <p:nvPr/>
        </p:nvSpPr>
        <p:spPr>
          <a:xfrm>
            <a:off x="9235484" y="5600310"/>
            <a:ext cx="288359" cy="26339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A5A653-C3D4-496B-8ABE-13DBFF6634C9}"/>
              </a:ext>
            </a:extLst>
          </p:cNvPr>
          <p:cNvSpPr/>
          <p:nvPr/>
        </p:nvSpPr>
        <p:spPr>
          <a:xfrm>
            <a:off x="10029963" y="6172200"/>
            <a:ext cx="288359" cy="26339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E34B2-7F33-4FE1-A940-B5C37656339D}"/>
              </a:ext>
            </a:extLst>
          </p:cNvPr>
          <p:cNvSpPr/>
          <p:nvPr/>
        </p:nvSpPr>
        <p:spPr>
          <a:xfrm>
            <a:off x="6995666" y="2167318"/>
            <a:ext cx="288359" cy="26339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1;p7">
            <a:extLst>
              <a:ext uri="{FF2B5EF4-FFF2-40B4-BE49-F238E27FC236}">
                <a16:creationId xmlns:a16="http://schemas.microsoft.com/office/drawing/2014/main" id="{4B7B3147-5A22-46DE-BDB3-C289BC4C1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modelado</a:t>
            </a:r>
            <a:r>
              <a:rPr lang="en-US" dirty="0"/>
              <a:t> - Clustering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55F01E-840B-4874-BC3C-077D34E5A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R" dirty="0"/>
              <a:t>Comparación resultados </a:t>
            </a:r>
            <a:r>
              <a:rPr lang="es-CR" dirty="0" err="1"/>
              <a:t>medoides</a:t>
            </a:r>
            <a:r>
              <a:rPr lang="es-CR" dirty="0"/>
              <a:t> y centroides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DC13B-35E4-4B45-B572-C14271CFF44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K-Medoid</a:t>
            </a:r>
          </a:p>
          <a:p>
            <a:pPr lvl="1"/>
            <a:r>
              <a:rPr lang="en-US" dirty="0" err="1"/>
              <a:t>Manejo</a:t>
            </a:r>
            <a:r>
              <a:rPr lang="en-US" dirty="0"/>
              <a:t> mas </a:t>
            </a:r>
            <a:r>
              <a:rPr lang="en-US" dirty="0" err="1"/>
              <a:t>robusto</a:t>
            </a:r>
            <a:r>
              <a:rPr lang="en-US" dirty="0"/>
              <a:t> de </a:t>
            </a:r>
            <a:r>
              <a:rPr lang="en-US" i="1" dirty="0"/>
              <a:t>Outliers</a:t>
            </a:r>
          </a:p>
          <a:p>
            <a:pPr lvl="1"/>
            <a:r>
              <a:rPr lang="en-US" dirty="0" err="1"/>
              <a:t>Costo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 acceptable para el conjunto de </a:t>
            </a:r>
            <a:r>
              <a:rPr lang="en-US" dirty="0" err="1"/>
              <a:t>datos</a:t>
            </a:r>
            <a:r>
              <a:rPr lang="en-US" dirty="0"/>
              <a:t> (n=4339)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CE782-D0C8-4F1A-8875-51BBC611290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R" dirty="0"/>
              <a:t>Visualización de los 3 segmento de mercado (1 Alto - Azul, 2 Medio - Amarillo, 3 Bajo - Gris)</a:t>
            </a:r>
            <a:endParaRPr lang="en-US" dirty="0"/>
          </a:p>
        </p:txBody>
      </p:sp>
      <p:sp>
        <p:nvSpPr>
          <p:cNvPr id="4" name="Google Shape;181;p7">
            <a:extLst>
              <a:ext uri="{FF2B5EF4-FFF2-40B4-BE49-F238E27FC236}">
                <a16:creationId xmlns:a16="http://schemas.microsoft.com/office/drawing/2014/main" id="{7B80F47E-9187-4597-928E-81BF9473E5EE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Comparación de modelos de </a:t>
            </a:r>
            <a:r>
              <a:rPr lang="es-CR" sz="2400" dirty="0" err="1"/>
              <a:t>clustering</a:t>
            </a:r>
            <a:endParaRPr lang="es-E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814B79-9660-4E2E-ADB5-58DCC207F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524" y="3239959"/>
            <a:ext cx="4717926" cy="33343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AED984-4A3B-4BA5-83CF-ED5497BDC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264" y="5143903"/>
            <a:ext cx="4722367" cy="143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9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1;p7">
            <a:extLst>
              <a:ext uri="{FF2B5EF4-FFF2-40B4-BE49-F238E27FC236}">
                <a16:creationId xmlns:a16="http://schemas.microsoft.com/office/drawing/2014/main" id="{4B7B3147-5A22-46DE-BDB3-C289BC4C1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modelado</a:t>
            </a:r>
            <a:r>
              <a:rPr lang="en-US" dirty="0"/>
              <a:t> - </a:t>
            </a:r>
            <a:r>
              <a:rPr lang="en-US" dirty="0" err="1"/>
              <a:t>Regresión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D94BA0-465F-45CE-920B-8ECEA008F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Regresión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DC13B-35E4-4B45-B572-C14271CFF44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pPr marL="533400" indent="-457200">
              <a:buFont typeface="+mj-lt"/>
              <a:buAutoNum type="arabicPeriod"/>
            </a:pPr>
            <a:r>
              <a:rPr lang="es-CR" dirty="0"/>
              <a:t>Análisis del comportamiento de las ventas</a:t>
            </a:r>
          </a:p>
          <a:p>
            <a:pPr marL="533400" indent="-457200">
              <a:buFont typeface="+mj-lt"/>
              <a:buAutoNum type="arabicPeriod"/>
            </a:pPr>
            <a:r>
              <a:rPr lang="es-CR" dirty="0"/>
              <a:t>Creación de modelos utilizando Regresión Lineal Simple y Regresión Lineal Múltiple </a:t>
            </a:r>
          </a:p>
          <a:p>
            <a:pPr marL="533400" indent="-457200">
              <a:buFont typeface="+mj-lt"/>
              <a:buAutoNum type="arabicPeriod"/>
            </a:pPr>
            <a:r>
              <a:rPr lang="es-CR" dirty="0"/>
              <a:t>Selección de técnica a utilizar: Regresión Lineal Múltiple </a:t>
            </a:r>
          </a:p>
          <a:p>
            <a:pPr marL="5334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Google Shape;181;p7">
            <a:extLst>
              <a:ext uri="{FF2B5EF4-FFF2-40B4-BE49-F238E27FC236}">
                <a16:creationId xmlns:a16="http://schemas.microsoft.com/office/drawing/2014/main" id="{7B80F47E-9187-4597-928E-81BF9473E5EE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Selección, construcción, y descripción de los modelos</a:t>
            </a:r>
            <a:endParaRPr lang="es-E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F42D3-F7F1-4015-B330-C1A087F9D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62" y="2452918"/>
            <a:ext cx="5253589" cy="35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7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1;p7">
            <a:extLst>
              <a:ext uri="{FF2B5EF4-FFF2-40B4-BE49-F238E27FC236}">
                <a16:creationId xmlns:a16="http://schemas.microsoft.com/office/drawing/2014/main" id="{4B7B3147-5A22-46DE-BDB3-C289BC4C1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modelado</a:t>
            </a:r>
            <a:r>
              <a:rPr lang="en-US" dirty="0"/>
              <a:t> - </a:t>
            </a:r>
            <a:r>
              <a:rPr lang="en-US" dirty="0" err="1"/>
              <a:t>Regresión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D94BA0-465F-45CE-920B-8ECEA008F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Regresión Simple</a:t>
            </a:r>
            <a:endParaRPr lang="en-US" dirty="0"/>
          </a:p>
        </p:txBody>
      </p:sp>
      <p:sp>
        <p:nvSpPr>
          <p:cNvPr id="4" name="Google Shape;181;p7">
            <a:extLst>
              <a:ext uri="{FF2B5EF4-FFF2-40B4-BE49-F238E27FC236}">
                <a16:creationId xmlns:a16="http://schemas.microsoft.com/office/drawing/2014/main" id="{7B80F47E-9187-4597-928E-81BF9473E5EE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Comparación de los modelos</a:t>
            </a:r>
            <a:endParaRPr lang="es-ES" sz="24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3E0DB1E2-DADA-4F95-A401-B20116B91A23}"/>
              </a:ext>
            </a:extLst>
          </p:cNvPr>
          <p:cNvSpPr txBox="1">
            <a:spLocks/>
          </p:cNvSpPr>
          <p:nvPr/>
        </p:nvSpPr>
        <p:spPr>
          <a:xfrm>
            <a:off x="6590739" y="2365524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r>
              <a:rPr lang="es-CR" dirty="0"/>
              <a:t>Regresión Múltiple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1D7DCD-8B86-473A-9A6B-DDE6934A7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73" y="3429000"/>
            <a:ext cx="4402956" cy="32553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A4EAE8-244B-499D-A440-2691BF326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118" y="3413066"/>
            <a:ext cx="4402957" cy="327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3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1;p7">
            <a:extLst>
              <a:ext uri="{FF2B5EF4-FFF2-40B4-BE49-F238E27FC236}">
                <a16:creationId xmlns:a16="http://schemas.microsoft.com/office/drawing/2014/main" id="{4B7B3147-5A22-46DE-BDB3-C289BC4C1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r>
              <a:rPr lang="en-US" dirty="0"/>
              <a:t> de los </a:t>
            </a:r>
            <a:r>
              <a:rPr lang="en-US" dirty="0" err="1"/>
              <a:t>modelos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D94BA0-465F-45CE-920B-8ECEA008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513" y="2131656"/>
            <a:ext cx="4937760" cy="823912"/>
          </a:xfrm>
        </p:spPr>
        <p:txBody>
          <a:bodyPr/>
          <a:lstStyle/>
          <a:p>
            <a:r>
              <a:rPr lang="es-CR" dirty="0" err="1"/>
              <a:t>Clustering</a:t>
            </a:r>
            <a:endParaRPr lang="en-US" dirty="0"/>
          </a:p>
        </p:txBody>
      </p:sp>
      <p:sp>
        <p:nvSpPr>
          <p:cNvPr id="4" name="Google Shape;181;p7">
            <a:extLst>
              <a:ext uri="{FF2B5EF4-FFF2-40B4-BE49-F238E27FC236}">
                <a16:creationId xmlns:a16="http://schemas.microsoft.com/office/drawing/2014/main" id="{7B80F47E-9187-4597-928E-81BF9473E5EE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Comparación de los modelos</a:t>
            </a:r>
            <a:endParaRPr lang="es-ES" sz="24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3E0DB1E2-DADA-4F95-A401-B20116B91A23}"/>
              </a:ext>
            </a:extLst>
          </p:cNvPr>
          <p:cNvSpPr txBox="1">
            <a:spLocks/>
          </p:cNvSpPr>
          <p:nvPr/>
        </p:nvSpPr>
        <p:spPr>
          <a:xfrm>
            <a:off x="6345936" y="2071661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r>
              <a:rPr lang="es-CR" dirty="0"/>
              <a:t>Regresión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9DD70B1-F2A1-466E-AA21-297B9A06FD0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90440" y="2955568"/>
            <a:ext cx="4937760" cy="2968512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s-CR" dirty="0" err="1"/>
              <a:t>Kmedoids</a:t>
            </a:r>
            <a:r>
              <a:rPr lang="es-CR" dirty="0"/>
              <a:t> considerando el comportamiento de las ventas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1EFCEA-DC1F-4430-9AFB-CC03872B8F72}"/>
              </a:ext>
            </a:extLst>
          </p:cNvPr>
          <p:cNvSpPr txBox="1">
            <a:spLocks/>
          </p:cNvSpPr>
          <p:nvPr/>
        </p:nvSpPr>
        <p:spPr>
          <a:xfrm>
            <a:off x="6561863" y="2804156"/>
            <a:ext cx="4937760" cy="160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76200" indent="0">
              <a:buFont typeface="Arial"/>
              <a:buNone/>
            </a:pPr>
            <a:r>
              <a:rPr lang="es-CR" dirty="0"/>
              <a:t>Se selecciona Regresión Lineal Múltiple considerando la tasa de error del modelo. Se observa que ningún modelo se ajusta correctamente a los datos.</a:t>
            </a:r>
          </a:p>
          <a:p>
            <a:pPr marL="76200" indent="0">
              <a:buFont typeface="Arial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7224C-F4B3-4D59-9DC4-928049087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045" y="4408371"/>
            <a:ext cx="1899541" cy="2345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5EEFA4-70AA-4F69-92D6-895BC32F6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141" y="3988034"/>
            <a:ext cx="2902815" cy="254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6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1;p7">
            <a:extLst>
              <a:ext uri="{FF2B5EF4-FFF2-40B4-BE49-F238E27FC236}">
                <a16:creationId xmlns:a16="http://schemas.microsoft.com/office/drawing/2014/main" id="{4B7B3147-5A22-46DE-BDB3-C289BC4C1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r>
              <a:rPr lang="en-US" dirty="0"/>
              <a:t> de los </a:t>
            </a:r>
            <a:r>
              <a:rPr lang="en-US" dirty="0" err="1"/>
              <a:t>modelos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D94BA0-465F-45CE-920B-8ECEA008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513" y="2131656"/>
            <a:ext cx="4937760" cy="823912"/>
          </a:xfrm>
        </p:spPr>
        <p:txBody>
          <a:bodyPr/>
          <a:lstStyle/>
          <a:p>
            <a:r>
              <a:rPr lang="es-CR" dirty="0" err="1"/>
              <a:t>Clustering</a:t>
            </a:r>
            <a:endParaRPr lang="en-US" dirty="0"/>
          </a:p>
        </p:txBody>
      </p:sp>
      <p:sp>
        <p:nvSpPr>
          <p:cNvPr id="4" name="Google Shape;181;p7">
            <a:extLst>
              <a:ext uri="{FF2B5EF4-FFF2-40B4-BE49-F238E27FC236}">
                <a16:creationId xmlns:a16="http://schemas.microsoft.com/office/drawing/2014/main" id="{7B80F47E-9187-4597-928E-81BF9473E5EE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Conclusiones</a:t>
            </a:r>
            <a:endParaRPr lang="es-ES" sz="24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3E0DB1E2-DADA-4F95-A401-B20116B91A23}"/>
              </a:ext>
            </a:extLst>
          </p:cNvPr>
          <p:cNvSpPr txBox="1">
            <a:spLocks/>
          </p:cNvSpPr>
          <p:nvPr/>
        </p:nvSpPr>
        <p:spPr>
          <a:xfrm>
            <a:off x="774513" y="4580679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r>
              <a:rPr lang="es-CR" dirty="0"/>
              <a:t>Regresión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9DD70B1-F2A1-466E-AA21-297B9A06FD0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90439" y="2955568"/>
            <a:ext cx="10684887" cy="2968512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s-CR" dirty="0"/>
              <a:t>Se identificaron 3 segmentos. Se aconseja al departamento de Marketing definir estrategias de mercadeo específicas para cada segmento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1EFCEA-DC1F-4430-9AFB-CC03872B8F72}"/>
              </a:ext>
            </a:extLst>
          </p:cNvPr>
          <p:cNvSpPr txBox="1">
            <a:spLocks/>
          </p:cNvSpPr>
          <p:nvPr/>
        </p:nvSpPr>
        <p:spPr>
          <a:xfrm>
            <a:off x="990440" y="5313174"/>
            <a:ext cx="10293256" cy="160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76200" indent="0">
              <a:buFont typeface="Arial"/>
              <a:buNone/>
            </a:pPr>
            <a:r>
              <a:rPr lang="es-CR" dirty="0"/>
              <a:t>La tasa de errores encontrada en ambos modelos resultó mucho mas alta de la esperada, por lo que se aconseja repetir el ejercicio con mas datos en el futuro.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A92376-8B42-44DF-9312-E58B7E3B5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74" y="3906283"/>
            <a:ext cx="7597798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54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C015-C5A7-4741-86D7-71B8572F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F0A81-1086-4F35-8A63-8752BFEE1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/>
              <a:t>Dashboards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C452C5-E7C5-4A70-8B61-3462FB75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16" y="548640"/>
            <a:ext cx="5791584" cy="42976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F614A9-7556-464B-A0F1-5BAB0C279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368" y="822960"/>
            <a:ext cx="5393438" cy="39319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EF8A62-6AA9-4FEF-A640-0B3AB364C5ED}"/>
              </a:ext>
            </a:extLst>
          </p:cNvPr>
          <p:cNvSpPr/>
          <p:nvPr/>
        </p:nvSpPr>
        <p:spPr>
          <a:xfrm>
            <a:off x="557784" y="5943600"/>
            <a:ext cx="111850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https://public.tableau.com/profile/eilyn.francinie.salazar.miranda#!/vizhome/ProyectoFinal_CursoMineria_EspecializacionCD/Resumensegmentosdemercado?publish=yes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71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3ABFA-B6B8-405D-82F7-0454EC1E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Preguntas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14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3ABFA-B6B8-405D-82F7-0454EC1E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Gracias!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8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" name="Google Shape;133;p2"/>
          <p:cNvSpPr txBox="1"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en-US" sz="4400"/>
              <a:t>Fase de Entendimiento del Negocio</a:t>
            </a:r>
            <a:endParaRPr sz="4400"/>
          </a:p>
        </p:txBody>
      </p:sp>
      <p:sp>
        <p:nvSpPr>
          <p:cNvPr id="134" name="Google Shape;134;p2"/>
          <p:cNvSpPr/>
          <p:nvPr/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 txBox="1">
            <a:spLocks noGrp="1"/>
          </p:cNvSpPr>
          <p:nvPr>
            <p:ph type="body" idx="1"/>
          </p:nvPr>
        </p:nvSpPr>
        <p:spPr>
          <a:xfrm>
            <a:off x="612648" y="3355848"/>
            <a:ext cx="6268770" cy="28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Compañia XYZ es una tienda europea en línea de regalos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Existen dos situaciones importantes a considerar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Problemas de planeacion de presupuestos al no contar con </a:t>
            </a:r>
            <a:r>
              <a:rPr lang="en-US" sz="1800" i="1"/>
              <a:t>forecasts</a:t>
            </a:r>
            <a:r>
              <a:rPr lang="en-US" sz="1800"/>
              <a:t> de ventas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Optimizar presupuesto de mercadeo enfocando sus esfuerzos en los </a:t>
            </a:r>
            <a:r>
              <a:rPr lang="en-US" sz="1800" i="1"/>
              <a:t>mejores clientes</a:t>
            </a:r>
            <a:endParaRPr/>
          </a:p>
          <a:p>
            <a:pPr marL="228600" lvl="0" indent="-1143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pic>
        <p:nvPicPr>
          <p:cNvPr id="137" name="Google Shape;13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4066" y="2101286"/>
            <a:ext cx="4237686" cy="257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venir"/>
              <a:buNone/>
            </a:pPr>
            <a:r>
              <a:rPr lang="en-US" sz="6000"/>
              <a:t>Objetivos del negocio y Criterios de éxito</a:t>
            </a: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/>
          <p:nvPr/>
        </p:nvSpPr>
        <p:spPr>
          <a:xfrm rot="10800000" flipH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 txBox="1">
            <a:spLocks noGrp="1"/>
          </p:cNvSpPr>
          <p:nvPr>
            <p:ph type="body" idx="1"/>
          </p:nvPr>
        </p:nvSpPr>
        <p:spPr>
          <a:xfrm>
            <a:off x="841248" y="3337269"/>
            <a:ext cx="10509504" cy="290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700" b="1"/>
              <a:t>Objetivos del Negocio</a:t>
            </a:r>
            <a:endParaRPr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700"/>
              <a:t>Incrementar las ventas enfocándose en los diferentes tipos de clientes</a:t>
            </a:r>
            <a:endParaRPr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700"/>
              <a:t>Mejorar la planeación de presupuestos mensuales a partir de los estimados de ventas a futuro.</a:t>
            </a:r>
            <a:endParaRPr/>
          </a:p>
          <a:p>
            <a:pPr marL="133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700"/>
          </a:p>
          <a:p>
            <a:pPr marL="133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700" b="1"/>
              <a:t>Criterios de éxito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700"/>
              <a:t>Identificar los 3 segmentos de mercado más rentables para la empresa a fin de orientar la estrategia de ventas.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700"/>
              <a:t>Mejorar las estimaciones de ventas mensuales en un 20% de su valor real.</a:t>
            </a:r>
            <a:endParaRPr/>
          </a:p>
          <a:p>
            <a:pPr marL="13335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700"/>
          </a:p>
          <a:p>
            <a:pPr marL="228600" lvl="0" indent="-120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Restricciones y Beneficios</a:t>
            </a:r>
            <a:endParaRPr/>
          </a:p>
        </p:txBody>
      </p:sp>
      <p:sp>
        <p:nvSpPr>
          <p:cNvPr id="153" name="Google Shape;153;p4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 b="1"/>
              <a:t>Restricciones</a:t>
            </a:r>
            <a:endParaRPr sz="2170" b="1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2170"/>
              <a:t>1 año de datos históricos.</a:t>
            </a:r>
            <a:endParaRPr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2170"/>
              <a:t>Información limitada por motivos de privacidad.</a:t>
            </a:r>
            <a:endParaRPr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2170"/>
              <a:t>No se cuentan con categorías de productos</a:t>
            </a:r>
            <a:endParaRPr sz="13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 b="1"/>
              <a:t>Beneficios</a:t>
            </a:r>
            <a:endParaRPr sz="2170" b="1"/>
          </a:p>
          <a:p>
            <a:pPr marL="457200" lvl="0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2170"/>
              <a:t>Mejor proyección de presupuestas al tener una estimación de ventas.</a:t>
            </a:r>
            <a:endParaRPr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2170"/>
              <a:t>Mejora en la tasa de retención de clientes</a:t>
            </a:r>
            <a:endParaRPr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2170"/>
              <a:t>Incremento en las ganancias sl proyectar mejor las ventas estimadas y ajustar los presupuestos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 l="474" t="9091" r="3488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7647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venir"/>
              <a:buNone/>
            </a:pPr>
            <a:r>
              <a:rPr lang="en-US" sz="2880" b="1"/>
              <a:t>Objetivos de Minería de Datos</a:t>
            </a:r>
            <a:endParaRPr sz="2880" b="1"/>
          </a:p>
        </p:txBody>
      </p:sp>
      <p:sp>
        <p:nvSpPr>
          <p:cNvPr id="163" name="Google Shape;163;p5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C8C8C8"/>
          </a:solidFill>
          <a:ln w="9525" cap="flat" cmpd="sng">
            <a:solidFill>
              <a:srgbClr val="C8C8C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1"/>
          </p:nvPr>
        </p:nvSpPr>
        <p:spPr>
          <a:xfrm>
            <a:off x="371093" y="2718054"/>
            <a:ext cx="5329315" cy="3207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/>
              <a:t>Objetivos</a:t>
            </a:r>
            <a:endParaRPr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600" dirty="0" err="1"/>
              <a:t>Identificar</a:t>
            </a:r>
            <a:r>
              <a:rPr lang="en-US" sz="1600" dirty="0"/>
              <a:t> 3 </a:t>
            </a:r>
            <a:r>
              <a:rPr lang="en-US" sz="1600" dirty="0" err="1"/>
              <a:t>segmentos</a:t>
            </a:r>
            <a:r>
              <a:rPr lang="en-US" sz="1600" dirty="0"/>
              <a:t> de mercados </a:t>
            </a:r>
            <a:r>
              <a:rPr lang="en-US" sz="1600" dirty="0" err="1"/>
              <a:t>minoristas</a:t>
            </a:r>
            <a:r>
              <a:rPr lang="en-US" sz="1600" dirty="0"/>
              <a:t> a </a:t>
            </a:r>
            <a:r>
              <a:rPr lang="en-US" sz="1600" dirty="0" err="1"/>
              <a:t>partir</a:t>
            </a:r>
            <a:r>
              <a:rPr lang="en-US" sz="1600" dirty="0"/>
              <a:t> de las </a:t>
            </a:r>
            <a:r>
              <a:rPr lang="en-US" sz="1600" dirty="0" err="1"/>
              <a:t>ventas</a:t>
            </a:r>
            <a:r>
              <a:rPr lang="en-US" sz="1600" dirty="0"/>
              <a:t>.</a:t>
            </a:r>
            <a:endParaRPr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600" dirty="0" err="1"/>
              <a:t>Crear</a:t>
            </a:r>
            <a:r>
              <a:rPr lang="en-US" sz="1600" dirty="0"/>
              <a:t> un </a:t>
            </a:r>
            <a:r>
              <a:rPr lang="en-US" sz="1600" dirty="0" err="1"/>
              <a:t>modelo</a:t>
            </a:r>
            <a:r>
              <a:rPr lang="en-US" sz="1600" dirty="0"/>
              <a:t> de </a:t>
            </a:r>
            <a:r>
              <a:rPr lang="en-US" sz="1600" dirty="0" err="1"/>
              <a:t>predicción</a:t>
            </a:r>
            <a:r>
              <a:rPr lang="en-US" sz="1600" dirty="0"/>
              <a:t> de </a:t>
            </a:r>
            <a:r>
              <a:rPr lang="en-US" sz="1600" dirty="0" err="1"/>
              <a:t>ventas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/>
              <a:t>Criterios</a:t>
            </a:r>
            <a:r>
              <a:rPr lang="en-US" dirty="0"/>
              <a:t> de </a:t>
            </a:r>
            <a:r>
              <a:rPr lang="en-US" dirty="0" err="1"/>
              <a:t>éxito</a:t>
            </a:r>
            <a:endParaRPr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600" dirty="0" err="1"/>
              <a:t>Identificar</a:t>
            </a:r>
            <a:r>
              <a:rPr lang="en-US" sz="1600" dirty="0"/>
              <a:t> 3 </a:t>
            </a:r>
            <a:r>
              <a:rPr lang="en-US" sz="1600" dirty="0" err="1"/>
              <a:t>clústeres</a:t>
            </a:r>
            <a:r>
              <a:rPr lang="en-US" sz="1600" dirty="0"/>
              <a:t> de </a:t>
            </a:r>
            <a:r>
              <a:rPr lang="en-US" sz="1600" dirty="0" err="1"/>
              <a:t>clientes</a:t>
            </a:r>
            <a:r>
              <a:rPr lang="en-US" sz="1600" dirty="0"/>
              <a:t> de la </a:t>
            </a:r>
            <a:r>
              <a:rPr lang="en-US" sz="1600" dirty="0" err="1"/>
              <a:t>compañía</a:t>
            </a:r>
            <a:r>
              <a:rPr lang="en-US" sz="1600" dirty="0"/>
              <a:t> </a:t>
            </a:r>
            <a:r>
              <a:rPr lang="en-US" sz="1600" dirty="0" err="1"/>
              <a:t>basados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perfil</a:t>
            </a:r>
            <a:r>
              <a:rPr lang="en-US" sz="1600" dirty="0"/>
              <a:t> de </a:t>
            </a:r>
            <a:r>
              <a:rPr lang="en-US" sz="1600" dirty="0" err="1"/>
              <a:t>compras</a:t>
            </a:r>
            <a:endParaRPr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600" dirty="0" err="1"/>
              <a:t>Evaluar</a:t>
            </a:r>
            <a:r>
              <a:rPr lang="en-US" sz="1600" dirty="0"/>
              <a:t> el </a:t>
            </a:r>
            <a:r>
              <a:rPr lang="en-US" sz="1600" dirty="0" err="1"/>
              <a:t>modelo</a:t>
            </a:r>
            <a:r>
              <a:rPr lang="en-US" sz="1600" dirty="0"/>
              <a:t> de </a:t>
            </a:r>
            <a:r>
              <a:rPr lang="en-US" sz="1600" dirty="0" err="1"/>
              <a:t>predicción</a:t>
            </a:r>
            <a:r>
              <a:rPr lang="en-US" sz="1600" dirty="0"/>
              <a:t> a fin de </a:t>
            </a:r>
            <a:r>
              <a:rPr lang="en-US" sz="1600" dirty="0" err="1"/>
              <a:t>validar</a:t>
            </a:r>
            <a:r>
              <a:rPr lang="en-US" sz="1600" dirty="0"/>
              <a:t> que la </a:t>
            </a:r>
            <a:r>
              <a:rPr lang="en-US" sz="1600" dirty="0" err="1"/>
              <a:t>predicción</a:t>
            </a:r>
            <a:r>
              <a:rPr lang="en-US" sz="1600" dirty="0"/>
              <a:t> se </a:t>
            </a:r>
            <a:r>
              <a:rPr lang="en-US" sz="1600" dirty="0" err="1"/>
              <a:t>encuentre</a:t>
            </a:r>
            <a:r>
              <a:rPr lang="en-US" sz="1600" dirty="0"/>
              <a:t> dentro de un 20% de las </a:t>
            </a:r>
            <a:r>
              <a:rPr lang="en-US" sz="1600" dirty="0" err="1"/>
              <a:t>ventas</a:t>
            </a:r>
            <a:r>
              <a:rPr lang="en-US" sz="1600" dirty="0"/>
              <a:t> </a:t>
            </a:r>
            <a:r>
              <a:rPr lang="en-US" sz="1600" dirty="0" err="1"/>
              <a:t>reales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1115575" y="548648"/>
            <a:ext cx="10168200" cy="87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entendimiento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endParaRPr dirty="0"/>
          </a:p>
        </p:txBody>
      </p:sp>
      <p:graphicFrame>
        <p:nvGraphicFramePr>
          <p:cNvPr id="182" name="Google Shape;182;p7"/>
          <p:cNvGraphicFramePr/>
          <p:nvPr>
            <p:extLst>
              <p:ext uri="{D42A27DB-BD31-4B8C-83A1-F6EECF244321}">
                <p14:modId xmlns:p14="http://schemas.microsoft.com/office/powerpoint/2010/main" val="2277025376"/>
              </p:ext>
            </p:extLst>
          </p:nvPr>
        </p:nvGraphicFramePr>
        <p:xfrm>
          <a:off x="952187" y="2658201"/>
          <a:ext cx="10494975" cy="3876130"/>
        </p:xfrm>
        <a:graphic>
          <a:graphicData uri="http://schemas.openxmlformats.org/drawingml/2006/table">
            <a:tbl>
              <a:tblPr firstRow="1" bandRow="1">
                <a:noFill/>
                <a:tableStyleId>{633C6C33-840E-4DDE-ADCB-0279A5CF8690}</a:tableStyleId>
              </a:tblPr>
              <a:tblGrid>
                <a:gridCol w="172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Columna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Descripción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Tipo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InvoiceNo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Número de factura Nominal; Si comienza con 'c' indica una cancelación.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Cualitativa Nominal (Alfanumérico)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StockCode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Código de producto (artículo)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Cualitativa Nominal (Alfanumérico)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Description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Nombre del producto (artículo)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Cualitativa Nominal (Alfanumérico)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Quantity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Las cantidades de cada producto (artículo) por transacción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Cuantitativa Continua (Numérico)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InvoiceDate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Fecha y hora de transacción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Cuantitativa Discreta (Fecha)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UnitPrice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Precio unitario en libras esterlinas.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Cuantitativa Continua (Numérico)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CustomerID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Número (Identificador) de cliente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Cualitativa Nominal (Alfanumérico)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Country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País de residencia del </a:t>
                      </a:r>
                      <a:r>
                        <a:rPr lang="en-US" sz="1800" dirty="0" err="1"/>
                        <a:t>cliente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Cualitativa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Nominal (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Alfanumérico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)</a:t>
                      </a:r>
                      <a:endParaRPr dirty="0"/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3" name="Google Shape;183;p7"/>
          <p:cNvSpPr txBox="1"/>
          <p:nvPr/>
        </p:nvSpPr>
        <p:spPr>
          <a:xfrm>
            <a:off x="848518" y="2011870"/>
            <a:ext cx="41813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541.910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Observaciones (compras)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Diciembre 2010-2011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" name="Google Shape;181;p7">
            <a:extLst>
              <a:ext uri="{FF2B5EF4-FFF2-40B4-BE49-F238E27FC236}">
                <a16:creationId xmlns:a16="http://schemas.microsoft.com/office/drawing/2014/main" id="{3938F71A-2A50-44B7-943A-09D0498A54D5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 err="1"/>
              <a:t>Descripci</a:t>
            </a:r>
            <a:r>
              <a:rPr lang="es-CR" sz="2400" dirty="0" err="1"/>
              <a:t>ón</a:t>
            </a:r>
            <a:r>
              <a:rPr lang="es-CR" sz="2400" dirty="0"/>
              <a:t> </a:t>
            </a:r>
            <a:r>
              <a:rPr lang="es-ES" sz="2400" dirty="0"/>
              <a:t>de los datos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Revisión de Nas y valores negativos</a:t>
            </a:r>
            <a:endParaRPr/>
          </a:p>
        </p:txBody>
      </p:sp>
      <p:pic>
        <p:nvPicPr>
          <p:cNvPr id="191" name="Google Shape;19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5331" y="3338949"/>
            <a:ext cx="4066162" cy="290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5318" y="3338949"/>
            <a:ext cx="4066161" cy="290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8542" y="3338949"/>
            <a:ext cx="4066163" cy="290440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81;p7">
            <a:extLst>
              <a:ext uri="{FF2B5EF4-FFF2-40B4-BE49-F238E27FC236}">
                <a16:creationId xmlns:a16="http://schemas.microsoft.com/office/drawing/2014/main" id="{CAE7CC28-ABAB-4FD7-8B05-02877D2B8D48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Exploración de los datos y verificación de la calidad</a:t>
            </a:r>
            <a:endParaRPr lang="es-ES" sz="2400" dirty="0"/>
          </a:p>
        </p:txBody>
      </p:sp>
      <p:sp>
        <p:nvSpPr>
          <p:cNvPr id="15" name="Google Shape;181;p7">
            <a:extLst>
              <a:ext uri="{FF2B5EF4-FFF2-40B4-BE49-F238E27FC236}">
                <a16:creationId xmlns:a16="http://schemas.microsoft.com/office/drawing/2014/main" id="{1AD59E21-37B2-4B95-B875-B2FB954B38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681069"/>
            <a:ext cx="10168200" cy="87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entendimiento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en-US" sz="5200" dirty="0" err="1"/>
              <a:t>Selección</a:t>
            </a:r>
            <a:r>
              <a:rPr lang="en-US" sz="5200" dirty="0"/>
              <a:t> de </a:t>
            </a:r>
            <a:r>
              <a:rPr lang="en-US" sz="5200" dirty="0" err="1"/>
              <a:t>técnicas</a:t>
            </a:r>
            <a:endParaRPr dirty="0"/>
          </a:p>
        </p:txBody>
      </p:sp>
      <p:sp>
        <p:nvSpPr>
          <p:cNvPr id="173" name="Google Shape;173;p6"/>
          <p:cNvSpPr/>
          <p:nvPr/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1"/>
          </p:nvPr>
        </p:nvSpPr>
        <p:spPr>
          <a:xfrm>
            <a:off x="612647" y="3355847"/>
            <a:ext cx="7013837" cy="336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Clustering </a:t>
            </a:r>
            <a:r>
              <a:rPr lang="en-US" sz="2000" dirty="0" err="1"/>
              <a:t>utilizando</a:t>
            </a:r>
            <a:r>
              <a:rPr lang="en-US" sz="2000" dirty="0"/>
              <a:t> el valor RFM (Recency/Frequency/Monetary) del </a:t>
            </a:r>
            <a:r>
              <a:rPr lang="en-US" sz="2000" dirty="0" err="1"/>
              <a:t>cliente</a:t>
            </a:r>
            <a:endParaRPr sz="2000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 err="1"/>
              <a:t>Análisis</a:t>
            </a:r>
            <a:r>
              <a:rPr lang="en-US" sz="2000" dirty="0"/>
              <a:t> de valor de un </a:t>
            </a:r>
            <a:r>
              <a:rPr lang="en-US" sz="2000" dirty="0" err="1"/>
              <a:t>cliente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3 </a:t>
            </a:r>
            <a:r>
              <a:rPr lang="en-US" sz="2000" dirty="0" err="1"/>
              <a:t>dimensiones</a:t>
            </a:r>
            <a:r>
              <a:rPr lang="en-US" sz="2000" dirty="0"/>
              <a:t>:</a:t>
            </a:r>
            <a:endParaRPr dirty="0"/>
          </a:p>
          <a:p>
            <a:pPr marL="11430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Recency</a:t>
            </a:r>
            <a:r>
              <a:rPr lang="en-US" sz="1600" dirty="0"/>
              <a:t> – Que tan </a:t>
            </a:r>
            <a:r>
              <a:rPr lang="en-US" sz="1600" dirty="0" err="1"/>
              <a:t>reciente</a:t>
            </a:r>
            <a:r>
              <a:rPr lang="en-US" sz="1600" dirty="0"/>
              <a:t> es la </a:t>
            </a:r>
            <a:r>
              <a:rPr lang="en-US" sz="1600" dirty="0" err="1"/>
              <a:t>última</a:t>
            </a:r>
            <a:r>
              <a:rPr lang="en-US" sz="1600" dirty="0"/>
              <a:t> </a:t>
            </a:r>
            <a:r>
              <a:rPr lang="en-US" sz="1600" dirty="0" err="1"/>
              <a:t>compra</a:t>
            </a:r>
            <a:r>
              <a:rPr lang="en-US" sz="1600" dirty="0"/>
              <a:t> del </a:t>
            </a:r>
            <a:r>
              <a:rPr lang="en-US" sz="1600" dirty="0" err="1"/>
              <a:t>cliente</a:t>
            </a:r>
            <a:r>
              <a:rPr lang="en-US" sz="1600" dirty="0"/>
              <a:t>?</a:t>
            </a:r>
            <a:endParaRPr dirty="0"/>
          </a:p>
          <a:p>
            <a:pPr marL="11430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Frequency</a:t>
            </a:r>
            <a:r>
              <a:rPr lang="en-US" sz="1600" dirty="0"/>
              <a:t> – Que tan a menudo </a:t>
            </a:r>
            <a:r>
              <a:rPr lang="en-US" sz="1600" dirty="0" err="1"/>
              <a:t>realizan</a:t>
            </a:r>
            <a:r>
              <a:rPr lang="en-US" sz="1600" dirty="0"/>
              <a:t> una </a:t>
            </a:r>
            <a:r>
              <a:rPr lang="en-US" sz="1600" dirty="0" err="1"/>
              <a:t>compra</a:t>
            </a:r>
            <a:r>
              <a:rPr lang="en-US" sz="1600" dirty="0"/>
              <a:t>?</a:t>
            </a:r>
            <a:endParaRPr dirty="0"/>
          </a:p>
          <a:p>
            <a:pPr marL="11430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Monetary Value </a:t>
            </a:r>
            <a:r>
              <a:rPr lang="en-US" sz="1600" dirty="0"/>
              <a:t>– </a:t>
            </a:r>
            <a:r>
              <a:rPr lang="en-US" sz="1600" dirty="0" err="1"/>
              <a:t>Cuánto</a:t>
            </a:r>
            <a:r>
              <a:rPr lang="en-US" sz="1600" dirty="0"/>
              <a:t> </a:t>
            </a:r>
            <a:r>
              <a:rPr lang="en-US" sz="1600" dirty="0" err="1"/>
              <a:t>gasta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sus </a:t>
            </a:r>
            <a:r>
              <a:rPr lang="en-US" sz="1600" dirty="0" err="1"/>
              <a:t>compras</a:t>
            </a:r>
            <a:r>
              <a:rPr lang="en-US" sz="1600" dirty="0"/>
              <a:t>?</a:t>
            </a:r>
          </a:p>
          <a:p>
            <a:pPr marL="685800" lvl="1" indent="-228600">
              <a:buSzPts val="1600"/>
            </a:pPr>
            <a:r>
              <a:rPr lang="en-US" dirty="0" err="1"/>
              <a:t>Utilizamos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 que genera el </a:t>
            </a:r>
            <a:r>
              <a:rPr lang="en-US" dirty="0" err="1"/>
              <a:t>modelo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 err="1"/>
              <a:t>Regresión</a:t>
            </a:r>
            <a:r>
              <a:rPr lang="en-US" sz="2000" dirty="0"/>
              <a:t> </a:t>
            </a:r>
            <a:r>
              <a:rPr lang="en-US" sz="2000" dirty="0" err="1"/>
              <a:t>utilizando</a:t>
            </a:r>
            <a:r>
              <a:rPr lang="en-US" sz="2000" dirty="0"/>
              <a:t> los </a:t>
            </a:r>
            <a:r>
              <a:rPr lang="en-US" sz="2000" dirty="0" err="1"/>
              <a:t>montos</a:t>
            </a:r>
            <a:r>
              <a:rPr lang="en-US" sz="2000" dirty="0"/>
              <a:t> de las </a:t>
            </a:r>
            <a:r>
              <a:rPr lang="en-US" sz="2000" dirty="0" err="1"/>
              <a:t>ventas</a:t>
            </a:r>
            <a:endParaRPr sz="2000" dirty="0"/>
          </a:p>
        </p:txBody>
      </p:sp>
      <p:pic>
        <p:nvPicPr>
          <p:cNvPr id="176" name="Google Shape;176;p6" descr="A close up of a womans 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4066" y="1976911"/>
            <a:ext cx="4237686" cy="2828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9"/>
          <p:cNvGraphicFramePr/>
          <p:nvPr>
            <p:extLst>
              <p:ext uri="{D42A27DB-BD31-4B8C-83A1-F6EECF244321}">
                <p14:modId xmlns:p14="http://schemas.microsoft.com/office/powerpoint/2010/main" val="2139823907"/>
              </p:ext>
            </p:extLst>
          </p:nvPr>
        </p:nvGraphicFramePr>
        <p:xfrm>
          <a:off x="1116013" y="2478088"/>
          <a:ext cx="7197250" cy="3606890"/>
        </p:xfrm>
        <a:graphic>
          <a:graphicData uri="http://schemas.openxmlformats.org/drawingml/2006/table">
            <a:tbl>
              <a:tblPr firstRow="1" bandRow="1">
                <a:noFill/>
                <a:tableStyleId>{633C6C33-840E-4DDE-ADCB-0279A5CF8690}</a:tableStyleId>
              </a:tblPr>
              <a:tblGrid>
                <a:gridCol w="2229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Descripción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date_most_recent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fecha de la compras más reciente del cliente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/>
                        <a:t>recency_days</a:t>
                      </a:r>
                      <a:endParaRPr sz="18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Diferencia en días, de las ultima fecha analizada, con la fecha de la última compra.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/>
                        <a:t>transaction_count</a:t>
                      </a:r>
                      <a:endParaRPr sz="18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cantidad de compras realizadas por el cliente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Amount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el total ($) de las compras del cliente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recency_score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puntaje de antigüedad del cliente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frequency_score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puntaje de frecuencia del cliente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monetary_score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puntaje monetario del cliente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rfm_score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puntaje</a:t>
                      </a:r>
                      <a:r>
                        <a:rPr lang="en-US" sz="1800" dirty="0"/>
                        <a:t> RFM del </a:t>
                      </a:r>
                      <a:r>
                        <a:rPr lang="en-US" sz="1800" dirty="0" err="1"/>
                        <a:t>cliente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0" name="Google Shape;200;p9"/>
          <p:cNvSpPr txBox="1"/>
          <p:nvPr/>
        </p:nvSpPr>
        <p:spPr>
          <a:xfrm>
            <a:off x="8534400" y="2400300"/>
            <a:ext cx="283845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Información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obtenida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del </a:t>
            </a: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paquete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RFM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181;p7">
            <a:extLst>
              <a:ext uri="{FF2B5EF4-FFF2-40B4-BE49-F238E27FC236}">
                <a16:creationId xmlns:a16="http://schemas.microsoft.com/office/drawing/2014/main" id="{E9E5BD3D-F20F-4734-957F-B29B993AAC98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Selección, limpieza, construcción y transformación de los datos</a:t>
            </a:r>
            <a:endParaRPr lang="es-ES" sz="2400" dirty="0"/>
          </a:p>
        </p:txBody>
      </p:sp>
      <p:sp>
        <p:nvSpPr>
          <p:cNvPr id="8" name="Google Shape;181;p7">
            <a:extLst>
              <a:ext uri="{FF2B5EF4-FFF2-40B4-BE49-F238E27FC236}">
                <a16:creationId xmlns:a16="http://schemas.microsoft.com/office/drawing/2014/main" id="{90FCF8BC-B7C9-4AD5-9C6F-A754D0738D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681069"/>
            <a:ext cx="10168200" cy="87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Preparación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F11380-5AD4-4EBC-B9B5-D10D1F5F1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263" y="3122408"/>
            <a:ext cx="2440723" cy="30545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30DEF0-E1A3-4401-BA74-ABFE98CAD3B7}"/>
              </a:ext>
            </a:extLst>
          </p:cNvPr>
          <p:cNvSpPr txBox="1"/>
          <p:nvPr/>
        </p:nvSpPr>
        <p:spPr>
          <a:xfrm>
            <a:off x="1115568" y="6327032"/>
            <a:ext cx="4240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https://cran.r-project.org/web/packages/rfm/rfm.pdf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1289</Words>
  <Application>Microsoft Office PowerPoint</Application>
  <PresentationFormat>Widescreen</PresentationFormat>
  <Paragraphs>190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</vt:lpstr>
      <vt:lpstr>Calibri</vt:lpstr>
      <vt:lpstr>AccentBoxVTI</vt:lpstr>
      <vt:lpstr>AccentBoxVTI</vt:lpstr>
      <vt:lpstr>Análisis de clientes y proyección de ventas para la tienda en línea XYZ</vt:lpstr>
      <vt:lpstr>Fase de Entendimiento del Negocio</vt:lpstr>
      <vt:lpstr>Objetivos del negocio y Criterios de éxito</vt:lpstr>
      <vt:lpstr>Restricciones y Beneficios</vt:lpstr>
      <vt:lpstr>Objetivos de Minería de Datos</vt:lpstr>
      <vt:lpstr>Fase de entendimiento de los datos</vt:lpstr>
      <vt:lpstr>Fase de entendimiento de los datos</vt:lpstr>
      <vt:lpstr>Selección de técnicas</vt:lpstr>
      <vt:lpstr>Fase de Preparación de los datos</vt:lpstr>
      <vt:lpstr>Fase de Preparación de los datos</vt:lpstr>
      <vt:lpstr>Fase de modelado - Clustering</vt:lpstr>
      <vt:lpstr>Fase de modelado - Clustering</vt:lpstr>
      <vt:lpstr>Fase de modelado - Regresión</vt:lpstr>
      <vt:lpstr>Fase de modelado - Regresión</vt:lpstr>
      <vt:lpstr>Fase de evaluación de los modelos</vt:lpstr>
      <vt:lpstr>Fase de evaluación de los modelos</vt:lpstr>
      <vt:lpstr>PowerPoint Presentation</vt:lpstr>
      <vt:lpstr>Preguntas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clientes y proyección de ventas para la tienda en línea XYZ</dc:title>
  <dc:creator>Jose Aguilar</dc:creator>
  <cp:lastModifiedBy>Jose Aguilar</cp:lastModifiedBy>
  <cp:revision>8</cp:revision>
  <dcterms:created xsi:type="dcterms:W3CDTF">2020-05-30T18:08:00Z</dcterms:created>
  <dcterms:modified xsi:type="dcterms:W3CDTF">2020-06-01T03:26:35Z</dcterms:modified>
</cp:coreProperties>
</file>