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4"/>
  </p:notesMasterIdLst>
  <p:sldIdLst>
    <p:sldId id="256" r:id="rId2"/>
    <p:sldId id="257" r:id="rId3"/>
    <p:sldId id="258" r:id="rId4"/>
    <p:sldId id="259" r:id="rId5"/>
    <p:sldId id="283" r:id="rId6"/>
    <p:sldId id="261" r:id="rId7"/>
    <p:sldId id="262" r:id="rId8"/>
    <p:sldId id="270" r:id="rId9"/>
    <p:sldId id="263" r:id="rId10"/>
    <p:sldId id="264" r:id="rId11"/>
    <p:sldId id="271" r:id="rId12"/>
    <p:sldId id="273" r:id="rId13"/>
    <p:sldId id="272"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116" y="-3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1C695-CD46-4907-891E-CCE12EB0ABE0}" type="datetimeFigureOut">
              <a:rPr lang="en-US" smtClean="0"/>
              <a:t>9/1/2024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2F995-6E3C-4BF0-8F14-768722509325}" type="slidenum">
              <a:rPr lang="en-US" smtClean="0"/>
              <a:t>‹#›</a:t>
            </a:fld>
            <a:endParaRPr lang="en-US"/>
          </a:p>
        </p:txBody>
      </p:sp>
    </p:spTree>
    <p:extLst>
      <p:ext uri="{BB962C8B-B14F-4D97-AF65-F5344CB8AC3E}">
        <p14:creationId xmlns:p14="http://schemas.microsoft.com/office/powerpoint/2010/main" val="35205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14</a:t>
            </a:fld>
            <a:endParaRPr lang="en-US"/>
          </a:p>
        </p:txBody>
      </p:sp>
    </p:spTree>
    <p:extLst>
      <p:ext uri="{BB962C8B-B14F-4D97-AF65-F5344CB8AC3E}">
        <p14:creationId xmlns:p14="http://schemas.microsoft.com/office/powerpoint/2010/main" val="141997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16</a:t>
            </a:fld>
            <a:endParaRPr lang="en-US"/>
          </a:p>
        </p:txBody>
      </p:sp>
    </p:spTree>
    <p:extLst>
      <p:ext uri="{BB962C8B-B14F-4D97-AF65-F5344CB8AC3E}">
        <p14:creationId xmlns:p14="http://schemas.microsoft.com/office/powerpoint/2010/main" val="154932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17</a:t>
            </a:fld>
            <a:endParaRPr lang="en-US"/>
          </a:p>
        </p:txBody>
      </p:sp>
    </p:spTree>
    <p:extLst>
      <p:ext uri="{BB962C8B-B14F-4D97-AF65-F5344CB8AC3E}">
        <p14:creationId xmlns:p14="http://schemas.microsoft.com/office/powerpoint/2010/main" val="150641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18</a:t>
            </a:fld>
            <a:endParaRPr lang="en-US"/>
          </a:p>
        </p:txBody>
      </p:sp>
    </p:spTree>
    <p:extLst>
      <p:ext uri="{BB962C8B-B14F-4D97-AF65-F5344CB8AC3E}">
        <p14:creationId xmlns:p14="http://schemas.microsoft.com/office/powerpoint/2010/main" val="362925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19</a:t>
            </a:fld>
            <a:endParaRPr lang="en-US"/>
          </a:p>
        </p:txBody>
      </p:sp>
    </p:spTree>
    <p:extLst>
      <p:ext uri="{BB962C8B-B14F-4D97-AF65-F5344CB8AC3E}">
        <p14:creationId xmlns:p14="http://schemas.microsoft.com/office/powerpoint/2010/main" val="269418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20</a:t>
            </a:fld>
            <a:endParaRPr lang="en-US"/>
          </a:p>
        </p:txBody>
      </p:sp>
    </p:spTree>
    <p:extLst>
      <p:ext uri="{BB962C8B-B14F-4D97-AF65-F5344CB8AC3E}">
        <p14:creationId xmlns:p14="http://schemas.microsoft.com/office/powerpoint/2010/main" val="309285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21</a:t>
            </a:fld>
            <a:endParaRPr lang="en-US"/>
          </a:p>
        </p:txBody>
      </p:sp>
    </p:spTree>
    <p:extLst>
      <p:ext uri="{BB962C8B-B14F-4D97-AF65-F5344CB8AC3E}">
        <p14:creationId xmlns:p14="http://schemas.microsoft.com/office/powerpoint/2010/main" val="240555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2F995-6E3C-4BF0-8F14-768722509325}" type="slidenum">
              <a:rPr lang="en-US" smtClean="0"/>
              <a:t>22</a:t>
            </a:fld>
            <a:endParaRPr lang="en-US"/>
          </a:p>
        </p:txBody>
      </p:sp>
    </p:spTree>
    <p:extLst>
      <p:ext uri="{BB962C8B-B14F-4D97-AF65-F5344CB8AC3E}">
        <p14:creationId xmlns:p14="http://schemas.microsoft.com/office/powerpoint/2010/main" val="38178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332974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7608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476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93524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43023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sz="1000" b="0">
              <a:solidFill>
                <a:schemeClr val="tx1"/>
              </a:solidFill>
            </a:endParaRPr>
          </a:p>
        </p:txBody>
      </p:sp>
    </p:spTree>
    <p:extLst>
      <p:ext uri="{BB962C8B-B14F-4D97-AF65-F5344CB8AC3E}">
        <p14:creationId xmlns:p14="http://schemas.microsoft.com/office/powerpoint/2010/main" val="400314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17576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15824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50828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1479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9/1/2024</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sz="1000" b="0">
              <a:solidFill>
                <a:schemeClr val="tx1"/>
              </a:solidFill>
            </a:endParaRPr>
          </a:p>
        </p:txBody>
      </p:sp>
    </p:spTree>
    <p:extLst>
      <p:ext uri="{BB962C8B-B14F-4D97-AF65-F5344CB8AC3E}">
        <p14:creationId xmlns:p14="http://schemas.microsoft.com/office/powerpoint/2010/main" val="336716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544213AF-26F6-41FA-8D85-E2C5388D6E58}" type="datetimeFigureOut">
              <a:rPr lang="en-US" smtClean="0"/>
              <a:pPr eaLnBrk="1" latinLnBrk="0" hangingPunct="1"/>
              <a:t>9/1/2024</a:t>
            </a:fld>
            <a:endParaRPr lang="en-US" sz="1000" dirty="0">
              <a:solidFill>
                <a:schemeClr val="tx1"/>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BC35B-A44B-4119-B8DA-DE9E3DFADA20}" type="slidenum">
              <a:rPr kumimoji="0" lang="en-US" smtClean="0"/>
              <a:pPr eaLnBrk="1" latinLnBrk="0" hangingPunct="1"/>
              <a:t>‹#›</a:t>
            </a:fld>
            <a:endParaRPr kumimoji="0" lang="en-US" sz="1000" b="0">
              <a:solidFill>
                <a:schemeClr val="tx1"/>
              </a:solidFill>
            </a:endParaRPr>
          </a:p>
        </p:txBody>
      </p:sp>
    </p:spTree>
    <p:extLst>
      <p:ext uri="{BB962C8B-B14F-4D97-AF65-F5344CB8AC3E}">
        <p14:creationId xmlns:p14="http://schemas.microsoft.com/office/powerpoint/2010/main" val="5828721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9113" y="1084006"/>
            <a:ext cx="6712267" cy="3163529"/>
          </a:xfrm>
        </p:spPr>
        <p:txBody>
          <a:bodyPr anchor="ctr">
            <a:normAutofit/>
          </a:bodyPr>
          <a:lstStyle/>
          <a:p>
            <a:r>
              <a:rPr lang="en-US">
                <a:effectLst/>
                <a:latin typeface="Calibri" pitchFamily="34" charset="0"/>
                <a:cs typeface="Calibri" pitchFamily="34" charset="0"/>
              </a:rPr>
              <a:t>SyriaTel Customer Churn Classifier</a:t>
            </a:r>
            <a:br>
              <a:rPr lang="en-US" b="0">
                <a:effectLst/>
                <a:latin typeface="Consolas"/>
              </a:rPr>
            </a:br>
            <a:endParaRPr lang="en-US"/>
          </a:p>
        </p:txBody>
      </p:sp>
      <p:sp>
        <p:nvSpPr>
          <p:cNvPr id="7" name="Rectangle 6">
            <a:extLst>
              <a:ext uri="{FF2B5EF4-FFF2-40B4-BE49-F238E27FC236}">
                <a16:creationId xmlns:a16="http://schemas.microsoft.com/office/drawing/2014/main" id="{A32DDDDB-B463-1544-2E45-5A46CF440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23448" y="1437440"/>
            <a:ext cx="1686145" cy="9154961"/>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0119797-EECC-175B-72BF-C218A21356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694574" y="2452476"/>
            <a:ext cx="1672575" cy="7138473"/>
          </a:xfrm>
          <a:prstGeom prst="rect">
            <a:avLst/>
          </a:prstGeom>
          <a:gradFill>
            <a:gsLst>
              <a:gs pos="47000">
                <a:schemeClr val="accent2">
                  <a:alpha val="0"/>
                </a:schemeClr>
              </a:gs>
              <a:gs pos="95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D326DB0-D290-E656-7866-713DA14FC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3009" y="1717000"/>
            <a:ext cx="1686152" cy="8595830"/>
          </a:xfrm>
          <a:prstGeom prst="rect">
            <a:avLst/>
          </a:prstGeom>
          <a:gradFill>
            <a:gsLst>
              <a:gs pos="58000">
                <a:schemeClr val="accent5">
                  <a:lumMod val="60000"/>
                  <a:lumOff val="40000"/>
                  <a:alpha val="0"/>
                </a:schemeClr>
              </a:gs>
              <a:gs pos="100000">
                <a:schemeClr val="accent5">
                  <a:alpha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F5323D-1D78-58B7-40E4-489E233D8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6046" y="2531515"/>
            <a:ext cx="1686152" cy="6966820"/>
          </a:xfrm>
          <a:prstGeom prst="rect">
            <a:avLst/>
          </a:prstGeom>
          <a:gradFill>
            <a:gsLst>
              <a:gs pos="48000">
                <a:schemeClr val="accent5">
                  <a:lumMod val="75000"/>
                  <a:alpha val="0"/>
                </a:schemeClr>
              </a:gs>
              <a:gs pos="100000">
                <a:schemeClr val="accent5">
                  <a:lumMod val="75000"/>
                  <a:alpha val="7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33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
            <a:extLst>
              <a:ext uri="{FF2B5EF4-FFF2-40B4-BE49-F238E27FC236}">
                <a16:creationId xmlns:a16="http://schemas.microsoft.com/office/drawing/2014/main" id="{03774CF2-F88D-B462-B1A5-B555041BD8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550" y="643467"/>
            <a:ext cx="7096899" cy="5571066"/>
          </a:xfrm>
          <a:prstGeom prst="rect">
            <a:avLst/>
          </a:prstGeom>
        </p:spPr>
      </p:pic>
    </p:spTree>
    <p:extLst>
      <p:ext uri="{BB962C8B-B14F-4D97-AF65-F5344CB8AC3E}">
        <p14:creationId xmlns:p14="http://schemas.microsoft.com/office/powerpoint/2010/main" val="35474942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4. Modelling</a:t>
            </a:r>
          </a:p>
        </p:txBody>
      </p:sp>
      <p:sp>
        <p:nvSpPr>
          <p:cNvPr id="2" name="Content Placeholder 1"/>
          <p:cNvSpPr>
            <a:spLocks noGrp="1"/>
          </p:cNvSpPr>
          <p:nvPr>
            <p:ph idx="1"/>
          </p:nvPr>
        </p:nvSpPr>
        <p:spPr>
          <a:xfrm>
            <a:off x="0" y="1981200"/>
            <a:ext cx="4648200" cy="4000500"/>
          </a:xfrm>
        </p:spPr>
        <p:txBody>
          <a:bodyPr vert="horz">
            <a:normAutofit/>
          </a:bodyPr>
          <a:lstStyle/>
          <a:p>
            <a:pPr marL="109728" indent="0">
              <a:buSzPct val="72000"/>
              <a:buNone/>
            </a:pPr>
            <a:r>
              <a:rPr lang="en-US" sz="2000" b="1" dirty="0">
                <a:latin typeface="Calibri" pitchFamily="34" charset="0"/>
                <a:cs typeface="Calibri" pitchFamily="34" charset="0"/>
              </a:rPr>
              <a:t>Model 1 : Logistic Regression Classifier</a:t>
            </a:r>
            <a:br>
              <a:rPr lang="en-US" sz="1700" dirty="0">
                <a:latin typeface="Calibri" pitchFamily="34" charset="0"/>
                <a:cs typeface="Calibri" pitchFamily="34" charset="0"/>
              </a:rPr>
            </a:br>
            <a:endParaRPr lang="en-US" sz="1700" dirty="0">
              <a:latin typeface="Calibri" pitchFamily="34" charset="0"/>
              <a:cs typeface="Calibri" pitchFamily="34" charset="0"/>
            </a:endParaRPr>
          </a:p>
          <a:p>
            <a:pPr marL="109728" indent="0">
              <a:buSzPct val="72000"/>
              <a:buNone/>
            </a:pPr>
            <a:r>
              <a:rPr lang="en-US" sz="1700" dirty="0">
                <a:latin typeface="Calibri" pitchFamily="34" charset="0"/>
                <a:cs typeface="Calibri" pitchFamily="34" charset="0"/>
              </a:rPr>
              <a:t>Logistic Regression is a type of classification algorithm under supervised machine learning that predicts the probability of a classification outcome based on one or more predictor variables. In this project, the target variable(churn) is binary, either true or false.</a:t>
            </a:r>
          </a:p>
          <a:p>
            <a:pPr marL="109728" indent="0">
              <a:buSzPct val="72000"/>
              <a:buNone/>
            </a:pPr>
            <a:endParaRPr lang="en-US" sz="1700" dirty="0">
              <a:latin typeface="Calibri" pitchFamily="34" charset="0"/>
              <a:cs typeface="Calibri" pitchFamily="34" charset="0"/>
            </a:endParaRPr>
          </a:p>
        </p:txBody>
      </p:sp>
      <p:pic>
        <p:nvPicPr>
          <p:cNvPr id="11" name="Picture 10" descr="A screenshot of a computer&#10;&#10;Description automatically generated">
            <a:extLst>
              <a:ext uri="{FF2B5EF4-FFF2-40B4-BE49-F238E27FC236}">
                <a16:creationId xmlns:a16="http://schemas.microsoft.com/office/drawing/2014/main" id="{BADC92FC-4C41-B66E-0AB2-4E8BD024B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600826"/>
            <a:ext cx="4114800" cy="3352800"/>
          </a:xfrm>
          <a:prstGeom prst="rect">
            <a:avLst/>
          </a:prstGeom>
        </p:spPr>
      </p:pic>
      <p:sp>
        <p:nvSpPr>
          <p:cNvPr id="26" name="TextBox 25">
            <a:extLst>
              <a:ext uri="{FF2B5EF4-FFF2-40B4-BE49-F238E27FC236}">
                <a16:creationId xmlns:a16="http://schemas.microsoft.com/office/drawing/2014/main" id="{79EBAC8A-0084-8F3D-CA66-51B22A73108D}"/>
              </a:ext>
            </a:extLst>
          </p:cNvPr>
          <p:cNvSpPr txBox="1"/>
          <p:nvPr/>
        </p:nvSpPr>
        <p:spPr>
          <a:xfrm>
            <a:off x="5181600" y="1981200"/>
            <a:ext cx="3562350" cy="369332"/>
          </a:xfrm>
          <a:prstGeom prst="rect">
            <a:avLst/>
          </a:prstGeom>
          <a:noFill/>
        </p:spPr>
        <p:txBody>
          <a:bodyPr wrap="square" rtlCol="0">
            <a:spAutoFit/>
          </a:bodyPr>
          <a:lstStyle/>
          <a:p>
            <a:r>
              <a:rPr lang="en-US" dirty="0"/>
              <a:t>Model Evaluation</a:t>
            </a:r>
          </a:p>
        </p:txBody>
      </p:sp>
    </p:spTree>
    <p:extLst>
      <p:ext uri="{BB962C8B-B14F-4D97-AF65-F5344CB8AC3E}">
        <p14:creationId xmlns:p14="http://schemas.microsoft.com/office/powerpoint/2010/main" val="236946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Model 1 : Logistic Regression Classifier</a:t>
            </a:r>
          </a:p>
        </p:txBody>
      </p:sp>
      <p:sp>
        <p:nvSpPr>
          <p:cNvPr id="9" name="TextBox 8">
            <a:extLst>
              <a:ext uri="{FF2B5EF4-FFF2-40B4-BE49-F238E27FC236}">
                <a16:creationId xmlns:a16="http://schemas.microsoft.com/office/drawing/2014/main" id="{BB033938-519F-0896-E9AA-80DC5CDBD2D6}"/>
              </a:ext>
            </a:extLst>
          </p:cNvPr>
          <p:cNvSpPr txBox="1"/>
          <p:nvPr/>
        </p:nvSpPr>
        <p:spPr>
          <a:xfrm>
            <a:off x="-20053" y="1495699"/>
            <a:ext cx="9144000" cy="3231654"/>
          </a:xfrm>
          <a:prstGeom prst="rect">
            <a:avLst/>
          </a:prstGeom>
          <a:noFill/>
        </p:spPr>
        <p:txBody>
          <a:bodyPr wrap="square">
            <a:spAutoFit/>
          </a:bodyPr>
          <a:lstStyle/>
          <a:p>
            <a:r>
              <a:rPr lang="en-US" sz="2400" dirty="0"/>
              <a:t>Observations</a:t>
            </a:r>
          </a:p>
          <a:p>
            <a:endParaRPr lang="en-US" dirty="0"/>
          </a:p>
          <a:p>
            <a:pPr marL="285750" indent="-285750">
              <a:buFont typeface="Wingdings" panose="05000000000000000000" pitchFamily="2" charset="2"/>
              <a:buChar char="Ø"/>
            </a:pPr>
            <a:r>
              <a:rPr lang="en-US" dirty="0"/>
              <a:t>Accuracy: The model correctly predicted 78.7% of the instances in the testing set. This is a decent overall performance.</a:t>
            </a:r>
          </a:p>
          <a:p>
            <a:pPr marL="285750" indent="-285750">
              <a:buFont typeface="Wingdings" panose="05000000000000000000" pitchFamily="2" charset="2"/>
              <a:buChar char="Ø"/>
            </a:pPr>
            <a:r>
              <a:rPr lang="en-US" dirty="0"/>
              <a:t>F1-score: The F1-score of 0.52 indicates a moderate balance between precision and recall. It's lower than the accuracy, suggesting there might be some trade-off between these two metrics.</a:t>
            </a:r>
          </a:p>
          <a:p>
            <a:pPr marL="285750" indent="-285750">
              <a:buFont typeface="Wingdings" panose="05000000000000000000" pitchFamily="2" charset="2"/>
              <a:buChar char="Ø"/>
            </a:pPr>
            <a:r>
              <a:rPr lang="en-US" dirty="0"/>
              <a:t>Recall: The high recall of 0.762 means the model is good at identifying most of the positive instances, but it might also incorrectly classify some negative instances as positive.</a:t>
            </a:r>
          </a:p>
          <a:p>
            <a:pPr marL="285750" indent="-285750">
              <a:buFont typeface="Wingdings" panose="05000000000000000000" pitchFamily="2" charset="2"/>
              <a:buChar char="Ø"/>
            </a:pPr>
            <a:r>
              <a:rPr lang="en-US" dirty="0"/>
              <a:t>Precision: The low precision of 0.395 suggests that the model incorrectly classifies many negative instances as positive, as shown by the low precision score on the True(1) class.</a:t>
            </a:r>
          </a:p>
        </p:txBody>
      </p:sp>
      <p:sp>
        <p:nvSpPr>
          <p:cNvPr id="13" name="TextBox 12">
            <a:extLst>
              <a:ext uri="{FF2B5EF4-FFF2-40B4-BE49-F238E27FC236}">
                <a16:creationId xmlns:a16="http://schemas.microsoft.com/office/drawing/2014/main" id="{4AA99699-DC0D-3016-EAE6-D1A74E850444}"/>
              </a:ext>
            </a:extLst>
          </p:cNvPr>
          <p:cNvSpPr txBox="1"/>
          <p:nvPr/>
        </p:nvSpPr>
        <p:spPr>
          <a:xfrm>
            <a:off x="20053" y="4709498"/>
            <a:ext cx="9144000" cy="1846659"/>
          </a:xfrm>
          <a:prstGeom prst="rect">
            <a:avLst/>
          </a:prstGeom>
          <a:noFill/>
        </p:spPr>
        <p:txBody>
          <a:bodyPr wrap="square">
            <a:spAutoFit/>
          </a:bodyPr>
          <a:lstStyle/>
          <a:p>
            <a:r>
              <a:rPr lang="en-US" sz="2400" dirty="0"/>
              <a:t>Conclusion</a:t>
            </a:r>
          </a:p>
          <a:p>
            <a:endParaRPr lang="en-US" dirty="0"/>
          </a:p>
          <a:p>
            <a:pPr marL="285750" indent="-285750">
              <a:buFont typeface="Wingdings" panose="05000000000000000000" pitchFamily="2" charset="2"/>
              <a:buChar char="Ø"/>
            </a:pPr>
            <a:r>
              <a:rPr lang="en-US" dirty="0"/>
              <a:t>Recall is the most significant metric, since the goal is to identify customers about to leave and implement proactive measures to prevent that. Precision is also important to ensure that retention efforts are not wasted on customers unlikely to churn.</a:t>
            </a:r>
          </a:p>
          <a:p>
            <a:pPr marL="285750" indent="-285750">
              <a:buFont typeface="Wingdings" panose="05000000000000000000" pitchFamily="2" charset="2"/>
              <a:buChar char="Ø"/>
            </a:pPr>
            <a:r>
              <a:rPr lang="en-US" dirty="0"/>
              <a:t>This model wouldn't be ideal to predict customer churn.</a:t>
            </a:r>
          </a:p>
        </p:txBody>
      </p:sp>
    </p:spTree>
    <p:extLst>
      <p:ext uri="{BB962C8B-B14F-4D97-AF65-F5344CB8AC3E}">
        <p14:creationId xmlns:p14="http://schemas.microsoft.com/office/powerpoint/2010/main" val="171215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Model 2 : Decision Trees Classifier</a:t>
            </a:r>
          </a:p>
        </p:txBody>
      </p:sp>
      <p:sp>
        <p:nvSpPr>
          <p:cNvPr id="2" name="Content Placeholder 1"/>
          <p:cNvSpPr>
            <a:spLocks noGrp="1"/>
          </p:cNvSpPr>
          <p:nvPr>
            <p:ph idx="1"/>
          </p:nvPr>
        </p:nvSpPr>
        <p:spPr>
          <a:xfrm>
            <a:off x="0" y="1981200"/>
            <a:ext cx="4648200" cy="4000500"/>
          </a:xfrm>
        </p:spPr>
        <p:txBody>
          <a:bodyPr vert="horz">
            <a:normAutofit/>
          </a:bodyPr>
          <a:lstStyle/>
          <a:p>
            <a:pPr marL="109728" indent="0">
              <a:buSzPct val="72000"/>
              <a:buNone/>
            </a:pPr>
            <a:r>
              <a:rPr lang="en-US" sz="2000" b="1" dirty="0">
                <a:latin typeface="Calibri" pitchFamily="34" charset="0"/>
                <a:cs typeface="Calibri" pitchFamily="34" charset="0"/>
              </a:rPr>
              <a:t>Model 2 : Decision Trees Classifier</a:t>
            </a:r>
          </a:p>
          <a:p>
            <a:pPr marL="109728" indent="0">
              <a:buSzPct val="72000"/>
              <a:buNone/>
            </a:pPr>
            <a:endParaRPr lang="en-US" sz="2000" b="1" dirty="0">
              <a:latin typeface="Calibri" pitchFamily="34" charset="0"/>
              <a:cs typeface="Calibri" pitchFamily="34" charset="0"/>
            </a:endParaRPr>
          </a:p>
          <a:p>
            <a:pPr marL="395478" indent="-285750">
              <a:buSzPct val="72000"/>
              <a:buFont typeface="Wingdings" panose="05000000000000000000" pitchFamily="2" charset="2"/>
              <a:buChar char="Ø"/>
            </a:pPr>
            <a:r>
              <a:rPr lang="en-US" sz="1700" dirty="0">
                <a:latin typeface="Calibri" pitchFamily="34" charset="0"/>
                <a:cs typeface="Calibri" pitchFamily="34" charset="0"/>
              </a:rPr>
              <a:t>Decision tree classifier is a supervised machine learning algorithm that works by splitting the data into subsets based on the value of input features.</a:t>
            </a:r>
          </a:p>
          <a:p>
            <a:pPr marL="395478" indent="-285750">
              <a:buSzPct val="72000"/>
              <a:buFont typeface="Wingdings" panose="05000000000000000000" pitchFamily="2" charset="2"/>
              <a:buChar char="Ø"/>
            </a:pPr>
            <a:r>
              <a:rPr lang="en-US" sz="1700" dirty="0">
                <a:latin typeface="Calibri" pitchFamily="34" charset="0"/>
                <a:cs typeface="Calibri" pitchFamily="34" charset="0"/>
              </a:rPr>
              <a:t> Each node represents a decision rule, and each branch represents an outcome of that rule.</a:t>
            </a:r>
          </a:p>
        </p:txBody>
      </p:sp>
      <p:sp>
        <p:nvSpPr>
          <p:cNvPr id="26" name="TextBox 25">
            <a:extLst>
              <a:ext uri="{FF2B5EF4-FFF2-40B4-BE49-F238E27FC236}">
                <a16:creationId xmlns:a16="http://schemas.microsoft.com/office/drawing/2014/main" id="{79EBAC8A-0084-8F3D-CA66-51B22A73108D}"/>
              </a:ext>
            </a:extLst>
          </p:cNvPr>
          <p:cNvSpPr txBox="1"/>
          <p:nvPr/>
        </p:nvSpPr>
        <p:spPr>
          <a:xfrm>
            <a:off x="5181600" y="1981200"/>
            <a:ext cx="3562350" cy="369332"/>
          </a:xfrm>
          <a:prstGeom prst="rect">
            <a:avLst/>
          </a:prstGeom>
          <a:noFill/>
        </p:spPr>
        <p:txBody>
          <a:bodyPr wrap="square" rtlCol="0">
            <a:spAutoFit/>
          </a:bodyPr>
          <a:lstStyle/>
          <a:p>
            <a:r>
              <a:rPr lang="en-US" dirty="0"/>
              <a:t>Model Evaluation</a:t>
            </a:r>
          </a:p>
        </p:txBody>
      </p:sp>
      <p:pic>
        <p:nvPicPr>
          <p:cNvPr id="5" name="Picture 4" descr="A screenshot of a computer screen&#10;&#10;Description automatically generated">
            <a:extLst>
              <a:ext uri="{FF2B5EF4-FFF2-40B4-BE49-F238E27FC236}">
                <a16:creationId xmlns:a16="http://schemas.microsoft.com/office/drawing/2014/main" id="{253AC403-EEAC-28B4-40FA-9674B0D0F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534063"/>
            <a:ext cx="4572000" cy="4000500"/>
          </a:xfrm>
          <a:prstGeom prst="rect">
            <a:avLst/>
          </a:prstGeom>
        </p:spPr>
      </p:pic>
    </p:spTree>
    <p:extLst>
      <p:ext uri="{BB962C8B-B14F-4D97-AF65-F5344CB8AC3E}">
        <p14:creationId xmlns:p14="http://schemas.microsoft.com/office/powerpoint/2010/main" val="33053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Model 2 : Decision Trees Classifier</a:t>
            </a:r>
          </a:p>
        </p:txBody>
      </p:sp>
      <p:sp>
        <p:nvSpPr>
          <p:cNvPr id="9" name="TextBox 8">
            <a:extLst>
              <a:ext uri="{FF2B5EF4-FFF2-40B4-BE49-F238E27FC236}">
                <a16:creationId xmlns:a16="http://schemas.microsoft.com/office/drawing/2014/main" id="{BB033938-519F-0896-E9AA-80DC5CDBD2D6}"/>
              </a:ext>
            </a:extLst>
          </p:cNvPr>
          <p:cNvSpPr txBox="1"/>
          <p:nvPr/>
        </p:nvSpPr>
        <p:spPr>
          <a:xfrm>
            <a:off x="-20053" y="1495699"/>
            <a:ext cx="9144000" cy="3508653"/>
          </a:xfrm>
          <a:prstGeom prst="rect">
            <a:avLst/>
          </a:prstGeom>
          <a:noFill/>
        </p:spPr>
        <p:txBody>
          <a:bodyPr wrap="square">
            <a:spAutoFit/>
          </a:bodyPr>
          <a:lstStyle/>
          <a:p>
            <a:r>
              <a:rPr lang="en-US" sz="2400" dirty="0"/>
              <a:t>Observations</a:t>
            </a:r>
          </a:p>
          <a:p>
            <a:endParaRPr lang="en-US" dirty="0"/>
          </a:p>
          <a:p>
            <a:pPr marL="285750" indent="-285750">
              <a:buFont typeface="Wingdings" panose="05000000000000000000" pitchFamily="2" charset="2"/>
              <a:buChar char="Ø"/>
            </a:pPr>
            <a:r>
              <a:rPr lang="en-US" dirty="0"/>
              <a:t>Accuracy: The model correctly predicted 85% of the instances in the testing set. This is a good overall performance, and improved compared to logistic regression model.</a:t>
            </a:r>
          </a:p>
          <a:p>
            <a:pPr marL="285750" indent="-285750">
              <a:buFont typeface="Wingdings" panose="05000000000000000000" pitchFamily="2" charset="2"/>
              <a:buChar char="Ø"/>
            </a:pPr>
            <a:r>
              <a:rPr lang="en-US" dirty="0"/>
              <a:t>F1-score: The F1-score of 0.603 indicates a moderate balance between precision and recall. It's lower than the accuracy, suggesting there might be some trade-off between these two metrics.</a:t>
            </a:r>
          </a:p>
          <a:p>
            <a:pPr marL="285750" indent="-285750">
              <a:buFont typeface="Wingdings" panose="05000000000000000000" pitchFamily="2" charset="2"/>
              <a:buChar char="Ø"/>
            </a:pPr>
            <a:r>
              <a:rPr lang="en-US" dirty="0"/>
              <a:t>Recall: The high recall of 0.752 means the model is good at identifying most of the positive instances, but it might also incorrectly classify some negative instances as positive.</a:t>
            </a:r>
          </a:p>
          <a:p>
            <a:pPr marL="285750" indent="-285750">
              <a:buFont typeface="Wingdings" panose="05000000000000000000" pitchFamily="2" charset="2"/>
              <a:buChar char="Ø"/>
            </a:pPr>
            <a:r>
              <a:rPr lang="en-US" dirty="0"/>
              <a:t>Precision: The improved precision score of 0.503 is moderate, indicating that while the model is good at identifying positive instances, it might also incorrectly classify some negative instances as positive.</a:t>
            </a:r>
          </a:p>
        </p:txBody>
      </p:sp>
      <p:sp>
        <p:nvSpPr>
          <p:cNvPr id="13" name="TextBox 12">
            <a:extLst>
              <a:ext uri="{FF2B5EF4-FFF2-40B4-BE49-F238E27FC236}">
                <a16:creationId xmlns:a16="http://schemas.microsoft.com/office/drawing/2014/main" id="{4AA99699-DC0D-3016-EAE6-D1A74E850444}"/>
              </a:ext>
            </a:extLst>
          </p:cNvPr>
          <p:cNvSpPr txBox="1"/>
          <p:nvPr/>
        </p:nvSpPr>
        <p:spPr>
          <a:xfrm>
            <a:off x="32382" y="5004352"/>
            <a:ext cx="9144000" cy="1846659"/>
          </a:xfrm>
          <a:prstGeom prst="rect">
            <a:avLst/>
          </a:prstGeom>
          <a:noFill/>
        </p:spPr>
        <p:txBody>
          <a:bodyPr wrap="square">
            <a:spAutoFit/>
          </a:bodyPr>
          <a:lstStyle/>
          <a:p>
            <a:r>
              <a:rPr lang="en-US" sz="2400" dirty="0"/>
              <a:t>Conclusion</a:t>
            </a:r>
          </a:p>
          <a:p>
            <a:endParaRPr lang="en-US" dirty="0"/>
          </a:p>
          <a:p>
            <a:pPr marL="285750" indent="-285750">
              <a:buFont typeface="Wingdings" panose="05000000000000000000" pitchFamily="2" charset="2"/>
              <a:buChar char="Ø"/>
            </a:pPr>
            <a:r>
              <a:rPr lang="en-US" dirty="0"/>
              <a:t>Overall performance of the decision tree model has improved compared to logistic regression.</a:t>
            </a:r>
          </a:p>
          <a:p>
            <a:pPr marL="285750" indent="-285750">
              <a:buFont typeface="Wingdings" panose="05000000000000000000" pitchFamily="2" charset="2"/>
              <a:buChar char="Ø"/>
            </a:pPr>
            <a:r>
              <a:rPr lang="en-US" dirty="0"/>
              <a:t>With a precision score of 0.503 and recall of 0.752, the model is still struggling to identify positive instances of the churn feature, customers who have left the business.</a:t>
            </a:r>
          </a:p>
        </p:txBody>
      </p:sp>
    </p:spTree>
    <p:extLst>
      <p:ext uri="{BB962C8B-B14F-4D97-AF65-F5344CB8AC3E}">
        <p14:creationId xmlns:p14="http://schemas.microsoft.com/office/powerpoint/2010/main" val="248467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Model </a:t>
            </a:r>
            <a:r>
              <a:rPr lang="en-US" sz="2800" dirty="0">
                <a:solidFill>
                  <a:srgbClr val="FFFFFF"/>
                </a:solidFill>
                <a:latin typeface="Calibri" pitchFamily="34" charset="0"/>
                <a:cs typeface="Calibri" pitchFamily="34" charset="0"/>
              </a:rPr>
              <a:t>3</a:t>
            </a:r>
            <a:r>
              <a:rPr lang="en-US" sz="2800" dirty="0">
                <a:solidFill>
                  <a:srgbClr val="FFFFFF"/>
                </a:solidFill>
                <a:effectLst/>
                <a:latin typeface="Calibri" pitchFamily="34" charset="0"/>
                <a:cs typeface="Calibri" pitchFamily="34" charset="0"/>
              </a:rPr>
              <a:t> : Random Forest Classifier</a:t>
            </a:r>
          </a:p>
        </p:txBody>
      </p:sp>
      <p:sp>
        <p:nvSpPr>
          <p:cNvPr id="2" name="Content Placeholder 1"/>
          <p:cNvSpPr>
            <a:spLocks noGrp="1"/>
          </p:cNvSpPr>
          <p:nvPr>
            <p:ph idx="1"/>
          </p:nvPr>
        </p:nvSpPr>
        <p:spPr>
          <a:xfrm>
            <a:off x="0" y="1981200"/>
            <a:ext cx="4648200" cy="4000500"/>
          </a:xfrm>
        </p:spPr>
        <p:txBody>
          <a:bodyPr vert="horz">
            <a:normAutofit/>
          </a:bodyPr>
          <a:lstStyle/>
          <a:p>
            <a:pPr marL="109728" indent="0">
              <a:buSzPct val="72000"/>
              <a:buNone/>
            </a:pPr>
            <a:r>
              <a:rPr lang="en-US" sz="2000" b="1" dirty="0">
                <a:latin typeface="Calibri" pitchFamily="34" charset="0"/>
                <a:cs typeface="Calibri" pitchFamily="34" charset="0"/>
              </a:rPr>
              <a:t>Model 3 : Random Forest Classifier</a:t>
            </a:r>
          </a:p>
          <a:p>
            <a:pPr marL="395478" indent="-285750">
              <a:buSzPct val="72000"/>
              <a:buFont typeface="Wingdings" panose="05000000000000000000" pitchFamily="2" charset="2"/>
              <a:buChar char="Ø"/>
            </a:pPr>
            <a:r>
              <a:rPr lang="en-US" sz="1700" dirty="0">
                <a:latin typeface="Calibri" pitchFamily="34" charset="0"/>
                <a:cs typeface="Calibri" pitchFamily="34" charset="0"/>
              </a:rPr>
              <a:t>Random forest is a supervised machine learning algorithm that creates a set of decision trees from a randomly selected subset of the training data.</a:t>
            </a:r>
          </a:p>
          <a:p>
            <a:pPr marL="395478" indent="-285750">
              <a:buSzPct val="72000"/>
              <a:buFont typeface="Wingdings" panose="05000000000000000000" pitchFamily="2" charset="2"/>
              <a:buChar char="Ø"/>
            </a:pPr>
            <a:r>
              <a:rPr lang="en-US" sz="1700" dirty="0">
                <a:latin typeface="Calibri" pitchFamily="34" charset="0"/>
                <a:cs typeface="Calibri" pitchFamily="34" charset="0"/>
              </a:rPr>
              <a:t>Random forest is best suited for handling large, complex datasets and providing insight into feature importance.</a:t>
            </a:r>
          </a:p>
        </p:txBody>
      </p:sp>
      <p:sp>
        <p:nvSpPr>
          <p:cNvPr id="26" name="TextBox 25">
            <a:extLst>
              <a:ext uri="{FF2B5EF4-FFF2-40B4-BE49-F238E27FC236}">
                <a16:creationId xmlns:a16="http://schemas.microsoft.com/office/drawing/2014/main" id="{79EBAC8A-0084-8F3D-CA66-51B22A73108D}"/>
              </a:ext>
            </a:extLst>
          </p:cNvPr>
          <p:cNvSpPr txBox="1"/>
          <p:nvPr/>
        </p:nvSpPr>
        <p:spPr>
          <a:xfrm>
            <a:off x="5181600" y="1981200"/>
            <a:ext cx="3562350" cy="369332"/>
          </a:xfrm>
          <a:prstGeom prst="rect">
            <a:avLst/>
          </a:prstGeom>
          <a:noFill/>
        </p:spPr>
        <p:txBody>
          <a:bodyPr wrap="square" rtlCol="0">
            <a:spAutoFit/>
          </a:bodyPr>
          <a:lstStyle/>
          <a:p>
            <a:r>
              <a:rPr lang="en-US" dirty="0"/>
              <a:t>Model Evaluation</a:t>
            </a:r>
          </a:p>
        </p:txBody>
      </p:sp>
      <p:pic>
        <p:nvPicPr>
          <p:cNvPr id="6" name="Picture 5" descr="A screenshot of a computer&#10;&#10;Description automatically generated">
            <a:extLst>
              <a:ext uri="{FF2B5EF4-FFF2-40B4-BE49-F238E27FC236}">
                <a16:creationId xmlns:a16="http://schemas.microsoft.com/office/drawing/2014/main" id="{AAC3CAB8-5D6E-4446-68ED-22FEC6947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393184"/>
            <a:ext cx="4648200" cy="4000500"/>
          </a:xfrm>
          <a:prstGeom prst="rect">
            <a:avLst/>
          </a:prstGeom>
        </p:spPr>
      </p:pic>
    </p:spTree>
    <p:extLst>
      <p:ext uri="{BB962C8B-B14F-4D97-AF65-F5344CB8AC3E}">
        <p14:creationId xmlns:p14="http://schemas.microsoft.com/office/powerpoint/2010/main" val="142298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Model </a:t>
            </a:r>
            <a:r>
              <a:rPr lang="en-US" sz="2800" dirty="0">
                <a:solidFill>
                  <a:srgbClr val="FFFFFF"/>
                </a:solidFill>
                <a:latin typeface="Calibri" pitchFamily="34" charset="0"/>
                <a:cs typeface="Calibri" pitchFamily="34" charset="0"/>
              </a:rPr>
              <a:t>3</a:t>
            </a:r>
            <a:r>
              <a:rPr lang="en-US" sz="2800" dirty="0">
                <a:solidFill>
                  <a:srgbClr val="FFFFFF"/>
                </a:solidFill>
                <a:effectLst/>
                <a:latin typeface="Calibri" pitchFamily="34" charset="0"/>
                <a:cs typeface="Calibri" pitchFamily="34" charset="0"/>
              </a:rPr>
              <a:t> : Random Forest Classifier</a:t>
            </a:r>
          </a:p>
        </p:txBody>
      </p:sp>
      <p:sp>
        <p:nvSpPr>
          <p:cNvPr id="9" name="TextBox 8">
            <a:extLst>
              <a:ext uri="{FF2B5EF4-FFF2-40B4-BE49-F238E27FC236}">
                <a16:creationId xmlns:a16="http://schemas.microsoft.com/office/drawing/2014/main" id="{BB033938-519F-0896-E9AA-80DC5CDBD2D6}"/>
              </a:ext>
            </a:extLst>
          </p:cNvPr>
          <p:cNvSpPr txBox="1"/>
          <p:nvPr/>
        </p:nvSpPr>
        <p:spPr>
          <a:xfrm>
            <a:off x="-20053" y="1495699"/>
            <a:ext cx="9144000" cy="3231654"/>
          </a:xfrm>
          <a:prstGeom prst="rect">
            <a:avLst/>
          </a:prstGeom>
          <a:noFill/>
        </p:spPr>
        <p:txBody>
          <a:bodyPr wrap="square">
            <a:spAutoFit/>
          </a:bodyPr>
          <a:lstStyle/>
          <a:p>
            <a:r>
              <a:rPr lang="en-US" sz="2400" dirty="0"/>
              <a:t>Observations</a:t>
            </a:r>
          </a:p>
          <a:p>
            <a:endParaRPr lang="en-US" dirty="0"/>
          </a:p>
          <a:p>
            <a:pPr marL="285750" indent="-285750">
              <a:buFont typeface="Wingdings" panose="05000000000000000000" pitchFamily="2" charset="2"/>
              <a:buChar char="Ø"/>
            </a:pPr>
            <a:r>
              <a:rPr lang="en-US" dirty="0"/>
              <a:t>Accuracy: The model correctly predicted 93.1% of the instances in the testing set, which is an excellent overall performance, and an improvement compared to the Decision Tree model.</a:t>
            </a:r>
          </a:p>
          <a:p>
            <a:pPr marL="285750" indent="-285750">
              <a:buFont typeface="Wingdings" panose="05000000000000000000" pitchFamily="2" charset="2"/>
              <a:buChar char="Ø"/>
            </a:pPr>
            <a:r>
              <a:rPr lang="en-US" dirty="0"/>
              <a:t>F1-score: The F1-score of 0.76 indicates a good balance between precision and recall. It's lower than the accuracy, suggesting there might be some trade-off between these two metrics.</a:t>
            </a:r>
          </a:p>
          <a:p>
            <a:pPr marL="285750" indent="-285750">
              <a:buFont typeface="Wingdings" panose="05000000000000000000" pitchFamily="2" charset="2"/>
              <a:buChar char="Ø"/>
            </a:pPr>
            <a:r>
              <a:rPr lang="en-US" dirty="0"/>
              <a:t>Recall: The recall of 0.723 is moderate, meaning the model might miss some positive instances. This is a slight decline compared to Decision tree.</a:t>
            </a:r>
          </a:p>
          <a:p>
            <a:pPr marL="285750" indent="-285750">
              <a:buFont typeface="Wingdings" panose="05000000000000000000" pitchFamily="2" charset="2"/>
              <a:buChar char="Ø"/>
            </a:pPr>
            <a:r>
              <a:rPr lang="en-US" dirty="0"/>
              <a:t>Precision: The precision score of 0.802 is significantly improved, but still indicates that the model might incorrectly classify some negative instances as positive.</a:t>
            </a:r>
          </a:p>
        </p:txBody>
      </p:sp>
      <p:sp>
        <p:nvSpPr>
          <p:cNvPr id="13" name="TextBox 12">
            <a:extLst>
              <a:ext uri="{FF2B5EF4-FFF2-40B4-BE49-F238E27FC236}">
                <a16:creationId xmlns:a16="http://schemas.microsoft.com/office/drawing/2014/main" id="{4AA99699-DC0D-3016-EAE6-D1A74E850444}"/>
              </a:ext>
            </a:extLst>
          </p:cNvPr>
          <p:cNvSpPr txBox="1"/>
          <p:nvPr/>
        </p:nvSpPr>
        <p:spPr>
          <a:xfrm>
            <a:off x="32382" y="5004352"/>
            <a:ext cx="9144000" cy="1846659"/>
          </a:xfrm>
          <a:prstGeom prst="rect">
            <a:avLst/>
          </a:prstGeom>
          <a:noFill/>
        </p:spPr>
        <p:txBody>
          <a:bodyPr wrap="square">
            <a:spAutoFit/>
          </a:bodyPr>
          <a:lstStyle/>
          <a:p>
            <a:r>
              <a:rPr lang="en-US" sz="2400" dirty="0"/>
              <a:t>Conclusion</a:t>
            </a:r>
          </a:p>
          <a:p>
            <a:endParaRPr lang="en-US" dirty="0"/>
          </a:p>
          <a:p>
            <a:pPr marL="285750" indent="-285750">
              <a:buFont typeface="Wingdings" panose="05000000000000000000" pitchFamily="2" charset="2"/>
              <a:buChar char="Ø"/>
            </a:pPr>
            <a:r>
              <a:rPr lang="en-US" dirty="0"/>
              <a:t> Overall performance of the Random forest is better compared to the logistic regression and decision tree classifiers.</a:t>
            </a:r>
          </a:p>
          <a:p>
            <a:pPr marL="285750" indent="-285750">
              <a:buFont typeface="Wingdings" panose="05000000000000000000" pitchFamily="2" charset="2"/>
              <a:buChar char="Ø"/>
            </a:pPr>
            <a:r>
              <a:rPr lang="en-US" dirty="0"/>
              <a:t>Through hyperparameter tuning, the overall performance of the model has improved now with a recall 0.752 and precision of 0.817.</a:t>
            </a:r>
          </a:p>
        </p:txBody>
      </p:sp>
    </p:spTree>
    <p:extLst>
      <p:ext uri="{BB962C8B-B14F-4D97-AF65-F5344CB8AC3E}">
        <p14:creationId xmlns:p14="http://schemas.microsoft.com/office/powerpoint/2010/main" val="94670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effectLst/>
                <a:latin typeface="Calibri" pitchFamily="34" charset="0"/>
                <a:cs typeface="Calibri" pitchFamily="34" charset="0"/>
              </a:rPr>
              <a:t>5. Model </a:t>
            </a:r>
            <a:r>
              <a:rPr lang="en-US" sz="2800">
                <a:solidFill>
                  <a:srgbClr val="FFFFFF"/>
                </a:solidFill>
                <a:latin typeface="Calibri" pitchFamily="34" charset="0"/>
                <a:cs typeface="Calibri" pitchFamily="34" charset="0"/>
              </a:rPr>
              <a:t>Comparison</a:t>
            </a:r>
            <a:endParaRPr lang="en-US" sz="2800" dirty="0">
              <a:solidFill>
                <a:srgbClr val="FFFFFF"/>
              </a:solidFill>
              <a:effectLst/>
              <a:latin typeface="Calibri" pitchFamily="34" charset="0"/>
              <a:cs typeface="Calibri" pitchFamily="34" charset="0"/>
            </a:endParaRPr>
          </a:p>
        </p:txBody>
      </p:sp>
      <p:sp>
        <p:nvSpPr>
          <p:cNvPr id="13" name="TextBox 12">
            <a:extLst>
              <a:ext uri="{FF2B5EF4-FFF2-40B4-BE49-F238E27FC236}">
                <a16:creationId xmlns:a16="http://schemas.microsoft.com/office/drawing/2014/main" id="{4AA99699-DC0D-3016-EAE6-D1A74E850444}"/>
              </a:ext>
            </a:extLst>
          </p:cNvPr>
          <p:cNvSpPr txBox="1"/>
          <p:nvPr/>
        </p:nvSpPr>
        <p:spPr>
          <a:xfrm>
            <a:off x="7928" y="2057400"/>
            <a:ext cx="9144000" cy="2400657"/>
          </a:xfrm>
          <a:prstGeom prst="rect">
            <a:avLst/>
          </a:prstGeom>
          <a:noFill/>
        </p:spPr>
        <p:txBody>
          <a:bodyPr wrap="square">
            <a:spAutoFit/>
          </a:bodyPr>
          <a:lstStyle/>
          <a:p>
            <a:r>
              <a:rPr lang="en-US" sz="2400"/>
              <a:t>ROC Curve and AUC</a:t>
            </a:r>
          </a:p>
          <a:p>
            <a:endParaRPr lang="en-US"/>
          </a:p>
          <a:p>
            <a:pPr marL="285750" indent="-285750">
              <a:buFont typeface="Wingdings" panose="05000000000000000000" pitchFamily="2" charset="2"/>
              <a:buChar char="Ø"/>
            </a:pPr>
            <a:r>
              <a:rPr lang="en-US"/>
              <a:t>ROC curve illustrates the true positive rate (recall) against the false positive rate of a classifier. AUC represents a measure of the overall ability of the classifier to distinguish between positive and negative classes.</a:t>
            </a:r>
          </a:p>
          <a:p>
            <a:pPr marL="285750" indent="-285750">
              <a:buFont typeface="Wingdings" panose="05000000000000000000" pitchFamily="2" charset="2"/>
              <a:buChar char="Ø"/>
            </a:pPr>
            <a:r>
              <a:rPr lang="en-US"/>
              <a:t>The higher the AUC, the better the performance. The best performing model will have an ROC that hugs the upper left corner of the graph, illustrating a high true positive rate and low false positive rate.</a:t>
            </a:r>
            <a:endParaRPr lang="en-US" dirty="0"/>
          </a:p>
        </p:txBody>
      </p:sp>
    </p:spTree>
    <p:extLst>
      <p:ext uri="{BB962C8B-B14F-4D97-AF65-F5344CB8AC3E}">
        <p14:creationId xmlns:p14="http://schemas.microsoft.com/office/powerpoint/2010/main" val="42480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effectLst/>
                <a:latin typeface="Calibri" pitchFamily="34" charset="0"/>
                <a:cs typeface="Calibri" pitchFamily="34" charset="0"/>
              </a:rPr>
              <a:t>5. Model </a:t>
            </a:r>
            <a:r>
              <a:rPr lang="en-US" sz="2800">
                <a:solidFill>
                  <a:srgbClr val="FFFFFF"/>
                </a:solidFill>
                <a:latin typeface="Calibri" pitchFamily="34" charset="0"/>
                <a:cs typeface="Calibri" pitchFamily="34" charset="0"/>
              </a:rPr>
              <a:t>Comparison : ROC Curve and AUC</a:t>
            </a:r>
            <a:endParaRPr lang="en-US" sz="2800" dirty="0">
              <a:solidFill>
                <a:srgbClr val="FFFFFF"/>
              </a:solidFill>
              <a:effectLst/>
              <a:latin typeface="Calibri" pitchFamily="34" charset="0"/>
              <a:cs typeface="Calibri" pitchFamily="34" charset="0"/>
            </a:endParaRPr>
          </a:p>
        </p:txBody>
      </p:sp>
      <p:pic>
        <p:nvPicPr>
          <p:cNvPr id="3" name="Picture 2" descr="A graph of a logistic regression&#10;&#10;Description automatically generated">
            <a:extLst>
              <a:ext uri="{FF2B5EF4-FFF2-40B4-BE49-F238E27FC236}">
                <a16:creationId xmlns:a16="http://schemas.microsoft.com/office/drawing/2014/main" id="{A50BA10A-B489-E414-6819-E0A88A962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971800"/>
            <a:ext cx="6248400" cy="4114800"/>
          </a:xfrm>
          <a:prstGeom prst="rect">
            <a:avLst/>
          </a:prstGeom>
        </p:spPr>
      </p:pic>
      <p:sp>
        <p:nvSpPr>
          <p:cNvPr id="5" name="TextBox 4">
            <a:extLst>
              <a:ext uri="{FF2B5EF4-FFF2-40B4-BE49-F238E27FC236}">
                <a16:creationId xmlns:a16="http://schemas.microsoft.com/office/drawing/2014/main" id="{9BEA4B4B-B0F9-C67D-C8A2-BD5C948D9054}"/>
              </a:ext>
            </a:extLst>
          </p:cNvPr>
          <p:cNvSpPr txBox="1"/>
          <p:nvPr/>
        </p:nvSpPr>
        <p:spPr>
          <a:xfrm>
            <a:off x="457200" y="1749390"/>
            <a:ext cx="8058150" cy="923330"/>
          </a:xfrm>
          <a:prstGeom prst="rect">
            <a:avLst/>
          </a:prstGeom>
          <a:noFill/>
        </p:spPr>
        <p:txBody>
          <a:bodyPr wrap="square" rtlCol="0">
            <a:spAutoFit/>
          </a:bodyPr>
          <a:lstStyle/>
          <a:p>
            <a:r>
              <a:rPr lang="en-US"/>
              <a:t>From the ROC and AUC value illustrated below, the best performing model is the Random Forest Classifier. This model will best predict the customers about to leave the business.</a:t>
            </a:r>
            <a:endParaRPr lang="en-US" dirty="0"/>
          </a:p>
        </p:txBody>
      </p:sp>
    </p:spTree>
    <p:extLst>
      <p:ext uri="{BB962C8B-B14F-4D97-AF65-F5344CB8AC3E}">
        <p14:creationId xmlns:p14="http://schemas.microsoft.com/office/powerpoint/2010/main" val="167073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latin typeface="Calibri" pitchFamily="34" charset="0"/>
                <a:cs typeface="Calibri" pitchFamily="34" charset="0"/>
              </a:rPr>
              <a:t>6. CONCLUSION</a:t>
            </a:r>
            <a:endParaRPr lang="en-US" sz="2800" dirty="0">
              <a:solidFill>
                <a:srgbClr val="FFFFFF"/>
              </a:solidFill>
              <a:effectLst/>
              <a:latin typeface="Calibri" pitchFamily="34" charset="0"/>
              <a:cs typeface="Calibri" pitchFamily="34" charset="0"/>
            </a:endParaRPr>
          </a:p>
        </p:txBody>
      </p:sp>
      <p:sp>
        <p:nvSpPr>
          <p:cNvPr id="8" name="TextBox 7">
            <a:extLst>
              <a:ext uri="{FF2B5EF4-FFF2-40B4-BE49-F238E27FC236}">
                <a16:creationId xmlns:a16="http://schemas.microsoft.com/office/drawing/2014/main" id="{9DE85666-2D56-3210-E581-31991FF3D9D8}"/>
              </a:ext>
            </a:extLst>
          </p:cNvPr>
          <p:cNvSpPr txBox="1"/>
          <p:nvPr/>
        </p:nvSpPr>
        <p:spPr>
          <a:xfrm>
            <a:off x="381000" y="1887316"/>
            <a:ext cx="8134350" cy="2893100"/>
          </a:xfrm>
          <a:prstGeom prst="rect">
            <a:avLst/>
          </a:prstGeom>
          <a:noFill/>
        </p:spPr>
        <p:txBody>
          <a:bodyPr wrap="square">
            <a:spAutoFit/>
          </a:bodyPr>
          <a:lstStyle/>
          <a:p>
            <a:r>
              <a:rPr lang="en-US" sz="2000" b="1"/>
              <a:t>Objective 1: Assess the Factors/Features Impacting Customer Churn:</a:t>
            </a:r>
          </a:p>
          <a:p>
            <a:endParaRPr lang="en-US"/>
          </a:p>
          <a:p>
            <a:r>
              <a:rPr lang="en-US" b="1"/>
              <a:t>Conclusion:</a:t>
            </a:r>
          </a:p>
          <a:p>
            <a:endParaRPr lang="en-US"/>
          </a:p>
          <a:p>
            <a:r>
              <a:rPr lang="en-US" b="1"/>
              <a:t>Findings:  </a:t>
            </a:r>
            <a:r>
              <a:rPr lang="en-US"/>
              <a:t>Through feature analysis, the most impactful features on customer churn are: total day charge, customer service calls, international plan and total international calls.</a:t>
            </a:r>
          </a:p>
          <a:p>
            <a:r>
              <a:rPr lang="en-US" b="1"/>
              <a:t>Implications: </a:t>
            </a:r>
            <a:r>
              <a:rPr lang="en-US"/>
              <a:t>These features suggest that customers who feel overcharged, dissatisfied with international plans and unresolved issues leading to multiple customer service calls are the most likely to churn.</a:t>
            </a:r>
            <a:endParaRPr lang="en-US" dirty="0"/>
          </a:p>
        </p:txBody>
      </p:sp>
    </p:spTree>
    <p:extLst>
      <p:ext uri="{BB962C8B-B14F-4D97-AF65-F5344CB8AC3E}">
        <p14:creationId xmlns:p14="http://schemas.microsoft.com/office/powerpoint/2010/main" val="159056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657518" y="301843"/>
            <a:ext cx="7857832" cy="1003532"/>
          </a:xfrm>
        </p:spPr>
        <p:txBody>
          <a:bodyPr anchor="ctr">
            <a:normAutofit/>
          </a:bodyPr>
          <a:lstStyle/>
          <a:p>
            <a:r>
              <a:rPr lang="en-US" sz="2800">
                <a:solidFill>
                  <a:srgbClr val="FFFFFF"/>
                </a:solidFill>
                <a:effectLst/>
                <a:latin typeface="Calibri" pitchFamily="34" charset="0"/>
                <a:cs typeface="Calibri" pitchFamily="34" charset="0"/>
              </a:rPr>
              <a:t>1. PROJECT OVERVIEW</a:t>
            </a:r>
            <a:endParaRPr lang="en-US" sz="2800">
              <a:solidFill>
                <a:srgbClr val="FFFFFF"/>
              </a:solidFill>
              <a:latin typeface="Calibri" pitchFamily="34" charset="0"/>
              <a:cs typeface="Calibri" pitchFamily="34" charset="0"/>
            </a:endParaRPr>
          </a:p>
        </p:txBody>
      </p:sp>
      <p:sp>
        <p:nvSpPr>
          <p:cNvPr id="2" name="Content Placeholder 1"/>
          <p:cNvSpPr>
            <a:spLocks noGrp="1"/>
          </p:cNvSpPr>
          <p:nvPr>
            <p:ph idx="1"/>
          </p:nvPr>
        </p:nvSpPr>
        <p:spPr>
          <a:xfrm>
            <a:off x="357334" y="1821194"/>
            <a:ext cx="8458200" cy="3673576"/>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1700" dirty="0">
                <a:latin typeface="Calibri" pitchFamily="34" charset="0"/>
                <a:cs typeface="Calibri" pitchFamily="34" charset="0"/>
              </a:rPr>
              <a:t>Customer acquisition is very costly to businesses, especially in the telecom industry, therefore customer retention is paramount for a business to be successful. Finding ways to retain existing customers is more cost effective than acquiring new customers.</a:t>
            </a:r>
          </a:p>
          <a:p>
            <a:pPr marL="109728" indent="0">
              <a:buNone/>
            </a:pPr>
            <a:endParaRPr lang="en-US" sz="1700" dirty="0">
              <a:latin typeface="Calibri" pitchFamily="34" charset="0"/>
              <a:cs typeface="Calibri" pitchFamily="34" charset="0"/>
            </a:endParaRPr>
          </a:p>
          <a:p>
            <a:r>
              <a:rPr lang="en-US" sz="1700" dirty="0">
                <a:latin typeface="Calibri" pitchFamily="34" charset="0"/>
                <a:cs typeface="Calibri" pitchFamily="34" charset="0"/>
              </a:rPr>
              <a:t>This project addresses the core business issue of customer retention in a telecom company. Key stakeholders such as telecom companies and consultants are focused on gaining insights into the factors that influence customer churn rate, enabling them to make pro-active, data-driven decisions to improve customer satisfaction.</a:t>
            </a:r>
          </a:p>
          <a:p>
            <a:endParaRPr lang="en-US" sz="1700" dirty="0">
              <a:latin typeface="Calibri" pitchFamily="34" charset="0"/>
              <a:cs typeface="Calibri" pitchFamily="34" charset="0"/>
            </a:endParaRPr>
          </a:p>
          <a:p>
            <a:endParaRPr lang="en-US" sz="1700" dirty="0">
              <a:latin typeface="Calibri" pitchFamily="34" charset="0"/>
              <a:cs typeface="Calibri" pitchFamily="34" charset="0"/>
            </a:endParaRPr>
          </a:p>
        </p:txBody>
      </p:sp>
    </p:spTree>
    <p:extLst>
      <p:ext uri="{BB962C8B-B14F-4D97-AF65-F5344CB8AC3E}">
        <p14:creationId xmlns:p14="http://schemas.microsoft.com/office/powerpoint/2010/main" val="426498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latin typeface="Calibri" pitchFamily="34" charset="0"/>
                <a:cs typeface="Calibri" pitchFamily="34" charset="0"/>
              </a:rPr>
              <a:t>6. CONCLUSION</a:t>
            </a:r>
            <a:endParaRPr lang="en-US" sz="2800" dirty="0">
              <a:solidFill>
                <a:srgbClr val="FFFFFF"/>
              </a:solidFill>
              <a:effectLst/>
              <a:latin typeface="Calibri" pitchFamily="34" charset="0"/>
              <a:cs typeface="Calibri" pitchFamily="34" charset="0"/>
            </a:endParaRPr>
          </a:p>
        </p:txBody>
      </p:sp>
      <p:sp>
        <p:nvSpPr>
          <p:cNvPr id="8" name="TextBox 7">
            <a:extLst>
              <a:ext uri="{FF2B5EF4-FFF2-40B4-BE49-F238E27FC236}">
                <a16:creationId xmlns:a16="http://schemas.microsoft.com/office/drawing/2014/main" id="{9DE85666-2D56-3210-E581-31991FF3D9D8}"/>
              </a:ext>
            </a:extLst>
          </p:cNvPr>
          <p:cNvSpPr txBox="1"/>
          <p:nvPr/>
        </p:nvSpPr>
        <p:spPr>
          <a:xfrm>
            <a:off x="381000" y="1887316"/>
            <a:ext cx="8134350" cy="3447098"/>
          </a:xfrm>
          <a:prstGeom prst="rect">
            <a:avLst/>
          </a:prstGeom>
          <a:noFill/>
        </p:spPr>
        <p:txBody>
          <a:bodyPr wrap="square">
            <a:spAutoFit/>
          </a:bodyPr>
          <a:lstStyle/>
          <a:p>
            <a:r>
              <a:rPr lang="en-US" sz="2000" b="1"/>
              <a:t>Objective 2: Suggest Proactive Measures to Reduce Customer Churn Rate:</a:t>
            </a:r>
          </a:p>
          <a:p>
            <a:endParaRPr lang="en-US"/>
          </a:p>
          <a:p>
            <a:r>
              <a:rPr lang="en-US" b="1"/>
              <a:t>Conclusion:</a:t>
            </a:r>
          </a:p>
          <a:p>
            <a:endParaRPr lang="en-US"/>
          </a:p>
          <a:p>
            <a:r>
              <a:rPr lang="en-US" b="1"/>
              <a:t>Findings:  </a:t>
            </a:r>
            <a:r>
              <a:rPr lang="en-US"/>
              <a:t>An increase in customer service calls by a customer suggests that the customer is highly dissatisfied and likely to churn. An increase in total day charges, increases customer churn.</a:t>
            </a:r>
          </a:p>
          <a:p>
            <a:endParaRPr lang="en-US"/>
          </a:p>
          <a:p>
            <a:r>
              <a:rPr lang="en-US" b="1"/>
              <a:t>Implications: </a:t>
            </a:r>
            <a:r>
              <a:rPr lang="en-US"/>
              <a:t>Implement more effective and responsive customer service protocols to resolve customer complaints. Offer personalized subscriptions to customers as the daily charges increase. Improve international calls plan to boost customer satisfaction.</a:t>
            </a:r>
            <a:endParaRPr lang="en-US" dirty="0"/>
          </a:p>
        </p:txBody>
      </p:sp>
    </p:spTree>
    <p:extLst>
      <p:ext uri="{BB962C8B-B14F-4D97-AF65-F5344CB8AC3E}">
        <p14:creationId xmlns:p14="http://schemas.microsoft.com/office/powerpoint/2010/main" val="395275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latin typeface="Calibri" pitchFamily="34" charset="0"/>
                <a:cs typeface="Calibri" pitchFamily="34" charset="0"/>
              </a:rPr>
              <a:t>6. CONCLUSION</a:t>
            </a:r>
            <a:endParaRPr lang="en-US" sz="2800" dirty="0">
              <a:solidFill>
                <a:srgbClr val="FFFFFF"/>
              </a:solidFill>
              <a:effectLst/>
              <a:latin typeface="Calibri" pitchFamily="34" charset="0"/>
              <a:cs typeface="Calibri" pitchFamily="34" charset="0"/>
            </a:endParaRPr>
          </a:p>
        </p:txBody>
      </p:sp>
      <p:sp>
        <p:nvSpPr>
          <p:cNvPr id="8" name="TextBox 7">
            <a:extLst>
              <a:ext uri="{FF2B5EF4-FFF2-40B4-BE49-F238E27FC236}">
                <a16:creationId xmlns:a16="http://schemas.microsoft.com/office/drawing/2014/main" id="{9DE85666-2D56-3210-E581-31991FF3D9D8}"/>
              </a:ext>
            </a:extLst>
          </p:cNvPr>
          <p:cNvSpPr txBox="1"/>
          <p:nvPr/>
        </p:nvSpPr>
        <p:spPr>
          <a:xfrm>
            <a:off x="381000" y="1887316"/>
            <a:ext cx="8134350" cy="3477875"/>
          </a:xfrm>
          <a:prstGeom prst="rect">
            <a:avLst/>
          </a:prstGeom>
          <a:noFill/>
        </p:spPr>
        <p:txBody>
          <a:bodyPr wrap="square">
            <a:spAutoFit/>
          </a:bodyPr>
          <a:lstStyle/>
          <a:p>
            <a:r>
              <a:rPr lang="en-US" sz="2000" b="1"/>
              <a:t>Objective 1: Develop a Classification Model to Predict SyriaTel's Customer Churn:</a:t>
            </a:r>
          </a:p>
          <a:p>
            <a:endParaRPr lang="en-US"/>
          </a:p>
          <a:p>
            <a:r>
              <a:rPr lang="en-US" b="1"/>
              <a:t>Conclusion:</a:t>
            </a:r>
          </a:p>
          <a:p>
            <a:endParaRPr lang="en-US"/>
          </a:p>
          <a:p>
            <a:r>
              <a:rPr lang="en-US" b="1"/>
              <a:t>Findings:  </a:t>
            </a:r>
            <a:r>
              <a:rPr lang="en-US"/>
              <a:t>The tuned random forest classifier is the best model to predict customer churn, with an `AUC` score of `0.922` and an accuracy score of 93.7%.</a:t>
            </a:r>
          </a:p>
          <a:p>
            <a:endParaRPr lang="en-US" b="1"/>
          </a:p>
          <a:p>
            <a:r>
              <a:rPr lang="en-US" b="1"/>
              <a:t>Implications: </a:t>
            </a:r>
            <a:r>
              <a:rPr lang="en-US"/>
              <a:t>This random forest classifier can be used to predict when a customer is likely to churn based on multiple predictor variables. This will enable data-driven decisions to boost customer retention and targeted campaigns to improve customer satisfaction.</a:t>
            </a:r>
            <a:endParaRPr lang="en-US" dirty="0"/>
          </a:p>
        </p:txBody>
      </p:sp>
    </p:spTree>
    <p:extLst>
      <p:ext uri="{BB962C8B-B14F-4D97-AF65-F5344CB8AC3E}">
        <p14:creationId xmlns:p14="http://schemas.microsoft.com/office/powerpoint/2010/main" val="145002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7" name="Rectangle 16">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latin typeface="Calibri" pitchFamily="34" charset="0"/>
                <a:cs typeface="Calibri" pitchFamily="34" charset="0"/>
              </a:rPr>
              <a:t>6. RECOMENDATIONS</a:t>
            </a:r>
            <a:endParaRPr lang="en-US" sz="2800" dirty="0">
              <a:solidFill>
                <a:srgbClr val="FFFFFF"/>
              </a:solidFill>
              <a:effectLst/>
              <a:latin typeface="Calibri" pitchFamily="34" charset="0"/>
              <a:cs typeface="Calibri" pitchFamily="34" charset="0"/>
            </a:endParaRPr>
          </a:p>
        </p:txBody>
      </p:sp>
      <p:sp>
        <p:nvSpPr>
          <p:cNvPr id="8" name="TextBox 7">
            <a:extLst>
              <a:ext uri="{FF2B5EF4-FFF2-40B4-BE49-F238E27FC236}">
                <a16:creationId xmlns:a16="http://schemas.microsoft.com/office/drawing/2014/main" id="{9DE85666-2D56-3210-E581-31991FF3D9D8}"/>
              </a:ext>
            </a:extLst>
          </p:cNvPr>
          <p:cNvSpPr txBox="1"/>
          <p:nvPr/>
        </p:nvSpPr>
        <p:spPr>
          <a:xfrm>
            <a:off x="381000" y="1887316"/>
            <a:ext cx="8134350" cy="4093428"/>
          </a:xfrm>
          <a:prstGeom prst="rect">
            <a:avLst/>
          </a:prstGeom>
          <a:noFill/>
        </p:spPr>
        <p:txBody>
          <a:bodyPr wrap="square">
            <a:spAutoFit/>
          </a:bodyPr>
          <a:lstStyle/>
          <a:p>
            <a:r>
              <a:rPr lang="en-US" sz="2000" b="1"/>
              <a:t>1. Focus on Boosting International Calls:</a:t>
            </a:r>
          </a:p>
          <a:p>
            <a:r>
              <a:rPr lang="en-US" sz="2000" b="1"/>
              <a:t>   </a:t>
            </a:r>
            <a:r>
              <a:rPr lang="en-US" sz="2000"/>
              <a:t>- Consider offering more tailored or flexible international plans that better match customer needs, possibly with options for additional benefits or reduced rates.</a:t>
            </a:r>
          </a:p>
          <a:p>
            <a:endParaRPr lang="en-US" sz="2000" b="1"/>
          </a:p>
          <a:p>
            <a:r>
              <a:rPr lang="en-US" sz="2000" b="1"/>
              <a:t>2. Enhance Customer Support:</a:t>
            </a:r>
          </a:p>
          <a:p>
            <a:r>
              <a:rPr lang="en-US" sz="2000" b="1"/>
              <a:t>   </a:t>
            </a:r>
            <a:r>
              <a:rPr lang="en-US" sz="2000"/>
              <a:t>- Monitor customers who frequently contact support and proactively reach out to them to resolve potential issues before they escalate. Implement more effective and responsive customer service protocols</a:t>
            </a:r>
            <a:r>
              <a:rPr lang="en-US" sz="2000" b="1"/>
              <a:t>.</a:t>
            </a:r>
          </a:p>
          <a:p>
            <a:endParaRPr lang="en-US" sz="2000" b="1"/>
          </a:p>
          <a:p>
            <a:r>
              <a:rPr lang="en-US" sz="2000" b="1"/>
              <a:t>3. Use Data-Driven Insights to Target Dissatisfied Customers:</a:t>
            </a:r>
          </a:p>
          <a:p>
            <a:r>
              <a:rPr lang="en-US" sz="2000" b="1"/>
              <a:t>   </a:t>
            </a:r>
            <a:r>
              <a:rPr lang="en-US" sz="2000"/>
              <a:t>- Incorporate insights from predictive data analysis to come up with targeted campaigns for highly dissatisfied customers about to churn</a:t>
            </a:r>
            <a:endParaRPr lang="en-US" dirty="0"/>
          </a:p>
        </p:txBody>
      </p:sp>
    </p:spTree>
    <p:extLst>
      <p:ext uri="{BB962C8B-B14F-4D97-AF65-F5344CB8AC3E}">
        <p14:creationId xmlns:p14="http://schemas.microsoft.com/office/powerpoint/2010/main" val="145827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OBJECTIVES</a:t>
            </a:r>
          </a:p>
        </p:txBody>
      </p:sp>
      <p:sp>
        <p:nvSpPr>
          <p:cNvPr id="2" name="Content Placeholder 1"/>
          <p:cNvSpPr>
            <a:spLocks noGrp="1"/>
          </p:cNvSpPr>
          <p:nvPr>
            <p:ph idx="1"/>
          </p:nvPr>
        </p:nvSpPr>
        <p:spPr>
          <a:xfrm>
            <a:off x="152400" y="1808966"/>
            <a:ext cx="8763000" cy="4287034"/>
          </a:xfr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fontScale="92500"/>
          </a:bodyPr>
          <a:lstStyle/>
          <a:p>
            <a:pPr marL="0" indent="0">
              <a:buNone/>
            </a:pPr>
            <a:r>
              <a:rPr lang="en-US" sz="1600" b="1" dirty="0">
                <a:solidFill>
                  <a:schemeClr val="dk1"/>
                </a:solidFill>
                <a:latin typeface="Calibri" pitchFamily="34" charset="0"/>
                <a:cs typeface="Calibri" pitchFamily="34" charset="0"/>
              </a:rPr>
              <a:t>1. Assess the Factors/Features Impacting Customer Churn:</a:t>
            </a:r>
          </a:p>
          <a:p>
            <a:pPr marL="0" indent="0">
              <a:buNone/>
            </a:pPr>
            <a:endParaRPr lang="en-US" sz="1600" dirty="0">
              <a:solidFill>
                <a:schemeClr val="dk1"/>
              </a:solidFill>
              <a:latin typeface="Calibri" pitchFamily="34" charset="0"/>
              <a:cs typeface="Calibri" pitchFamily="34" charset="0"/>
            </a:endParaRPr>
          </a:p>
          <a:p>
            <a:r>
              <a:rPr lang="en-US" sz="1600" dirty="0">
                <a:solidFill>
                  <a:schemeClr val="dk1"/>
                </a:solidFill>
                <a:latin typeface="Calibri" pitchFamily="34" charset="0"/>
                <a:cs typeface="Calibri" pitchFamily="34" charset="0"/>
              </a:rPr>
              <a:t>Analyze the Syriatel churn data and determine the features that impact customer churn rate    the most. These will provide measures that Syriatel can implement proactively to improve customer retention.</a:t>
            </a:r>
          </a:p>
          <a:p>
            <a:pPr marL="0" indent="0">
              <a:buNone/>
            </a:pPr>
            <a:r>
              <a:rPr lang="en-US" sz="1600" b="1" dirty="0">
                <a:solidFill>
                  <a:schemeClr val="dk1"/>
                </a:solidFill>
                <a:latin typeface="Calibri" pitchFamily="34" charset="0"/>
                <a:cs typeface="Calibri" pitchFamily="34" charset="0"/>
              </a:rPr>
              <a:t>2. Suggest Proactive Measures to Reduce Customer  Churn Rate:</a:t>
            </a:r>
          </a:p>
          <a:p>
            <a:pPr marL="0" indent="0">
              <a:buNone/>
            </a:pPr>
            <a:endParaRPr lang="en-US" sz="1600" dirty="0">
              <a:solidFill>
                <a:schemeClr val="dk1"/>
              </a:solidFill>
              <a:latin typeface="Calibri" pitchFamily="34" charset="0"/>
              <a:cs typeface="Calibri" pitchFamily="34" charset="0"/>
            </a:endParaRPr>
          </a:p>
          <a:p>
            <a:r>
              <a:rPr lang="en-US" sz="1600" dirty="0">
                <a:solidFill>
                  <a:schemeClr val="dk1"/>
                </a:solidFill>
                <a:latin typeface="Calibri" pitchFamily="34" charset="0"/>
                <a:cs typeface="Calibri" pitchFamily="34" charset="0"/>
              </a:rPr>
              <a:t>Suggest proactive measures by assessing the features that make customers likely to stop doing  business with SyriaTel, the company can then target these customers with these measures and improve retention.</a:t>
            </a:r>
          </a:p>
          <a:p>
            <a:pPr marL="0" indent="0">
              <a:buNone/>
            </a:pPr>
            <a:endParaRPr lang="en-US" sz="1600" dirty="0">
              <a:solidFill>
                <a:schemeClr val="dk1"/>
              </a:solidFill>
              <a:latin typeface="Calibri" pitchFamily="34" charset="0"/>
              <a:cs typeface="Calibri" pitchFamily="34" charset="0"/>
            </a:endParaRPr>
          </a:p>
          <a:p>
            <a:pPr marL="0" indent="0">
              <a:buNone/>
            </a:pPr>
            <a:r>
              <a:rPr lang="en-US" sz="1600" b="1" dirty="0">
                <a:solidFill>
                  <a:schemeClr val="dk1"/>
                </a:solidFill>
                <a:latin typeface="Calibri" pitchFamily="34" charset="0"/>
                <a:cs typeface="Calibri" pitchFamily="34" charset="0"/>
              </a:rPr>
              <a:t>3. Develop a Classification Model to Predict </a:t>
            </a:r>
            <a:r>
              <a:rPr lang="en-US" sz="1600" b="1" dirty="0" err="1">
                <a:solidFill>
                  <a:schemeClr val="dk1"/>
                </a:solidFill>
                <a:latin typeface="Calibri" pitchFamily="34" charset="0"/>
                <a:cs typeface="Calibri" pitchFamily="34" charset="0"/>
              </a:rPr>
              <a:t>SyriaTel's</a:t>
            </a:r>
            <a:r>
              <a:rPr lang="en-US" sz="1600" b="1" dirty="0">
                <a:solidFill>
                  <a:schemeClr val="dk1"/>
                </a:solidFill>
                <a:latin typeface="Calibri" pitchFamily="34" charset="0"/>
                <a:cs typeface="Calibri" pitchFamily="34" charset="0"/>
              </a:rPr>
              <a:t> Customer Churn:</a:t>
            </a:r>
          </a:p>
          <a:p>
            <a:pPr marL="0" indent="0">
              <a:buNone/>
            </a:pPr>
            <a:endParaRPr lang="en-US" sz="1600" dirty="0">
              <a:solidFill>
                <a:schemeClr val="dk1"/>
              </a:solidFill>
              <a:latin typeface="Calibri" pitchFamily="34" charset="0"/>
              <a:cs typeface="Calibri" pitchFamily="34" charset="0"/>
            </a:endParaRPr>
          </a:p>
          <a:p>
            <a:r>
              <a:rPr lang="en-US" sz="1600" dirty="0">
                <a:solidFill>
                  <a:schemeClr val="dk1"/>
                </a:solidFill>
                <a:latin typeface="Calibri" pitchFamily="34" charset="0"/>
                <a:cs typeface="Calibri" pitchFamily="34" charset="0"/>
              </a:rPr>
              <a:t>Build and evaluate multiple classification models using the best features to predict when a customer will likely stop doing business with SyriaTel. Provide stakeholders with a predictive tool for estimating customer churn at Syriatel.</a:t>
            </a:r>
          </a:p>
          <a:p>
            <a:endParaRPr lang="en-US" sz="1600" dirty="0">
              <a:solidFill>
                <a:schemeClr val="dk1"/>
              </a:solidFill>
              <a:latin typeface="Calibri" pitchFamily="34" charset="0"/>
              <a:cs typeface="Calibri" pitchFamily="34" charset="0"/>
            </a:endParaRPr>
          </a:p>
          <a:p>
            <a:endParaRPr lang="en-US" sz="1600" dirty="0">
              <a:solidFill>
                <a:schemeClr val="dk1"/>
              </a:solidFill>
              <a:latin typeface="Calibri" pitchFamily="34" charset="0"/>
              <a:cs typeface="Calibri" pitchFamily="34" charset="0"/>
            </a:endParaRPr>
          </a:p>
          <a:p>
            <a:endParaRPr lang="en-US" sz="1600" dirty="0">
              <a:solidFill>
                <a:schemeClr val="dk1"/>
              </a:solidFill>
              <a:latin typeface="Calibri" pitchFamily="34" charset="0"/>
              <a:cs typeface="Calibri" pitchFamily="34" charset="0"/>
            </a:endParaRPr>
          </a:p>
        </p:txBody>
      </p:sp>
    </p:spTree>
    <p:extLst>
      <p:ext uri="{BB962C8B-B14F-4D97-AF65-F5344CB8AC3E}">
        <p14:creationId xmlns:p14="http://schemas.microsoft.com/office/powerpoint/2010/main" val="241809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1" name="Rectangle 10">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effectLst/>
                <a:latin typeface="Calibri" pitchFamily="34" charset="0"/>
                <a:cs typeface="Calibri" pitchFamily="34" charset="0"/>
              </a:rPr>
              <a:t>2. DATA SOURCE</a:t>
            </a:r>
          </a:p>
        </p:txBody>
      </p:sp>
      <p:sp>
        <p:nvSpPr>
          <p:cNvPr id="2" name="Content Placeholder 1"/>
          <p:cNvSpPr>
            <a:spLocks noGrp="1"/>
          </p:cNvSpPr>
          <p:nvPr>
            <p:ph idx="1"/>
          </p:nvPr>
        </p:nvSpPr>
        <p:spPr>
          <a:xfrm>
            <a:off x="76200" y="1808966"/>
            <a:ext cx="8991600" cy="4591834"/>
          </a:xfrm>
        </p:spPr>
        <p:txBody>
          <a:bodyPr>
            <a:normAutofit fontScale="92500" lnSpcReduction="10000"/>
          </a:bodyPr>
          <a:lstStyle/>
          <a:p>
            <a:pPr marL="393192" lvl="1" indent="0">
              <a:buNone/>
            </a:pPr>
            <a:r>
              <a:rPr lang="en-US" sz="1500" dirty="0">
                <a:solidFill>
                  <a:schemeClr val="dk1"/>
                </a:solidFill>
                <a:latin typeface="Calibri" pitchFamily="34" charset="0"/>
                <a:cs typeface="Calibri" pitchFamily="34" charset="0"/>
              </a:rPr>
              <a:t>The dataset is from the SyriaTel Customer Churn csv. The data represents details about </a:t>
            </a:r>
            <a:r>
              <a:rPr lang="en-US" sz="1500" dirty="0" err="1">
                <a:solidFill>
                  <a:schemeClr val="dk1"/>
                </a:solidFill>
                <a:latin typeface="Calibri" pitchFamily="34" charset="0"/>
                <a:cs typeface="Calibri" pitchFamily="34" charset="0"/>
              </a:rPr>
              <a:t>SyriaTel's</a:t>
            </a:r>
            <a:r>
              <a:rPr lang="en-US" sz="1500" dirty="0">
                <a:solidFill>
                  <a:schemeClr val="dk1"/>
                </a:solidFill>
                <a:latin typeface="Calibri" pitchFamily="34" charset="0"/>
                <a:cs typeface="Calibri" pitchFamily="34" charset="0"/>
              </a:rPr>
              <a:t> customers and sets the churn feature to true or false. Through analysis of the predictive features, we'll gain insight into what affects customer churn.</a:t>
            </a:r>
          </a:p>
          <a:p>
            <a:pPr marL="393192" lvl="1" indent="0">
              <a:buNone/>
            </a:pPr>
            <a:endParaRPr lang="en-US" sz="1500" dirty="0">
              <a:solidFill>
                <a:schemeClr val="dk1"/>
              </a:solidFill>
              <a:latin typeface="Calibri" pitchFamily="34" charset="0"/>
              <a:cs typeface="Calibri" pitchFamily="34" charset="0"/>
            </a:endParaRPr>
          </a:p>
          <a:p>
            <a:pPr marL="393192" lvl="1" indent="0">
              <a:buNone/>
            </a:pPr>
            <a:r>
              <a:rPr lang="en-US" sz="1500" dirty="0">
                <a:solidFill>
                  <a:schemeClr val="dk1"/>
                </a:solidFill>
                <a:latin typeface="Calibri" pitchFamily="34" charset="0"/>
                <a:cs typeface="Calibri" pitchFamily="34" charset="0"/>
              </a:rPr>
              <a:t>Some of the key features are listed below:</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area code: the area code of the customer</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international plan: true if the customer has the international plan, otherwise false</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voice mail plan: true if the customer has the voice mail plan, otherwise false</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day calls: total number of calls the user has done during the day</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day charge: total amount of money the customer was charged by the Telecom company for calls during the day</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eve minutes: total number of minutes the customer has been in calls during the evening</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eve charge: total amount of money the customer was charged by the Telecom company for calls during the evening</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night minutes: total number of minutes the customer has been in calls during the night</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night charge: total amount of money the customer was charged by the Telecom company for calls during the night</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total </a:t>
            </a:r>
            <a:r>
              <a:rPr lang="en-US" sz="1500" dirty="0" err="1">
                <a:solidFill>
                  <a:schemeClr val="dk1"/>
                </a:solidFill>
                <a:latin typeface="Calibri" pitchFamily="34" charset="0"/>
                <a:cs typeface="Calibri" pitchFamily="34" charset="0"/>
              </a:rPr>
              <a:t>intl</a:t>
            </a:r>
            <a:r>
              <a:rPr lang="en-US" sz="1500" dirty="0">
                <a:solidFill>
                  <a:schemeClr val="dk1"/>
                </a:solidFill>
                <a:latin typeface="Calibri" pitchFamily="34" charset="0"/>
                <a:cs typeface="Calibri" pitchFamily="34" charset="0"/>
              </a:rPr>
              <a:t> minutes: total number of minutes the user has been in international calls</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customer service calls: number of calls the customer has made to customer service</a:t>
            </a:r>
          </a:p>
          <a:p>
            <a:pPr marL="678942" lvl="1" indent="-285750">
              <a:buFont typeface="Wingdings" panose="05000000000000000000" pitchFamily="2" charset="2"/>
              <a:buChar char="Ø"/>
            </a:pPr>
            <a:r>
              <a:rPr lang="en-US" sz="1500" dirty="0">
                <a:solidFill>
                  <a:schemeClr val="dk1"/>
                </a:solidFill>
                <a:latin typeface="Calibri" pitchFamily="34" charset="0"/>
                <a:cs typeface="Calibri" pitchFamily="34" charset="0"/>
              </a:rPr>
              <a:t>churn: true if the customer terminated their contract, otherwise false</a:t>
            </a:r>
          </a:p>
        </p:txBody>
      </p:sp>
    </p:spTree>
    <p:extLst>
      <p:ext uri="{BB962C8B-B14F-4D97-AF65-F5344CB8AC3E}">
        <p14:creationId xmlns:p14="http://schemas.microsoft.com/office/powerpoint/2010/main" val="105450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1" name="Rectangle 10">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dirty="0">
                <a:solidFill>
                  <a:srgbClr val="FFFFFF"/>
                </a:solidFill>
                <a:effectLst/>
                <a:latin typeface="Calibri" pitchFamily="34" charset="0"/>
                <a:cs typeface="Calibri" pitchFamily="34" charset="0"/>
              </a:rPr>
              <a:t>3. FEATURE ANALYSIS</a:t>
            </a:r>
          </a:p>
        </p:txBody>
      </p:sp>
      <p:sp>
        <p:nvSpPr>
          <p:cNvPr id="4" name="Content Placeholder 1">
            <a:extLst>
              <a:ext uri="{FF2B5EF4-FFF2-40B4-BE49-F238E27FC236}">
                <a16:creationId xmlns:a16="http://schemas.microsoft.com/office/drawing/2014/main" id="{835DCBAD-ADD9-0991-0033-CEA7B45AF8CF}"/>
              </a:ext>
            </a:extLst>
          </p:cNvPr>
          <p:cNvSpPr txBox="1">
            <a:spLocks/>
          </p:cNvSpPr>
          <p:nvPr/>
        </p:nvSpPr>
        <p:spPr>
          <a:xfrm>
            <a:off x="304800" y="1809583"/>
            <a:ext cx="82105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buNone/>
            </a:pPr>
            <a:r>
              <a:rPr lang="en-US" sz="1600" dirty="0">
                <a:latin typeface="Calibri" pitchFamily="34" charset="0"/>
                <a:cs typeface="Calibri" pitchFamily="34" charset="0"/>
              </a:rPr>
              <a:t>Analyze the impact of the predictor variables on the predicted variable, churn.</a:t>
            </a:r>
          </a:p>
          <a:p>
            <a:pPr marL="109728" indent="0">
              <a:buNone/>
            </a:pPr>
            <a:endParaRPr lang="en-US" sz="1600" dirty="0">
              <a:latin typeface="Calibri" pitchFamily="34" charset="0"/>
              <a:cs typeface="Calibri" pitchFamily="34" charset="0"/>
            </a:endParaRPr>
          </a:p>
          <a:p>
            <a:pPr marL="109728" indent="0">
              <a:buNone/>
            </a:pPr>
            <a:r>
              <a:rPr lang="en-US" sz="1600" dirty="0">
                <a:latin typeface="Calibri" pitchFamily="34" charset="0"/>
                <a:cs typeface="Calibri" pitchFamily="34" charset="0"/>
              </a:rPr>
              <a:t>First step is to categorize the features:</a:t>
            </a:r>
          </a:p>
          <a:p>
            <a:pPr marL="566928" indent="-457200">
              <a:buFont typeface="Wingdings" panose="05000000000000000000" pitchFamily="2" charset="2"/>
              <a:buChar char="Ø"/>
            </a:pPr>
            <a:r>
              <a:rPr lang="en-US" sz="1600" dirty="0">
                <a:latin typeface="Calibri" pitchFamily="34" charset="0"/>
                <a:cs typeface="Calibri" pitchFamily="34" charset="0"/>
              </a:rPr>
              <a:t>Continuous features are numeric values with an infinite number of possible values.</a:t>
            </a:r>
          </a:p>
          <a:p>
            <a:pPr marL="566928" indent="-457200">
              <a:buFont typeface="Wingdings" panose="05000000000000000000" pitchFamily="2" charset="2"/>
              <a:buChar char="Ø"/>
            </a:pPr>
            <a:r>
              <a:rPr lang="en-US" sz="1600" dirty="0">
                <a:latin typeface="Calibri" pitchFamily="34" charset="0"/>
                <a:cs typeface="Calibri" pitchFamily="34" charset="0"/>
              </a:rPr>
              <a:t>Categorical features are values that have a finite number of categories/groups.</a:t>
            </a:r>
          </a:p>
        </p:txBody>
      </p:sp>
    </p:spTree>
    <p:extLst>
      <p:ext uri="{BB962C8B-B14F-4D97-AF65-F5344CB8AC3E}">
        <p14:creationId xmlns:p14="http://schemas.microsoft.com/office/powerpoint/2010/main" val="259568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3" name="Rectangle 12">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904682C-FC8D-098B-1F4C-DF4A4E6BBCA4}"/>
              </a:ext>
            </a:extLst>
          </p:cNvPr>
          <p:cNvSpPr>
            <a:spLocks noGrp="1"/>
          </p:cNvSpPr>
          <p:nvPr>
            <p:ph type="title"/>
          </p:nvPr>
        </p:nvSpPr>
        <p:spPr>
          <a:xfrm>
            <a:off x="657518" y="301843"/>
            <a:ext cx="7857832" cy="1003532"/>
          </a:xfrm>
        </p:spPr>
        <p:txBody>
          <a:bodyPr anchor="ctr">
            <a:normAutofit/>
          </a:bodyPr>
          <a:lstStyle/>
          <a:p>
            <a:r>
              <a:rPr lang="en-US" sz="2800">
                <a:solidFill>
                  <a:srgbClr val="FFFFFF"/>
                </a:solidFill>
              </a:rPr>
              <a:t>Analysis 1: Explore the Impact of Categorical Features on Customer Churn:</a:t>
            </a:r>
          </a:p>
        </p:txBody>
      </p:sp>
      <p:sp>
        <p:nvSpPr>
          <p:cNvPr id="7" name="Content Placeholder 6">
            <a:extLst>
              <a:ext uri="{FF2B5EF4-FFF2-40B4-BE49-F238E27FC236}">
                <a16:creationId xmlns:a16="http://schemas.microsoft.com/office/drawing/2014/main" id="{FE71A0E0-31B6-C46A-2449-365C32032D00}"/>
              </a:ext>
            </a:extLst>
          </p:cNvPr>
          <p:cNvSpPr>
            <a:spLocks noGrp="1"/>
          </p:cNvSpPr>
          <p:nvPr>
            <p:ph idx="1"/>
          </p:nvPr>
        </p:nvSpPr>
        <p:spPr>
          <a:xfrm>
            <a:off x="457200" y="1808966"/>
            <a:ext cx="7857832" cy="629434"/>
          </a:xfrm>
        </p:spPr>
        <p:txBody>
          <a:bodyPr>
            <a:normAutofit/>
          </a:bodyPr>
          <a:lstStyle/>
          <a:p>
            <a:r>
              <a:rPr lang="en-US" sz="1700" dirty="0"/>
              <a:t>This section analyzes the impact of the categorical features(</a:t>
            </a:r>
            <a:r>
              <a:rPr lang="en-US" sz="1600" dirty="0">
                <a:latin typeface="Calibri" pitchFamily="34" charset="0"/>
                <a:cs typeface="Calibri" pitchFamily="34" charset="0"/>
              </a:rPr>
              <a:t>state</a:t>
            </a:r>
            <a:r>
              <a:rPr lang="en-US" sz="1700" dirty="0"/>
              <a:t>, area code, international plan, voicemail plan) on the target feature (churn).</a:t>
            </a:r>
          </a:p>
          <a:p>
            <a:endParaRPr lang="en-US" sz="1700" dirty="0"/>
          </a:p>
          <a:p>
            <a:pPr marL="0" indent="0">
              <a:buNone/>
            </a:pPr>
            <a:endParaRPr lang="en-US" sz="1700" dirty="0"/>
          </a:p>
        </p:txBody>
      </p:sp>
    </p:spTree>
    <p:extLst>
      <p:ext uri="{BB962C8B-B14F-4D97-AF65-F5344CB8AC3E}">
        <p14:creationId xmlns:p14="http://schemas.microsoft.com/office/powerpoint/2010/main" val="117309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783AE3A-AB1C-882A-A9EE-58E1751A3C64}"/>
              </a:ext>
            </a:extLst>
          </p:cNvPr>
          <p:cNvSpPr txBox="1"/>
          <p:nvPr/>
        </p:nvSpPr>
        <p:spPr>
          <a:xfrm>
            <a:off x="457200" y="76200"/>
            <a:ext cx="8153400" cy="1538883"/>
          </a:xfrm>
          <a:prstGeom prst="rect">
            <a:avLst/>
          </a:prstGeom>
          <a:noFill/>
        </p:spPr>
        <p:txBody>
          <a:bodyPr wrap="square">
            <a:spAutoFit/>
          </a:bodyPr>
          <a:lstStyle/>
          <a:p>
            <a:pPr marL="0" indent="0">
              <a:buNone/>
            </a:pPr>
            <a:r>
              <a:rPr lang="en-US" sz="4000" dirty="0">
                <a:latin typeface="+mj-lt"/>
                <a:ea typeface="+mj-ea"/>
                <a:cs typeface="+mj-cs"/>
              </a:rPr>
              <a:t>Observation 1:</a:t>
            </a:r>
          </a:p>
          <a:p>
            <a:endParaRPr lang="en-US" dirty="0"/>
          </a:p>
          <a:p>
            <a:r>
              <a:rPr lang="en-US" dirty="0"/>
              <a:t> From the stacked bar chart below, 42% of the customers with an international plan left SyriaTel in comparison to 11% of those that don't have an international plan. </a:t>
            </a:r>
          </a:p>
        </p:txBody>
      </p:sp>
      <p:pic>
        <p:nvPicPr>
          <p:cNvPr id="27" name="Content Placeholder 26" descr="A blue and orange rectangles&#10;&#10;Description automatically generated">
            <a:extLst>
              <a:ext uri="{FF2B5EF4-FFF2-40B4-BE49-F238E27FC236}">
                <a16:creationId xmlns:a16="http://schemas.microsoft.com/office/drawing/2014/main" id="{6B687600-A71C-13A7-46ED-E7B0BE40A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402" y="2133600"/>
            <a:ext cx="6825195" cy="4351338"/>
          </a:xfrm>
        </p:spPr>
      </p:pic>
    </p:spTree>
    <p:extLst>
      <p:ext uri="{BB962C8B-B14F-4D97-AF65-F5344CB8AC3E}">
        <p14:creationId xmlns:p14="http://schemas.microsoft.com/office/powerpoint/2010/main" val="168478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783AE3A-AB1C-882A-A9EE-58E1751A3C64}"/>
              </a:ext>
            </a:extLst>
          </p:cNvPr>
          <p:cNvSpPr txBox="1"/>
          <p:nvPr/>
        </p:nvSpPr>
        <p:spPr>
          <a:xfrm>
            <a:off x="457200" y="76200"/>
            <a:ext cx="8153400" cy="1538883"/>
          </a:xfrm>
          <a:prstGeom prst="rect">
            <a:avLst/>
          </a:prstGeom>
          <a:noFill/>
        </p:spPr>
        <p:txBody>
          <a:bodyPr wrap="square">
            <a:spAutoFit/>
          </a:bodyPr>
          <a:lstStyle/>
          <a:p>
            <a:pPr marL="0" indent="0">
              <a:buNone/>
            </a:pPr>
            <a:r>
              <a:rPr lang="en-US" sz="4000">
                <a:latin typeface="+mj-lt"/>
                <a:ea typeface="+mj-ea"/>
                <a:cs typeface="+mj-cs"/>
              </a:rPr>
              <a:t>Observation 2:</a:t>
            </a:r>
          </a:p>
          <a:p>
            <a:endParaRPr lang="en-US"/>
          </a:p>
          <a:p>
            <a:r>
              <a:rPr lang="en-US"/>
              <a:t> From the stacked bar chart below, the customer churn for those without a voice mail plan is higher than the customers with a plan, at 16% versus 8%.  </a:t>
            </a:r>
            <a:endParaRPr lang="en-US" dirty="0"/>
          </a:p>
        </p:txBody>
      </p:sp>
      <p:pic>
        <p:nvPicPr>
          <p:cNvPr id="23" name="Content Placeholder 22" descr="A blue and orange rectangular objects">
            <a:extLst>
              <a:ext uri="{FF2B5EF4-FFF2-40B4-BE49-F238E27FC236}">
                <a16:creationId xmlns:a16="http://schemas.microsoft.com/office/drawing/2014/main" id="{9137A4FB-D7AF-7D78-7217-76EC2E37D9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825625"/>
            <a:ext cx="7315200" cy="4351338"/>
          </a:xfrm>
        </p:spPr>
      </p:pic>
    </p:spTree>
    <p:extLst>
      <p:ext uri="{BB962C8B-B14F-4D97-AF65-F5344CB8AC3E}">
        <p14:creationId xmlns:p14="http://schemas.microsoft.com/office/powerpoint/2010/main" val="23218063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0" name="Rectangle 9">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2"/>
          <p:cNvSpPr>
            <a:spLocks noGrp="1"/>
          </p:cNvSpPr>
          <p:nvPr>
            <p:ph type="title"/>
          </p:nvPr>
        </p:nvSpPr>
        <p:spPr>
          <a:xfrm>
            <a:off x="657518" y="301843"/>
            <a:ext cx="7857832" cy="1003532"/>
          </a:xfrm>
        </p:spPr>
        <p:txBody>
          <a:bodyPr vert="horz" rtlCol="0" anchor="ctr">
            <a:normAutofit/>
            <a:scene3d>
              <a:camera prst="orthographicFront"/>
              <a:lightRig rig="soft" dir="t"/>
            </a:scene3d>
            <a:sp3d prstMaterial="softEdge">
              <a:bevelT w="25400" h="25400"/>
            </a:sp3d>
          </a:bodyPr>
          <a:lstStyle/>
          <a:p>
            <a:r>
              <a:rPr lang="en-US" sz="2800">
                <a:solidFill>
                  <a:srgbClr val="FFFFFF"/>
                </a:solidFill>
                <a:effectLst/>
                <a:latin typeface="Calibri" pitchFamily="34" charset="0"/>
                <a:cs typeface="Calibri" pitchFamily="34" charset="0"/>
              </a:rPr>
              <a:t>Analysis 2: Explore the Impact of Numeric Features on Customer Churn:</a:t>
            </a:r>
          </a:p>
        </p:txBody>
      </p:sp>
      <p:sp>
        <p:nvSpPr>
          <p:cNvPr id="2" name="Content Placeholder 1"/>
          <p:cNvSpPr>
            <a:spLocks noGrp="1"/>
          </p:cNvSpPr>
          <p:nvPr>
            <p:ph idx="1"/>
          </p:nvPr>
        </p:nvSpPr>
        <p:spPr>
          <a:xfrm>
            <a:off x="381000" y="1857289"/>
            <a:ext cx="8058150" cy="1190711"/>
          </a:xfrm>
        </p:spPr>
        <p:txBody>
          <a:bodyPr vert="horz">
            <a:normAutofit/>
          </a:bodyPr>
          <a:lstStyle/>
          <a:p>
            <a:pPr marL="109728" indent="0">
              <a:buSzPct val="72000"/>
              <a:buNone/>
            </a:pPr>
            <a:r>
              <a:rPr lang="en-US" sz="1700" dirty="0">
                <a:latin typeface="Calibri" pitchFamily="34" charset="0"/>
                <a:cs typeface="Calibri" pitchFamily="34" charset="0"/>
              </a:rPr>
              <a:t>Observation:</a:t>
            </a:r>
          </a:p>
          <a:p>
            <a:pPr marL="109728" indent="0">
              <a:buSzPct val="72000"/>
              <a:buNone/>
            </a:pPr>
            <a:r>
              <a:rPr lang="en-US" sz="1700" dirty="0">
                <a:latin typeface="Calibri" pitchFamily="34" charset="0"/>
                <a:cs typeface="Calibri" pitchFamily="34" charset="0"/>
              </a:rPr>
              <a:t>From the bar chart below, the most significant numeric value on customer churn is customer service calls. Customers with more service call are more likely to discontinue their service with SyriaTel.</a:t>
            </a:r>
          </a:p>
        </p:txBody>
      </p:sp>
    </p:spTree>
    <p:extLst>
      <p:ext uri="{BB962C8B-B14F-4D97-AF65-F5344CB8AC3E}">
        <p14:creationId xmlns:p14="http://schemas.microsoft.com/office/powerpoint/2010/main" val="79122273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247</TotalTime>
  <Words>1898</Words>
  <Application>Microsoft Office PowerPoint</Application>
  <PresentationFormat>On-screen Show (4:3)</PresentationFormat>
  <Paragraphs>145</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Calibri</vt:lpstr>
      <vt:lpstr>Calibri Light</vt:lpstr>
      <vt:lpstr>Consolas</vt:lpstr>
      <vt:lpstr>Wingdings</vt:lpstr>
      <vt:lpstr>Office 2013 - 2022 Theme</vt:lpstr>
      <vt:lpstr>SyriaTel Customer Churn Classifier </vt:lpstr>
      <vt:lpstr>1. PROJECT OVERVIEW</vt:lpstr>
      <vt:lpstr>OBJECTIVES</vt:lpstr>
      <vt:lpstr>2. DATA SOURCE</vt:lpstr>
      <vt:lpstr>3. FEATURE ANALYSIS</vt:lpstr>
      <vt:lpstr>Analysis 1: Explore the Impact of Categorical Features on Customer Churn:</vt:lpstr>
      <vt:lpstr>PowerPoint Presentation</vt:lpstr>
      <vt:lpstr>PowerPoint Presentation</vt:lpstr>
      <vt:lpstr>Analysis 2: Explore the Impact of Numeric Features on Customer Churn:</vt:lpstr>
      <vt:lpstr>PowerPoint Presentation</vt:lpstr>
      <vt:lpstr>4. Modelling</vt:lpstr>
      <vt:lpstr>Model 1 : Logistic Regression Classifier</vt:lpstr>
      <vt:lpstr>Model 2 : Decision Trees Classifier</vt:lpstr>
      <vt:lpstr>Model 2 : Decision Trees Classifier</vt:lpstr>
      <vt:lpstr>Model 3 : Random Forest Classifier</vt:lpstr>
      <vt:lpstr>Model 3 : Random Forest Classifier</vt:lpstr>
      <vt:lpstr>5. Model Comparison</vt:lpstr>
      <vt:lpstr>5. Model Comparison : ROC Curve and AUC</vt:lpstr>
      <vt:lpstr>6. CONCLUSION</vt:lpstr>
      <vt:lpstr>6. CONCLUSION</vt:lpstr>
      <vt:lpstr>6. CONCLUSION</vt:lpstr>
      <vt:lpstr>6. RECOMENDATIONS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INTO THE CURRENT MOVIE INDUSTRY</dc:title>
  <dc:creator>JTG</dc:creator>
  <cp:lastModifiedBy>Joakim Tipape</cp:lastModifiedBy>
  <cp:revision>13</cp:revision>
  <dcterms:created xsi:type="dcterms:W3CDTF">2024-06-02T19:00:05Z</dcterms:created>
  <dcterms:modified xsi:type="dcterms:W3CDTF">2024-09-01T19:42:19Z</dcterms:modified>
</cp:coreProperties>
</file>