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11167-8ACD-492E-A126-F9F443CE1048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9DFAB-3CAF-4968-A082-D39B8A7884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84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9DFAB-3CAF-4968-A082-D39B8A7884E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1508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9DFAB-3CAF-4968-A082-D39B8A7884EB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2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E3B5-0E2E-4390-A922-6D4ED02B7C9B}" type="datetime1">
              <a:rPr lang="es-CL" smtClean="0"/>
              <a:t>16-06-2020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9763-E3D9-41C1-8220-CE484AB855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074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D95D-934B-487B-AE07-E2E5D4CED631}" type="datetime1">
              <a:rPr lang="es-CL" smtClean="0"/>
              <a:t>16-06-2020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9763-E3D9-41C1-8220-CE484AB855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301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EE37-F729-4DBC-9F2B-D02422EBF469}" type="datetime1">
              <a:rPr lang="es-CL" smtClean="0"/>
              <a:t>16-06-2020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9763-E3D9-41C1-8220-CE484AB855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179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4D21-1438-4B13-8AEA-A46A805FC358}" type="datetime1">
              <a:rPr lang="es-CL" smtClean="0"/>
              <a:t>16-06-2020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9763-E3D9-41C1-8220-CE484AB855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341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C7C4-360E-4115-8D3E-C2EF90FD7F81}" type="datetime1">
              <a:rPr lang="es-CL" smtClean="0"/>
              <a:t>16-06-2020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9763-E3D9-41C1-8220-CE484AB855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539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E1D7-8015-436C-91AE-8B720D6EFA08}" type="datetime1">
              <a:rPr lang="es-CL" smtClean="0"/>
              <a:t>16-06-2020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9763-E3D9-41C1-8220-CE484AB855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574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436E-69D5-4A7C-B904-90C557D9B0BC}" type="datetime1">
              <a:rPr lang="es-CL" smtClean="0"/>
              <a:t>16-06-2020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9763-E3D9-41C1-8220-CE484AB855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378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2FCA-101B-4B9B-A70E-84E054E00ECD}" type="datetime1">
              <a:rPr lang="es-CL" smtClean="0"/>
              <a:t>16-06-2020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9763-E3D9-41C1-8220-CE484AB855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090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8BF2-423B-4B62-B023-2E74AA81F429}" type="datetime1">
              <a:rPr lang="es-CL" smtClean="0"/>
              <a:t>16-06-2020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9763-E3D9-41C1-8220-CE484AB855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452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DF21-D72F-48A2-BEDF-9EA9E6DEE9DC}" type="datetime1">
              <a:rPr lang="es-CL" smtClean="0"/>
              <a:t>16-06-2020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9763-E3D9-41C1-8220-CE484AB855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181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A610C-38CB-4122-A0F3-46A327203CFD}" type="datetime1">
              <a:rPr lang="es-CL" smtClean="0"/>
              <a:t>16-06-2020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9763-E3D9-41C1-8220-CE484AB855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652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543DC-E328-4C60-AF48-ACE112006E11}" type="datetime1">
              <a:rPr lang="es-CL" smtClean="0"/>
              <a:t>16-06-2020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E9763-E3D9-41C1-8220-CE484AB855C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676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Calibration Methodology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June, 16th 2020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9763-E3D9-41C1-8220-CE484AB855C8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225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/>
              <p:cNvSpPr/>
              <p:nvPr/>
            </p:nvSpPr>
            <p:spPr>
              <a:xfrm>
                <a:off x="4887207" y="3327032"/>
                <a:ext cx="2417585" cy="620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s-CL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s-CL">
                                      <a:latin typeface="Cambria Math" panose="02040503050406030204" pitchFamily="18" charset="0"/>
                                    </a:rPr>
                                    <m:t>0∞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CL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s-CL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s-CL">
                          <a:latin typeface="Cambria Math" panose="02040503050406030204" pitchFamily="18" charset="0"/>
                        </a:rPr>
                        <m:t>ex</m:t>
                      </m:r>
                      <m:func>
                        <m:func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L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r>
                            <a:rPr lang="es-CL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s-CL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207" y="3327032"/>
                <a:ext cx="2417585" cy="6200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Beer</a:t>
            </a:r>
            <a:r>
              <a:rPr lang="es-CL" dirty="0" smtClean="0"/>
              <a:t>-Lambert-</a:t>
            </a:r>
            <a:r>
              <a:rPr lang="es-CL" dirty="0" err="1" smtClean="0"/>
              <a:t>Bourger</a:t>
            </a:r>
            <a:r>
              <a:rPr lang="es-CL" dirty="0" smtClean="0"/>
              <a:t> </a:t>
            </a:r>
            <a:r>
              <a:rPr lang="es-CL" dirty="0" err="1" smtClean="0"/>
              <a:t>Law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9763-E3D9-41C1-8220-CE484AB855C8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993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4738128" y="3118979"/>
                <a:ext cx="2715743" cy="620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L" smtClean="0">
                          <a:latin typeface="Cambria Math" panose="02040503050406030204" pitchFamily="18" charset="0"/>
                        </a:rPr>
                        <m:t>l</m:t>
                      </m:r>
                      <m:func>
                        <m:func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L" i="0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r>
                            <a:rPr lang="es-CL" i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s-CL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s-CL" i="0">
                          <a:latin typeface="Cambria Math" panose="02040503050406030204" pitchFamily="18" charset="0"/>
                        </a:rPr>
                        <m:t>l</m:t>
                      </m:r>
                      <m:func>
                        <m:func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L" i="0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r>
                            <a:rPr lang="es-CL" i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s-CL" i="0">
                                      <a:latin typeface="Cambria Math" panose="02040503050406030204" pitchFamily="18" charset="0"/>
                                    </a:rPr>
                                    <m:t>0∞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CL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s-CL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CL" i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128" y="3118979"/>
                <a:ext cx="2715743" cy="6200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Langley Plot Calibration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9763-E3D9-41C1-8220-CE484AB855C8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745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/>
              <p:cNvSpPr/>
              <p:nvPr/>
            </p:nvSpPr>
            <p:spPr>
              <a:xfrm>
                <a:off x="4250847" y="2969291"/>
                <a:ext cx="3672416" cy="9194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𝜆𝛼</m:t>
                          </m:r>
                        </m:sub>
                      </m:sSub>
                      <m:r>
                        <a:rPr lang="es-CL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CL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s-C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L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L">
                                                  <a:latin typeface="Cambria Math" panose="02040503050406030204" pitchFamily="18" charset="0"/>
                                                </a:rPr>
                                                <m:t>0∞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CL">
                                              <a:latin typeface="Cambria Math" panose="02040503050406030204" pitchFamily="18" charset="0"/>
                                            </a:rPr>
                                            <m:t>r</m:t>
                                          </m:r>
                                        </m:e>
                                        <m:sup>
                                          <m:r>
                                            <a:rPr lang="es-CL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s-CL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s-CL">
                              <a:latin typeface="Cambria Math" panose="02040503050406030204" pitchFamily="18" charset="0"/>
                            </a:rPr>
                            <m:t>l</m:t>
                          </m:r>
                          <m:func>
                            <m:func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CL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fName>
                            <m:e>
                              <m:r>
                                <a:rPr lang="es-CL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s-CL" i="0">
                          <a:latin typeface="Cambria Math" panose="02040503050406030204" pitchFamily="18" charset="0"/>
                        </a:rPr>
                        <m:t> −(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CL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s-CL" i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847" y="2969291"/>
                <a:ext cx="3672416" cy="9194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AOD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9763-E3D9-41C1-8220-CE484AB855C8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149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3114638" y="2835664"/>
                <a:ext cx="5962723" cy="11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L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CL" i="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func>
                                <m:func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CL" i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s-CL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s-CL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s-CL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s-CL" i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C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L" i="1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s-CL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CL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CL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s-C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s-CL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d>
                                          <m:r>
                                            <a:rPr lang="es-CL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s-C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func>
                                                <m:funcPr>
                                                  <m:ctrlPr>
                                                    <a:rPr lang="es-CL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s-CL" i="0">
                                                      <a:latin typeface="Cambria Math" panose="02040503050406030204" pitchFamily="18" charset="0"/>
                                                    </a:rPr>
                                                    <m:t>ln</m:t>
                                                  </m:r>
                                                </m:fName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s-CL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s-CL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s-CL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𝑉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s-CL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func>
                                              <m:r>
                                                <a:rPr lang="es-CL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unc>
                                                <m:funcPr>
                                                  <m:ctrlPr>
                                                    <a:rPr lang="es-CL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s-CL" i="0">
                                                      <a:latin typeface="Cambria Math" panose="02040503050406030204" pitchFamily="18" charset="0"/>
                                                    </a:rPr>
                                                    <m:t>ln</m:t>
                                                  </m:r>
                                                </m:fName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s-CL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s-CL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s-CL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𝑉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s-CL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func>
                                              <m:r>
                                                <a:rPr lang="es-CL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CL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CL" i="1"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CL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s-CL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s-CL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ctrlPr>
                                                    <a:rPr lang="es-CL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s-CL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sSub>
                                                        <m:sSubPr>
                                                          <m:ctrlPr>
                                                            <a:rPr lang="es-CL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s-CL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s-CL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num>
                                                    <m:den>
                                                      <m:sSub>
                                                        <m:sSubPr>
                                                          <m:ctrlPr>
                                                            <a:rPr lang="es-CL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s-CL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s-CL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sub>
                                                      </m:sSub>
                                                    </m:den>
                                                  </m:f>
                                                </m:e>
                                              </m:d>
                                              <m:sSub>
                                                <m:sSubPr>
                                                  <m:ctrlPr>
                                                    <a:rPr lang="es-CL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CL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CL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s-CL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CL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CL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</m:nary>
                                  <m:r>
                                    <a:rPr lang="es-CL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fun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38" y="2835664"/>
                <a:ext cx="5962723" cy="11866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Parameter Calibration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9763-E3D9-41C1-8220-CE484AB855C8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44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65" y="2545492"/>
            <a:ext cx="7990702" cy="1470660"/>
          </a:xfrm>
          <a:prstGeom prst="rect">
            <a:avLst/>
          </a:prstGeom>
          <a:noFill/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Methodology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9763-E3D9-41C1-8220-CE484AB855C8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061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E:\Carrera\La ultima cruzada\Psicosis\Writting for Engeneers\Results\Langle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2774"/>
            <a:ext cx="5612130" cy="388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Langley Plot 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9804158"/>
                  </p:ext>
                </p:extLst>
              </p:nvPr>
            </p:nvGraphicFramePr>
            <p:xfrm>
              <a:off x="6274246" y="2485123"/>
              <a:ext cx="5255638" cy="183832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29264"/>
                    <a:gridCol w="826655"/>
                    <a:gridCol w="947351"/>
                    <a:gridCol w="914400"/>
                    <a:gridCol w="1037968"/>
                  </a:tblGrid>
                  <a:tr h="381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Sensor Number</a:t>
                          </a:r>
                          <a:endParaRPr lang="es-CL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Langley Constant (Langley Method)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Langley Constant (fitting model)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Absolute Error</a:t>
                          </a:r>
                          <a:endParaRPr lang="es-CL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Relative error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Sensor 1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8.39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8.32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-0.07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-0.83%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Sensor2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8.35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8.32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-0.03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-0.36%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Sensor 3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8.18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7.90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-0.28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-3.42%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Sensor 4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8.57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8.59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0.02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0.23%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Mean and Standard deviation for All sensors 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8.37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100">
                              <a:effectLst/>
                            </a:rPr>
                            <a:t> 0.16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8.28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100">
                              <a:effectLst/>
                            </a:rPr>
                            <a:t> 0.29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-0.09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100">
                              <a:effectLst/>
                            </a:rPr>
                            <a:t> 0.13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-1.10%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 1.61%</a:t>
                          </a:r>
                          <a:endParaRPr lang="es-CL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9804158"/>
                  </p:ext>
                </p:extLst>
              </p:nvPr>
            </p:nvGraphicFramePr>
            <p:xfrm>
              <a:off x="6274246" y="2485123"/>
              <a:ext cx="5255638" cy="183832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29264"/>
                    <a:gridCol w="826655"/>
                    <a:gridCol w="947351"/>
                    <a:gridCol w="914400"/>
                    <a:gridCol w="1037968"/>
                  </a:tblGrid>
                  <a:tr h="7175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Sensor Number</a:t>
                          </a:r>
                          <a:endParaRPr lang="es-CL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Langley Constant (Langley Method)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Langley Constant (fitting model)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Absolute Error</a:t>
                          </a:r>
                          <a:endParaRPr lang="es-CL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Relative error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ctr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Sensor 1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8.39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8.32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-0.07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-0.83%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Sensor2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8.35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8.32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-0.03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-0.36%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Sensor 3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8.18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7.90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-0.28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-3.42%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Sensor 4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8.57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8.59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0.02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0.23%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</a:tr>
                  <a:tr h="3587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Mean and Standard deviation for All sensors 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44450" marR="44450" marT="0" marB="0" anchor="ctr">
                        <a:blipFill rotWithShape="0">
                          <a:blip r:embed="rId3"/>
                          <a:stretch>
                            <a:fillRect l="-185294" t="-425424" r="-352941" b="-22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44450" marR="44450" marT="0" marB="0" anchor="ctr">
                        <a:blipFill rotWithShape="0">
                          <a:blip r:embed="rId3"/>
                          <a:stretch>
                            <a:fillRect l="-250323" t="-425424" r="-209677" b="-22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44450" marR="44450" marT="0" marB="0" anchor="ctr">
                        <a:blipFill rotWithShape="0">
                          <a:blip r:embed="rId3"/>
                          <a:stretch>
                            <a:fillRect l="-359603" t="-425424" r="-115232" b="-22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44450" marR="44450" marT="0" marB="0" anchor="ctr">
                        <a:blipFill rotWithShape="0">
                          <a:blip r:embed="rId3"/>
                          <a:stretch>
                            <a:fillRect l="-408235" t="-425424" r="-2353" b="-2203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9763-E3D9-41C1-8220-CE484AB855C8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808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pic>
        <p:nvPicPr>
          <p:cNvPr id="3073" name="Imagen 1" descr="compari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376616"/>
            <a:ext cx="48958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Comparison of AOD for the same measurements under 2 calibration days with 4 months of difference</a:t>
            </a:r>
            <a:endParaRPr lang="en-U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9763-E3D9-41C1-8220-CE484AB855C8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730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66" y="1382334"/>
            <a:ext cx="5621734" cy="55580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6789427"/>
                  </p:ext>
                </p:extLst>
              </p:nvPr>
            </p:nvGraphicFramePr>
            <p:xfrm>
              <a:off x="6782538" y="2801809"/>
              <a:ext cx="4624070" cy="16002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96595"/>
                    <a:gridCol w="592455"/>
                    <a:gridCol w="1289685"/>
                    <a:gridCol w="719455"/>
                    <a:gridCol w="1325880"/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Sensor 1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Sensor 2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/>
                    </a:tc>
                  </a:tr>
                  <a:tr h="2857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Variable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Mean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Standard Deviation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Mean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Standard Deviation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857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V0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3356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58.42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3164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59.859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857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Ln(V0)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8.118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0.017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8.06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0.019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857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100">
                                    <a:effectLst/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oMath>
                            </m:oMathPara>
                          </a14:m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407.2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3.3802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408.5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3.396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857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Rayleigh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0.3313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0.0116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0.3313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0.0116</a:t>
                          </a:r>
                          <a:endParaRPr lang="es-CL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6789427"/>
                  </p:ext>
                </p:extLst>
              </p:nvPr>
            </p:nvGraphicFramePr>
            <p:xfrm>
              <a:off x="6782538" y="2801809"/>
              <a:ext cx="4624070" cy="16002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96595"/>
                    <a:gridCol w="592455"/>
                    <a:gridCol w="1289685"/>
                    <a:gridCol w="719455"/>
                    <a:gridCol w="1325880"/>
                  </a:tblGrid>
                  <a:tr h="1714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Sensor 1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Sensor 2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/>
                    </a:tc>
                  </a:tr>
                  <a:tr h="2857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Variable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Mean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Standard Deviation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Mean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Standard Deviation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857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V0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3356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58.42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3164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59.859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857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Ln(V0)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8.118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0.017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8.06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0.019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8575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877" t="-376596" r="-570175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407.2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3.3802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408.5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3.396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857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Rayleigh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0.3313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0.0116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0.3313</a:t>
                          </a:r>
                          <a:endParaRPr lang="es-CL" sz="1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0.0116</a:t>
                          </a:r>
                          <a:endParaRPr lang="es-CL" sz="11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Approach for Calibration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9763-E3D9-41C1-8220-CE484AB855C8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5735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158</Words>
  <Application>Microsoft Office PowerPoint</Application>
  <PresentationFormat>Panorámica</PresentationFormat>
  <Paragraphs>83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Tema de Office</vt:lpstr>
      <vt:lpstr>Calibration Methodology</vt:lpstr>
      <vt:lpstr>Beer-Lambert-Bourger Law</vt:lpstr>
      <vt:lpstr>Langley Plot Calibration</vt:lpstr>
      <vt:lpstr>AOD</vt:lpstr>
      <vt:lpstr>Fitting Parameter Calibration</vt:lpstr>
      <vt:lpstr>Calibration Methodology</vt:lpstr>
      <vt:lpstr>Langley Plot Results</vt:lpstr>
      <vt:lpstr>Comparison of AOD for the same measurements under 2 calibration days with 4 months of difference</vt:lpstr>
      <vt:lpstr>Stochastic Approach for Calibration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IllutionSamuel</dc:creator>
  <cp:lastModifiedBy>IllutionSamuel</cp:lastModifiedBy>
  <cp:revision>5</cp:revision>
  <dcterms:created xsi:type="dcterms:W3CDTF">2020-06-16T02:47:08Z</dcterms:created>
  <dcterms:modified xsi:type="dcterms:W3CDTF">2020-06-16T13:20:07Z</dcterms:modified>
</cp:coreProperties>
</file>