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154" r:id="rId5"/>
    <p:sldId id="2155" r:id="rId6"/>
    <p:sldId id="2156" r:id="rId7"/>
    <p:sldId id="2157" r:id="rId8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5"/>
    <p:restoredTop sz="94807"/>
  </p:normalViewPr>
  <p:slideViewPr>
    <p:cSldViewPr snapToGrid="0" snapToObjects="1">
      <p:cViewPr varScale="1">
        <p:scale>
          <a:sx n="97" d="100"/>
          <a:sy n="97" d="100"/>
        </p:scale>
        <p:origin x="1392" y="9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13.02.2023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05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3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751312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(n=28)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3083746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3,993 septic ICU</a:t>
            </a:r>
            <a:br>
              <a:rPr lang="en-US" dirty="0"/>
            </a:br>
            <a:r>
              <a:rPr lang="en-US" dirty="0"/>
              <a:t>stays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749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285141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 Values Missing: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0 Lactate (n=22,235)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(n=14,628)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(n=7,924)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4678408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3,963</a:t>
            </a:r>
            <a:r>
              <a:rPr lang="en-US" dirty="0"/>
              <a:t> adult septic</a:t>
            </a:r>
            <a:br>
              <a:rPr lang="en-US" dirty="0"/>
            </a:br>
            <a:r>
              <a:rPr lang="en-US" dirty="0"/>
              <a:t>patients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B260E-0D5F-1C1E-CBEB-BD5F2D664396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5257856" y="3728455"/>
            <a:ext cx="0" cy="94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4166810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2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751312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(n=96)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3083746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6,122 septic ICU</a:t>
            </a:r>
            <a:br>
              <a:rPr lang="en-US" dirty="0"/>
            </a:br>
            <a:r>
              <a:rPr lang="en-US" dirty="0"/>
              <a:t>stays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749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377474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 Values Missing: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(n=18,531)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(n=24,127)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4678408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6,021</a:t>
            </a:r>
            <a:r>
              <a:rPr lang="en-US" dirty="0"/>
              <a:t> adult septic</a:t>
            </a:r>
            <a:br>
              <a:rPr lang="en-US" dirty="0"/>
            </a:br>
            <a:r>
              <a:rPr lang="en-US" dirty="0"/>
              <a:t>patients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B260E-0D5F-1C1E-CBEB-BD5F2D664396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5257856" y="3728455"/>
            <a:ext cx="0" cy="94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4166810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64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3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751312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(n=89)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3083746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5,614 septic ICU</a:t>
            </a:r>
            <a:br>
              <a:rPr lang="en-US" dirty="0"/>
            </a:br>
            <a:r>
              <a:rPr lang="en-US" dirty="0"/>
              <a:t>stays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749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377474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 Values Missing: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(n=26,668)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(n=16,498)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4678408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5,521</a:t>
            </a:r>
            <a:r>
              <a:rPr lang="en-US" dirty="0"/>
              <a:t> adult septic</a:t>
            </a:r>
            <a:br>
              <a:rPr lang="en-US" dirty="0"/>
            </a:br>
            <a:r>
              <a:rPr lang="en-US" dirty="0"/>
              <a:t>patients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B260E-0D5F-1C1E-CBEB-BD5F2D664396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5257856" y="3728455"/>
            <a:ext cx="0" cy="94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4166810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9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4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483848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(n=1618)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(n=13)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(n=904)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2916602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5,614 septic ICU</a:t>
            </a:r>
            <a:br>
              <a:rPr lang="en-US" dirty="0"/>
            </a:br>
            <a:r>
              <a:rPr lang="en-US" dirty="0"/>
              <a:t>stays with lactate 1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582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562140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Missing (n=18,531)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5779622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5,873</a:t>
            </a:r>
            <a:r>
              <a:rPr lang="en-US" dirty="0"/>
              <a:t> adult septic</a:t>
            </a:r>
            <a:br>
              <a:rPr lang="en-US" dirty="0"/>
            </a:br>
            <a:r>
              <a:rPr lang="en-US" dirty="0"/>
              <a:t>pats. with lactate 1&amp;2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3899346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feld 7">
            <a:extLst>
              <a:ext uri="{FF2B5EF4-FFF2-40B4-BE49-F238E27FC236}">
                <a16:creationId xmlns:a16="http://schemas.microsoft.com/office/drawing/2014/main" id="{BFD17D97-DB1D-F584-7E11-C18A8EC746A2}"/>
              </a:ext>
            </a:extLst>
          </p:cNvPr>
          <p:cNvSpPr txBox="1"/>
          <p:nvPr/>
        </p:nvSpPr>
        <p:spPr>
          <a:xfrm>
            <a:off x="4396207" y="418484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27,724</a:t>
            </a:r>
            <a:r>
              <a:rPr lang="en-US" dirty="0"/>
              <a:t> adult septic</a:t>
            </a:r>
            <a:br>
              <a:rPr lang="en-US" dirty="0"/>
            </a:br>
            <a:r>
              <a:rPr lang="en-US" dirty="0"/>
              <a:t>patients with lactate 1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F110D5-B71D-DDC5-DECD-D605B2F658C7}"/>
              </a:ext>
            </a:extLst>
          </p:cNvPr>
          <p:cNvCxnSpPr>
            <a:stCxn id="36" idx="2"/>
            <a:endCxn id="3" idx="0"/>
          </p:cNvCxnSpPr>
          <p:nvPr/>
        </p:nvCxnSpPr>
        <p:spPr bwMode="auto">
          <a:xfrm>
            <a:off x="5257856" y="3561311"/>
            <a:ext cx="0" cy="623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D7DBF4-B197-6A50-EA37-A2E2CFF8BFDE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 bwMode="auto">
          <a:xfrm>
            <a:off x="5257856" y="4829552"/>
            <a:ext cx="0" cy="950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9803919A-D35D-6474-2286-6581CD2C024B}"/>
              </a:ext>
            </a:extLst>
          </p:cNvPr>
          <p:cNvSpPr txBox="1"/>
          <p:nvPr/>
        </p:nvSpPr>
        <p:spPr>
          <a:xfrm>
            <a:off x="1259698" y="5098053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Missing (n=21,841)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292FB-99CA-9674-D2DF-D5924A981FA7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5698" y="5245050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feld 10">
            <a:extLst>
              <a:ext uri="{FF2B5EF4-FFF2-40B4-BE49-F238E27FC236}">
                <a16:creationId xmlns:a16="http://schemas.microsoft.com/office/drawing/2014/main" id="{ED961F9C-433E-FB36-30F2-3F620745563E}"/>
              </a:ext>
            </a:extLst>
          </p:cNvPr>
          <p:cNvSpPr txBox="1"/>
          <p:nvPr/>
        </p:nvSpPr>
        <p:spPr>
          <a:xfrm>
            <a:off x="7003070" y="4368697"/>
            <a:ext cx="2736000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Is Serum Lactate Racist?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7953F-D68A-439F-D8CD-D3A62EF6D192}"/>
              </a:ext>
            </a:extLst>
          </p:cNvPr>
          <p:cNvCxnSpPr>
            <a:stCxn id="3" idx="3"/>
            <a:endCxn id="14" idx="1"/>
          </p:cNvCxnSpPr>
          <p:nvPr/>
        </p:nvCxnSpPr>
        <p:spPr bwMode="auto">
          <a:xfrm flipV="1">
            <a:off x="6119504" y="4507197"/>
            <a:ext cx="8835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0">
            <a:extLst>
              <a:ext uri="{FF2B5EF4-FFF2-40B4-BE49-F238E27FC236}">
                <a16:creationId xmlns:a16="http://schemas.microsoft.com/office/drawing/2014/main" id="{B37F5FE3-3A0B-E515-C54F-1588C8F19737}"/>
              </a:ext>
            </a:extLst>
          </p:cNvPr>
          <p:cNvSpPr txBox="1"/>
          <p:nvPr/>
        </p:nvSpPr>
        <p:spPr>
          <a:xfrm>
            <a:off x="7003070" y="5888855"/>
            <a:ext cx="2736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If so, is it because cohorts of patients receive different treatments?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45019-133A-68E3-26F9-A8B41D5D70D3}"/>
              </a:ext>
            </a:extLst>
          </p:cNvPr>
          <p:cNvCxnSpPr>
            <a:endCxn id="18" idx="1"/>
          </p:cNvCxnSpPr>
          <p:nvPr/>
        </p:nvCxnSpPr>
        <p:spPr bwMode="auto">
          <a:xfrm flipV="1">
            <a:off x="6119504" y="6119688"/>
            <a:ext cx="8835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696047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415</Words>
  <Application>Microsoft Office PowerPoint</Application>
  <PresentationFormat>Custom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461</cp:revision>
  <cp:lastPrinted>2022-11-24T15:11:58Z</cp:lastPrinted>
  <dcterms:created xsi:type="dcterms:W3CDTF">2021-07-14T06:40:49Z</dcterms:created>
  <dcterms:modified xsi:type="dcterms:W3CDTF">2023-02-13T22:04:56Z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