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154" r:id="rId5"/>
    <p:sldId id="2155" r:id="rId6"/>
  </p:sldIdLst>
  <p:sldSz cx="12798425" cy="7199313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C1"/>
    <a:srgbClr val="009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5"/>
    <p:restoredTop sz="94807"/>
  </p:normalViewPr>
  <p:slideViewPr>
    <p:cSldViewPr snapToGrid="0" snapToObjects="1">
      <p:cViewPr varScale="1">
        <p:scale>
          <a:sx n="118" d="100"/>
          <a:sy n="118" d="100"/>
        </p:scale>
        <p:origin x="1328" y="208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E108C-EB67-DA4C-A2B8-5DDAA9AACF1E}" type="datetimeFigureOut">
              <a:rPr lang="de-CH" smtClean="0"/>
              <a:t>03.05.23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705C8-8D8D-C141-93E1-E1EAB03375A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459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7922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854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9882" y="2236502"/>
            <a:ext cx="10878661" cy="1543186"/>
          </a:xfrm>
        </p:spPr>
        <p:txBody>
          <a:bodyPr/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19764" y="4079611"/>
            <a:ext cx="8958898" cy="1839824"/>
          </a:xfrm>
        </p:spPr>
        <p:txBody>
          <a:bodyPr/>
          <a:lstStyle>
            <a:lvl1pPr marL="0" indent="0" algn="ctr">
              <a:buNone/>
              <a:defRPr>
                <a:latin typeface="Arial"/>
                <a:cs typeface="Arial"/>
              </a:defRPr>
            </a:lvl1pPr>
            <a:lvl2pPr marL="320854" indent="0" algn="ctr">
              <a:buNone/>
              <a:defRPr/>
            </a:lvl2pPr>
            <a:lvl3pPr marL="641703" indent="0" algn="ctr">
              <a:buNone/>
              <a:defRPr/>
            </a:lvl3pPr>
            <a:lvl4pPr marL="962555" indent="0" algn="ctr">
              <a:buNone/>
              <a:defRPr/>
            </a:lvl4pPr>
            <a:lvl5pPr marL="1283408" indent="0" algn="ctr">
              <a:buNone/>
              <a:defRPr/>
            </a:lvl5pPr>
            <a:lvl6pPr marL="1604260" indent="0" algn="ctr">
              <a:buNone/>
              <a:defRPr/>
            </a:lvl6pPr>
            <a:lvl7pPr marL="1925113" indent="0" algn="ctr">
              <a:buNone/>
              <a:defRPr/>
            </a:lvl7pPr>
            <a:lvl8pPr marL="2245962" indent="0" algn="ctr">
              <a:buNone/>
              <a:defRPr/>
            </a:lvl8pPr>
            <a:lvl9pPr marL="2566814" indent="0" algn="ctr">
              <a:buNone/>
              <a:defRPr/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959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581" y="5039519"/>
            <a:ext cx="7679055" cy="59494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8581" y="643272"/>
            <a:ext cx="7679055" cy="4319588"/>
          </a:xfrm>
        </p:spPr>
        <p:txBody>
          <a:bodyPr/>
          <a:lstStyle>
            <a:lvl1pPr marL="0" indent="0">
              <a:buNone/>
              <a:defRPr sz="2250"/>
            </a:lvl1pPr>
            <a:lvl2pPr marL="320854" indent="0">
              <a:buNone/>
              <a:defRPr sz="1980"/>
            </a:lvl2pPr>
            <a:lvl3pPr marL="641703" indent="0">
              <a:buNone/>
              <a:defRPr sz="1710"/>
            </a:lvl3pPr>
            <a:lvl4pPr marL="962555" indent="0">
              <a:buNone/>
              <a:defRPr sz="1440"/>
            </a:lvl4pPr>
            <a:lvl5pPr marL="1283408" indent="0">
              <a:buNone/>
              <a:defRPr sz="1440"/>
            </a:lvl5pPr>
            <a:lvl6pPr marL="1604260" indent="0">
              <a:buNone/>
              <a:defRPr sz="1440"/>
            </a:lvl6pPr>
            <a:lvl7pPr marL="1925113" indent="0">
              <a:buNone/>
              <a:defRPr sz="1440"/>
            </a:lvl7pPr>
            <a:lvl8pPr marL="2245962" indent="0">
              <a:buNone/>
              <a:defRPr sz="1440"/>
            </a:lvl8pPr>
            <a:lvl9pPr marL="2566814" indent="0">
              <a:buNone/>
              <a:defRPr sz="144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8581" y="5634463"/>
            <a:ext cx="7679055" cy="844918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22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50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18879" y="639939"/>
            <a:ext cx="2719665" cy="5759450"/>
          </a:xfrm>
        </p:spPr>
        <p:txBody>
          <a:bodyPr vert="eaVert"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59883" y="639939"/>
            <a:ext cx="7945689" cy="5759450"/>
          </a:xfrm>
        </p:spPr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5854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9882" y="639939"/>
            <a:ext cx="10878661" cy="119988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959882" y="2079801"/>
            <a:ext cx="10878661" cy="4319588"/>
          </a:xfrm>
        </p:spPr>
        <p:txBody>
          <a:bodyPr/>
          <a:lstStyle/>
          <a:p>
            <a:pPr lvl="0"/>
            <a:endParaRPr lang="de-CH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9052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93" y="106657"/>
            <a:ext cx="11749665" cy="11998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5493" y="1461529"/>
            <a:ext cx="11749665" cy="2393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493" y="4014665"/>
            <a:ext cx="11749665" cy="2394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557" y="6849351"/>
            <a:ext cx="1099864" cy="349967"/>
          </a:xfrm>
          <a:prstGeom prst="rect">
            <a:avLst/>
          </a:prstGeom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fld id="{B3856D4D-5358-A24B-9B9D-737010178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59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03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39921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4B6055F8-1D02-4417-9241-55C834FD9970}" type="datetimeFigureOut">
              <a:rPr lang="it-IT" smtClean="0"/>
              <a:pPr/>
              <a:t>03/05/23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372795" y="6672746"/>
            <a:ext cx="4052835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9172205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389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0BE2528D-16A9-437C-8401-22D9108FEF18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034309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6505866" y="1861489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6505866" y="4101275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7A2F5F38-DFD9-42D3-92CD-208A4D98501B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76923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1259" y="1296557"/>
            <a:ext cx="12284635" cy="5477967"/>
          </a:xfr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50000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50000"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50000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50000"/>
              <a:defRPr sz="11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270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7141723"/>
            <a:ext cx="12798425" cy="57593"/>
          </a:xfrm>
          <a:prstGeom prst="rect">
            <a:avLst/>
          </a:prstGeom>
          <a:solidFill>
            <a:srgbClr val="009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20"/>
          </a:p>
        </p:txBody>
      </p:sp>
    </p:spTree>
    <p:extLst>
      <p:ext uri="{BB962C8B-B14F-4D97-AF65-F5344CB8AC3E}">
        <p14:creationId xmlns:p14="http://schemas.microsoft.com/office/powerpoint/2010/main" val="359486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0988" y="4626229"/>
            <a:ext cx="10878661" cy="1429864"/>
          </a:xfrm>
        </p:spPr>
        <p:txBody>
          <a:bodyPr anchor="t"/>
          <a:lstStyle>
            <a:lvl1pPr algn="l">
              <a:defRPr sz="2790" b="1" cap="all"/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0988" y="3051377"/>
            <a:ext cx="10878661" cy="1574849"/>
          </a:xfrm>
        </p:spPr>
        <p:txBody>
          <a:bodyPr anchor="b"/>
          <a:lstStyle>
            <a:lvl1pPr marL="0" indent="0">
              <a:buNone/>
              <a:defRPr sz="1440"/>
            </a:lvl1pPr>
            <a:lvl2pPr marL="320854" indent="0">
              <a:buNone/>
              <a:defRPr sz="1260"/>
            </a:lvl2pPr>
            <a:lvl3pPr marL="641703" indent="0">
              <a:buNone/>
              <a:defRPr sz="1080"/>
            </a:lvl3pPr>
            <a:lvl4pPr marL="962555" indent="0">
              <a:buNone/>
              <a:defRPr sz="990"/>
            </a:lvl4pPr>
            <a:lvl5pPr marL="1283408" indent="0">
              <a:buNone/>
              <a:defRPr sz="990"/>
            </a:lvl5pPr>
            <a:lvl6pPr marL="1604260" indent="0">
              <a:buNone/>
              <a:defRPr sz="990"/>
            </a:lvl6pPr>
            <a:lvl7pPr marL="1925113" indent="0">
              <a:buNone/>
              <a:defRPr sz="990"/>
            </a:lvl7pPr>
            <a:lvl8pPr marL="2245962" indent="0">
              <a:buNone/>
              <a:defRPr sz="990"/>
            </a:lvl8pPr>
            <a:lvl9pPr marL="2566814" indent="0">
              <a:buNone/>
              <a:defRPr sz="99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250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59882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171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21" y="288306"/>
            <a:ext cx="11518583" cy="1199886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9921" y="1611517"/>
            <a:ext cx="5654860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9921" y="2283116"/>
            <a:ext cx="5654860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1483" y="1611517"/>
            <a:ext cx="5657082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1483" y="2283116"/>
            <a:ext cx="5657082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905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1">
            <a:extLst>
              <a:ext uri="{FF2B5EF4-FFF2-40B4-BE49-F238E27FC236}">
                <a16:creationId xmlns:a16="http://schemas.microsoft.com/office/drawing/2014/main" id="{3973EBD8-4684-AD47-B5DA-B9816775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4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37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7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46" y="286641"/>
            <a:ext cx="4210594" cy="121988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3829" y="286645"/>
            <a:ext cx="7154675" cy="6144414"/>
          </a:xfrm>
        </p:spPr>
        <p:txBody>
          <a:bodyPr/>
          <a:lstStyle>
            <a:lvl1pPr>
              <a:defRPr sz="2250"/>
            </a:lvl1pPr>
            <a:lvl2pPr>
              <a:defRPr sz="1980"/>
            </a:lvl2pPr>
            <a:lvl3pPr>
              <a:defRPr sz="171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9946" y="1506528"/>
            <a:ext cx="4210594" cy="4924530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22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8638937" y="6559374"/>
            <a:ext cx="3199606" cy="47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170" tIns="32086" rIns="64170" bIns="32086"/>
          <a:lstStyle>
            <a:lvl1pPr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r">
              <a:defRPr/>
            </a:pPr>
            <a:endParaRPr lang="de-DE" altLang="de-DE" sz="720">
              <a:latin typeface="Arial" pitchFamily="34" charset="0"/>
              <a:cs typeface="+mn-cs"/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59882" y="639939"/>
            <a:ext cx="10878661" cy="1199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71300" tIns="35651" rIns="71300" bIns="356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882" y="2079801"/>
            <a:ext cx="10878661" cy="4319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31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5pPr>
      <a:lvl6pPr marL="320854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6pPr>
      <a:lvl7pPr marL="641703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7pPr>
      <a:lvl8pPr marL="962555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8pPr>
      <a:lvl9pPr marL="1283408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9pPr>
    </p:titleStyle>
    <p:bodyStyle>
      <a:lvl1pPr marL="240638" indent="-240638" algn="l" rtl="0" eaLnBrk="0" fontAlgn="base" hangingPunct="0">
        <a:spcBef>
          <a:spcPct val="20000"/>
        </a:spcBef>
        <a:spcAft>
          <a:spcPct val="0"/>
        </a:spcAft>
        <a:buSzPct val="50000"/>
        <a:buFont typeface="Wingdings" charset="0"/>
        <a:buChar char="§"/>
        <a:defRPr sz="153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521385" indent="-200532" algn="l" rtl="0" eaLnBrk="0" fontAlgn="base" hangingPunct="0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802130" indent="-160427" algn="l" rtl="0" eaLnBrk="0" fontAlgn="base" hangingPunct="0">
        <a:spcBef>
          <a:spcPct val="20000"/>
        </a:spcBef>
        <a:spcAft>
          <a:spcPct val="0"/>
        </a:spcAft>
        <a:buChar char="-"/>
        <a:defRPr sz="99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122980" indent="-160427" algn="l" rtl="0" eaLnBrk="0" fontAlgn="base" hangingPunct="0">
        <a:spcBef>
          <a:spcPct val="20000"/>
        </a:spcBef>
        <a:spcAft>
          <a:spcPct val="0"/>
        </a:spcAft>
        <a:buChar char="-"/>
        <a:defRPr sz="81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1443833" indent="-160427" algn="l" rtl="0" eaLnBrk="0" fontAlgn="base" hangingPunct="0">
        <a:spcBef>
          <a:spcPct val="20000"/>
        </a:spcBef>
        <a:spcAft>
          <a:spcPct val="0"/>
        </a:spcAft>
        <a:buChar char="-"/>
        <a:defRPr sz="72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1764686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6pPr>
      <a:lvl7pPr marL="20855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7pPr>
      <a:lvl8pPr marL="2406388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8pPr>
      <a:lvl9pPr marL="27272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9pPr>
    </p:bodyStyle>
    <p:otherStyle>
      <a:defPPr>
        <a:defRPr lang="de-CH"/>
      </a:defPPr>
      <a:lvl1pPr marL="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85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170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2555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3408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426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511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5962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681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4000E2E-5C7D-1344-A185-C415F6A5CDC2}"/>
              </a:ext>
            </a:extLst>
          </p:cNvPr>
          <p:cNvSpPr txBox="1"/>
          <p:nvPr/>
        </p:nvSpPr>
        <p:spPr>
          <a:xfrm>
            <a:off x="6432251" y="635295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73,181 adult ICU stays in MIMIC-IV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88F005-AEF6-BA48-BD4C-6F3F3DD7946E}"/>
              </a:ext>
            </a:extLst>
          </p:cNvPr>
          <p:cNvSpPr txBox="1"/>
          <p:nvPr/>
        </p:nvSpPr>
        <p:spPr>
          <a:xfrm>
            <a:off x="8547885" y="1000546"/>
            <a:ext cx="273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ICU stays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7 days (n=44,795)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ICU stays (n=15,375)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Elective admission (n=6,939)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Information on GCS missing (n=1,146)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A7D861E-928E-9D4C-8857-46CFE561DB0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289785" y="1600711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11">
            <a:extLst>
              <a:ext uri="{FF2B5EF4-FFF2-40B4-BE49-F238E27FC236}">
                <a16:creationId xmlns:a16="http://schemas.microsoft.com/office/drawing/2014/main" id="{42BA8543-846E-0AC6-97E0-03187A3A168F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7293900" y="1127362"/>
            <a:ext cx="0" cy="13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7">
            <a:extLst>
              <a:ext uri="{FF2B5EF4-FFF2-40B4-BE49-F238E27FC236}">
                <a16:creationId xmlns:a16="http://schemas.microsoft.com/office/drawing/2014/main" id="{AEFE7EEA-BDA2-20BC-5D61-68CC27C8F74D}"/>
              </a:ext>
            </a:extLst>
          </p:cNvPr>
          <p:cNvSpPr txBox="1"/>
          <p:nvPr/>
        </p:nvSpPr>
        <p:spPr>
          <a:xfrm>
            <a:off x="6432251" y="2476154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4,926 adult ICU stays in MIMIC-IV </a:t>
            </a:r>
          </a:p>
          <a:p>
            <a:r>
              <a:rPr lang="en-US" dirty="0"/>
              <a:t>within first 7 days</a:t>
            </a:r>
          </a:p>
        </p:txBody>
      </p:sp>
      <p:sp>
        <p:nvSpPr>
          <p:cNvPr id="26" name="Textfeld 7">
            <a:extLst>
              <a:ext uri="{FF2B5EF4-FFF2-40B4-BE49-F238E27FC236}">
                <a16:creationId xmlns:a16="http://schemas.microsoft.com/office/drawing/2014/main" id="{CA41E3C6-77E3-A9BA-388B-932070386B55}"/>
              </a:ext>
            </a:extLst>
          </p:cNvPr>
          <p:cNvSpPr txBox="1"/>
          <p:nvPr/>
        </p:nvSpPr>
        <p:spPr>
          <a:xfrm>
            <a:off x="4396207" y="635295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200,859 ICU stays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eICU-CRD</a:t>
            </a:r>
          </a:p>
        </p:txBody>
      </p:sp>
      <p:sp>
        <p:nvSpPr>
          <p:cNvPr id="27" name="Textfeld 10">
            <a:extLst>
              <a:ext uri="{FF2B5EF4-FFF2-40B4-BE49-F238E27FC236}">
                <a16:creationId xmlns:a16="http://schemas.microsoft.com/office/drawing/2014/main" id="{6CBAAC22-E24B-258F-6B8B-A77680B1792A}"/>
              </a:ext>
            </a:extLst>
          </p:cNvPr>
          <p:cNvSpPr txBox="1"/>
          <p:nvPr/>
        </p:nvSpPr>
        <p:spPr>
          <a:xfrm>
            <a:off x="1256115" y="1000546"/>
            <a:ext cx="273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ICU stays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7 days (n=159,050)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ICU stays (n=11,445)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Elective admission (n=19,384)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Information on sex missing and age &lt; 18 (n=327)</a:t>
            </a:r>
          </a:p>
        </p:txBody>
      </p:sp>
      <p:cxnSp>
        <p:nvCxnSpPr>
          <p:cNvPr id="28" name="Gerade Verbindung mit Pfeil 12">
            <a:extLst>
              <a:ext uri="{FF2B5EF4-FFF2-40B4-BE49-F238E27FC236}">
                <a16:creationId xmlns:a16="http://schemas.microsoft.com/office/drawing/2014/main" id="{D03B28A3-5EFC-6874-EAE7-831A3076466E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992115" y="1600711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11">
            <a:extLst>
              <a:ext uri="{FF2B5EF4-FFF2-40B4-BE49-F238E27FC236}">
                <a16:creationId xmlns:a16="http://schemas.microsoft.com/office/drawing/2014/main" id="{77B3571F-2A91-06EC-EE2B-D74E80E4D91F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5257856" y="1127362"/>
            <a:ext cx="0" cy="13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7">
            <a:extLst>
              <a:ext uri="{FF2B5EF4-FFF2-40B4-BE49-F238E27FC236}">
                <a16:creationId xmlns:a16="http://schemas.microsoft.com/office/drawing/2014/main" id="{34765ADA-E96E-A17D-B35C-A820BA315A2E}"/>
              </a:ext>
            </a:extLst>
          </p:cNvPr>
          <p:cNvSpPr txBox="1"/>
          <p:nvPr/>
        </p:nvSpPr>
        <p:spPr>
          <a:xfrm>
            <a:off x="4396207" y="2476154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10,653 adult ICU stays in eICU-CRD</a:t>
            </a:r>
            <a:br>
              <a:rPr lang="en-US" dirty="0"/>
            </a:br>
            <a:r>
              <a:rPr lang="en-US" dirty="0"/>
              <a:t>within first 7 days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348ACA-F2AD-8760-BC90-29D3E8A6B645}"/>
              </a:ext>
            </a:extLst>
          </p:cNvPr>
          <p:cNvSpPr txBox="1"/>
          <p:nvPr/>
        </p:nvSpPr>
        <p:spPr>
          <a:xfrm>
            <a:off x="402771" y="6858000"/>
            <a:ext cx="619080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18694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4000E2E-5C7D-1344-A185-C415F6A5CDC2}"/>
              </a:ext>
            </a:extLst>
          </p:cNvPr>
          <p:cNvSpPr txBox="1"/>
          <p:nvPr/>
        </p:nvSpPr>
        <p:spPr>
          <a:xfrm>
            <a:off x="6432251" y="635295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73,181 adult ICU stays in MIMIC-IV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88F005-AEF6-BA48-BD4C-6F3F3DD7946E}"/>
              </a:ext>
            </a:extLst>
          </p:cNvPr>
          <p:cNvSpPr txBox="1"/>
          <p:nvPr/>
        </p:nvSpPr>
        <p:spPr>
          <a:xfrm>
            <a:off x="8547885" y="1000546"/>
            <a:ext cx="273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ICU stays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(n=15,753)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ICU stays (n=15,375)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Elective admission (n=6,939)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Information on GCS missing (n=1,146)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A7D861E-928E-9D4C-8857-46CFE561DB0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289785" y="1600711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11">
            <a:extLst>
              <a:ext uri="{FF2B5EF4-FFF2-40B4-BE49-F238E27FC236}">
                <a16:creationId xmlns:a16="http://schemas.microsoft.com/office/drawing/2014/main" id="{42BA8543-846E-0AC6-97E0-03187A3A168F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7293900" y="1127362"/>
            <a:ext cx="0" cy="13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7">
            <a:extLst>
              <a:ext uri="{FF2B5EF4-FFF2-40B4-BE49-F238E27FC236}">
                <a16:creationId xmlns:a16="http://schemas.microsoft.com/office/drawing/2014/main" id="{AEFE7EEA-BDA2-20BC-5D61-68CC27C8F74D}"/>
              </a:ext>
            </a:extLst>
          </p:cNvPr>
          <p:cNvSpPr txBox="1"/>
          <p:nvPr/>
        </p:nvSpPr>
        <p:spPr>
          <a:xfrm>
            <a:off x="6432251" y="2476154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33,968 adult ICU stays in MIMIC-IV </a:t>
            </a:r>
          </a:p>
          <a:p>
            <a:r>
              <a:rPr lang="en-US" dirty="0"/>
              <a:t>within first 24 hours</a:t>
            </a:r>
          </a:p>
        </p:txBody>
      </p:sp>
      <p:sp>
        <p:nvSpPr>
          <p:cNvPr id="26" name="Textfeld 7">
            <a:extLst>
              <a:ext uri="{FF2B5EF4-FFF2-40B4-BE49-F238E27FC236}">
                <a16:creationId xmlns:a16="http://schemas.microsoft.com/office/drawing/2014/main" id="{CA41E3C6-77E3-A9BA-388B-932070386B55}"/>
              </a:ext>
            </a:extLst>
          </p:cNvPr>
          <p:cNvSpPr txBox="1"/>
          <p:nvPr/>
        </p:nvSpPr>
        <p:spPr>
          <a:xfrm>
            <a:off x="4396207" y="635295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200,859 ICU stays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eICU-CRD</a:t>
            </a:r>
          </a:p>
        </p:txBody>
      </p:sp>
      <p:sp>
        <p:nvSpPr>
          <p:cNvPr id="27" name="Textfeld 10">
            <a:extLst>
              <a:ext uri="{FF2B5EF4-FFF2-40B4-BE49-F238E27FC236}">
                <a16:creationId xmlns:a16="http://schemas.microsoft.com/office/drawing/2014/main" id="{6CBAAC22-E24B-258F-6B8B-A77680B1792A}"/>
              </a:ext>
            </a:extLst>
          </p:cNvPr>
          <p:cNvSpPr txBox="1"/>
          <p:nvPr/>
        </p:nvSpPr>
        <p:spPr>
          <a:xfrm>
            <a:off x="1256115" y="1000546"/>
            <a:ext cx="273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ICU stays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(n=68,030)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ICU stays (n=11,445)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Elective admission (n=19,384)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Information on sex missing and age &lt; 18 (n=327)</a:t>
            </a:r>
          </a:p>
        </p:txBody>
      </p:sp>
      <p:cxnSp>
        <p:nvCxnSpPr>
          <p:cNvPr id="28" name="Gerade Verbindung mit Pfeil 12">
            <a:extLst>
              <a:ext uri="{FF2B5EF4-FFF2-40B4-BE49-F238E27FC236}">
                <a16:creationId xmlns:a16="http://schemas.microsoft.com/office/drawing/2014/main" id="{D03B28A3-5EFC-6874-EAE7-831A3076466E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992115" y="1600711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11">
            <a:extLst>
              <a:ext uri="{FF2B5EF4-FFF2-40B4-BE49-F238E27FC236}">
                <a16:creationId xmlns:a16="http://schemas.microsoft.com/office/drawing/2014/main" id="{77B3571F-2A91-06EC-EE2B-D74E80E4D91F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5257856" y="1127362"/>
            <a:ext cx="0" cy="13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7">
            <a:extLst>
              <a:ext uri="{FF2B5EF4-FFF2-40B4-BE49-F238E27FC236}">
                <a16:creationId xmlns:a16="http://schemas.microsoft.com/office/drawing/2014/main" id="{34765ADA-E96E-A17D-B35C-A820BA315A2E}"/>
              </a:ext>
            </a:extLst>
          </p:cNvPr>
          <p:cNvSpPr txBox="1"/>
          <p:nvPr/>
        </p:nvSpPr>
        <p:spPr>
          <a:xfrm>
            <a:off x="4396207" y="2476154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113,118 adult ICU stays in eICU-CRD within first 24 hours</a:t>
            </a:r>
          </a:p>
        </p:txBody>
      </p:sp>
      <p:sp>
        <p:nvSpPr>
          <p:cNvPr id="3" name="Textfeld 10">
            <a:extLst>
              <a:ext uri="{FF2B5EF4-FFF2-40B4-BE49-F238E27FC236}">
                <a16:creationId xmlns:a16="http://schemas.microsoft.com/office/drawing/2014/main" id="{A7BEAE33-66BB-E032-1D40-948B88B3566A}"/>
              </a:ext>
            </a:extLst>
          </p:cNvPr>
          <p:cNvSpPr txBox="1"/>
          <p:nvPr/>
        </p:nvSpPr>
        <p:spPr>
          <a:xfrm>
            <a:off x="8547885" y="3406101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ICU stays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7 days (n=29,042)</a:t>
            </a:r>
          </a:p>
        </p:txBody>
      </p:sp>
      <p:cxnSp>
        <p:nvCxnSpPr>
          <p:cNvPr id="4" name="Gerade Verbindung mit Pfeil 12">
            <a:extLst>
              <a:ext uri="{FF2B5EF4-FFF2-40B4-BE49-F238E27FC236}">
                <a16:creationId xmlns:a16="http://schemas.microsoft.com/office/drawing/2014/main" id="{EB79B206-1785-53A2-E92E-D5C4E76899E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287885" y="3636934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mit Pfeil 11">
            <a:extLst>
              <a:ext uri="{FF2B5EF4-FFF2-40B4-BE49-F238E27FC236}">
                <a16:creationId xmlns:a16="http://schemas.microsoft.com/office/drawing/2014/main" id="{86F54407-E64D-72E6-67B9-A6332772942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291843" y="3125926"/>
            <a:ext cx="0" cy="100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7">
            <a:extLst>
              <a:ext uri="{FF2B5EF4-FFF2-40B4-BE49-F238E27FC236}">
                <a16:creationId xmlns:a16="http://schemas.microsoft.com/office/drawing/2014/main" id="{AFEFD6A0-FCF9-11A0-88C0-DE34E277C6B6}"/>
              </a:ext>
            </a:extLst>
          </p:cNvPr>
          <p:cNvSpPr txBox="1"/>
          <p:nvPr/>
        </p:nvSpPr>
        <p:spPr>
          <a:xfrm>
            <a:off x="6430194" y="4127692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4,926 adult ICU stays in MIMIC-IV</a:t>
            </a:r>
          </a:p>
          <a:p>
            <a:r>
              <a:rPr lang="en-US" dirty="0"/>
              <a:t>Within first 7 days</a:t>
            </a:r>
          </a:p>
        </p:txBody>
      </p:sp>
      <p:sp>
        <p:nvSpPr>
          <p:cNvPr id="9" name="Textfeld 10">
            <a:extLst>
              <a:ext uri="{FF2B5EF4-FFF2-40B4-BE49-F238E27FC236}">
                <a16:creationId xmlns:a16="http://schemas.microsoft.com/office/drawing/2014/main" id="{598AA1A6-B27B-91CF-1B79-F0FF1C744259}"/>
              </a:ext>
            </a:extLst>
          </p:cNvPr>
          <p:cNvSpPr txBox="1"/>
          <p:nvPr/>
        </p:nvSpPr>
        <p:spPr>
          <a:xfrm>
            <a:off x="1259698" y="3406101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ICU stays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7 days (n=102,465)</a:t>
            </a:r>
          </a:p>
        </p:txBody>
      </p:sp>
      <p:cxnSp>
        <p:nvCxnSpPr>
          <p:cNvPr id="10" name="Gerade Verbindung mit Pfeil 12">
            <a:extLst>
              <a:ext uri="{FF2B5EF4-FFF2-40B4-BE49-F238E27FC236}">
                <a16:creationId xmlns:a16="http://schemas.microsoft.com/office/drawing/2014/main" id="{7B70CE13-93C5-D8DD-4D4F-A615AABC90DF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995698" y="3636934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6251C65-282A-59AE-DF2C-4341D8C87C2D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257856" y="3120865"/>
            <a:ext cx="0" cy="100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7">
            <a:extLst>
              <a:ext uri="{FF2B5EF4-FFF2-40B4-BE49-F238E27FC236}">
                <a16:creationId xmlns:a16="http://schemas.microsoft.com/office/drawing/2014/main" id="{3F409630-246C-D5F7-A7EA-22A0A5637916}"/>
              </a:ext>
            </a:extLst>
          </p:cNvPr>
          <p:cNvSpPr txBox="1"/>
          <p:nvPr/>
        </p:nvSpPr>
        <p:spPr>
          <a:xfrm>
            <a:off x="4396207" y="4122631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10,653 adult ICU stays in eICU-CRD</a:t>
            </a:r>
            <a:br>
              <a:rPr lang="en-US" dirty="0"/>
            </a:br>
            <a:r>
              <a:rPr lang="en-US" dirty="0"/>
              <a:t>within first 7 days</a:t>
            </a:r>
          </a:p>
        </p:txBody>
      </p:sp>
      <p:cxnSp>
        <p:nvCxnSpPr>
          <p:cNvPr id="15" name="Gerade Verbindung mit Pfeil 12">
            <a:extLst>
              <a:ext uri="{FF2B5EF4-FFF2-40B4-BE49-F238E27FC236}">
                <a16:creationId xmlns:a16="http://schemas.microsoft.com/office/drawing/2014/main" id="{F34C12CE-4A48-406E-0A50-22CA336BD8E8}"/>
              </a:ext>
            </a:extLst>
          </p:cNvPr>
          <p:cNvCxnSpPr>
            <a:cxnSpLocks/>
          </p:cNvCxnSpPr>
          <p:nvPr/>
        </p:nvCxnSpPr>
        <p:spPr>
          <a:xfrm>
            <a:off x="8156090" y="2787254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0">
            <a:extLst>
              <a:ext uri="{FF2B5EF4-FFF2-40B4-BE49-F238E27FC236}">
                <a16:creationId xmlns:a16="http://schemas.microsoft.com/office/drawing/2014/main" id="{E59E9680-9E9F-174A-4EBF-C509867CC912}"/>
              </a:ext>
            </a:extLst>
          </p:cNvPr>
          <p:cNvSpPr txBox="1"/>
          <p:nvPr/>
        </p:nvSpPr>
        <p:spPr>
          <a:xfrm>
            <a:off x="8547884" y="2648754"/>
            <a:ext cx="187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First stage of analysis</a:t>
            </a:r>
          </a:p>
        </p:txBody>
      </p:sp>
      <p:cxnSp>
        <p:nvCxnSpPr>
          <p:cNvPr id="18" name="Gerade Verbindung mit Pfeil 12">
            <a:extLst>
              <a:ext uri="{FF2B5EF4-FFF2-40B4-BE49-F238E27FC236}">
                <a16:creationId xmlns:a16="http://schemas.microsoft.com/office/drawing/2014/main" id="{68ECC2CD-4EB9-5343-8EBB-CBF8CEAF67A7}"/>
              </a:ext>
            </a:extLst>
          </p:cNvPr>
          <p:cNvCxnSpPr>
            <a:cxnSpLocks/>
          </p:cNvCxnSpPr>
          <p:nvPr/>
        </p:nvCxnSpPr>
        <p:spPr>
          <a:xfrm>
            <a:off x="8156090" y="4411316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0">
            <a:extLst>
              <a:ext uri="{FF2B5EF4-FFF2-40B4-BE49-F238E27FC236}">
                <a16:creationId xmlns:a16="http://schemas.microsoft.com/office/drawing/2014/main" id="{4C4CD834-F96B-6FE9-1216-2A095314CD7B}"/>
              </a:ext>
            </a:extLst>
          </p:cNvPr>
          <p:cNvSpPr txBox="1"/>
          <p:nvPr/>
        </p:nvSpPr>
        <p:spPr>
          <a:xfrm>
            <a:off x="8547884" y="4272816"/>
            <a:ext cx="187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Second stage of analysis</a:t>
            </a:r>
          </a:p>
        </p:txBody>
      </p:sp>
      <p:cxnSp>
        <p:nvCxnSpPr>
          <p:cNvPr id="21" name="Gerade Verbindung mit Pfeil 12">
            <a:extLst>
              <a:ext uri="{FF2B5EF4-FFF2-40B4-BE49-F238E27FC236}">
                <a16:creationId xmlns:a16="http://schemas.microsoft.com/office/drawing/2014/main" id="{54AC85AF-1DF0-2FCE-FABA-0343FA9264E1}"/>
              </a:ext>
            </a:extLst>
          </p:cNvPr>
          <p:cNvCxnSpPr>
            <a:cxnSpLocks/>
          </p:cNvCxnSpPr>
          <p:nvPr/>
        </p:nvCxnSpPr>
        <p:spPr>
          <a:xfrm flipH="1">
            <a:off x="3992115" y="2787254"/>
            <a:ext cx="39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10">
            <a:extLst>
              <a:ext uri="{FF2B5EF4-FFF2-40B4-BE49-F238E27FC236}">
                <a16:creationId xmlns:a16="http://schemas.microsoft.com/office/drawing/2014/main" id="{D5398C2B-4AFD-0230-BD1B-047317C9F01A}"/>
              </a:ext>
            </a:extLst>
          </p:cNvPr>
          <p:cNvSpPr txBox="1"/>
          <p:nvPr/>
        </p:nvSpPr>
        <p:spPr>
          <a:xfrm>
            <a:off x="2108423" y="2660008"/>
            <a:ext cx="187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First stage of analysis</a:t>
            </a:r>
          </a:p>
        </p:txBody>
      </p:sp>
      <p:cxnSp>
        <p:nvCxnSpPr>
          <p:cNvPr id="23" name="Gerade Verbindung mit Pfeil 12">
            <a:extLst>
              <a:ext uri="{FF2B5EF4-FFF2-40B4-BE49-F238E27FC236}">
                <a16:creationId xmlns:a16="http://schemas.microsoft.com/office/drawing/2014/main" id="{FB29F235-CE49-4A56-81B2-13380943890D}"/>
              </a:ext>
            </a:extLst>
          </p:cNvPr>
          <p:cNvCxnSpPr>
            <a:cxnSpLocks/>
          </p:cNvCxnSpPr>
          <p:nvPr/>
        </p:nvCxnSpPr>
        <p:spPr>
          <a:xfrm flipH="1">
            <a:off x="3992115" y="4400062"/>
            <a:ext cx="39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10">
            <a:extLst>
              <a:ext uri="{FF2B5EF4-FFF2-40B4-BE49-F238E27FC236}">
                <a16:creationId xmlns:a16="http://schemas.microsoft.com/office/drawing/2014/main" id="{C41E1292-4527-C6BE-9A69-61BEC92DA230}"/>
              </a:ext>
            </a:extLst>
          </p:cNvPr>
          <p:cNvSpPr txBox="1"/>
          <p:nvPr/>
        </p:nvSpPr>
        <p:spPr>
          <a:xfrm>
            <a:off x="2108423" y="4272816"/>
            <a:ext cx="187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Second stage of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348ACA-F2AD-8760-BC90-29D3E8A6B645}"/>
              </a:ext>
            </a:extLst>
          </p:cNvPr>
          <p:cNvSpPr txBox="1"/>
          <p:nvPr/>
        </p:nvSpPr>
        <p:spPr>
          <a:xfrm>
            <a:off x="402771" y="6858000"/>
            <a:ext cx="45236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1241245002"/>
      </p:ext>
    </p:extLst>
  </p:cSld>
  <p:clrMapOvr>
    <a:masterClrMapping/>
  </p:clrMapOvr>
</p:sld>
</file>

<file path=ppt/theme/theme1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E7453E4-18B8-794E-A24C-EE3745C9CA7B}">
  <we:reference id="fa000000002" version="1.0.0.0" store="en-us" storeType="FirstPart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7E9DA9E47B96D4A9FF5869A522D2EBE" ma:contentTypeVersion="14" ma:contentTypeDescription="Ein neues Dokument erstellen." ma:contentTypeScope="" ma:versionID="c6b567c2eb3fec7b6e0779b66ade1c1d">
  <xsd:schema xmlns:xsd="http://www.w3.org/2001/XMLSchema" xmlns:xs="http://www.w3.org/2001/XMLSchema" xmlns:p="http://schemas.microsoft.com/office/2006/metadata/properties" xmlns:ns3="0c7ed570-c004-4df7-b924-f6f15cff9822" xmlns:ns4="fd3c8342-50e0-4f70-a5fe-1cf354f99926" targetNamespace="http://schemas.microsoft.com/office/2006/metadata/properties" ma:root="true" ma:fieldsID="cf608d3f30b78ea6f7b5008d854f34c9" ns3:_="" ns4:_="">
    <xsd:import namespace="0c7ed570-c004-4df7-b924-f6f15cff9822"/>
    <xsd:import namespace="fd3c8342-50e0-4f70-a5fe-1cf354f9992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ed570-c004-4df7-b924-f6f15cff98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c8342-50e0-4f70-a5fe-1cf354f999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D84E0E-EA78-4BD7-BB0A-CB2F5B4B4D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ed570-c004-4df7-b924-f6f15cff9822"/>
    <ds:schemaRef ds:uri="fd3c8342-50e0-4f70-a5fe-1cf354f999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94CC53-2CAC-471B-9BA4-2797B3DA82E3}">
  <ds:schemaRefs>
    <ds:schemaRef ds:uri="0c7ed570-c004-4df7-b924-f6f15cff9822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d3c8342-50e0-4f70-a5fe-1cf354f9992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FA18103-7F7B-4DF6-B5E4-0AF29ECCC1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3843</TotalTime>
  <Words>286</Words>
  <Application>Microsoft Macintosh PowerPoint</Application>
  <PresentationFormat>Custom</PresentationFormat>
  <Paragraphs>47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Tahoma</vt:lpstr>
      <vt:lpstr>Wingdings</vt:lpstr>
      <vt:lpstr>2_Blank Presentation</vt:lpstr>
      <vt:lpstr>PowerPoint Presentation</vt:lpstr>
      <vt:lpstr>PowerPoint Presentation</vt:lpstr>
    </vt:vector>
  </TitlesOfParts>
  <Company>Kanton Spital Aarau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Nathan Cantoni</dc:creator>
  <cp:lastModifiedBy>Tristan Struja</cp:lastModifiedBy>
  <cp:revision>463</cp:revision>
  <cp:lastPrinted>2023-04-27T02:47:35Z</cp:lastPrinted>
  <dcterms:created xsi:type="dcterms:W3CDTF">2021-07-14T06:40:49Z</dcterms:created>
  <dcterms:modified xsi:type="dcterms:W3CDTF">2023-05-04T01:45:01Z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0x01010007E9DA9E47B96D4A9FF5869A522D2EBE</vt:lpwstr>
  </property>
</Properties>
</file>