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54" r:id="rId5"/>
    <p:sldId id="2155" r:id="rId6"/>
    <p:sldId id="2158" r:id="rId7"/>
    <p:sldId id="2156" r:id="rId8"/>
    <p:sldId id="2157" r:id="rId9"/>
  </p:sldIdLst>
  <p:sldSz cx="12798425" cy="7199313"/>
  <p:notesSz cx="6858000" cy="9144000"/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8C1"/>
    <a:srgbClr val="009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9BAAF-E6DE-49B0-8AEB-B9BE0DAD4E84}" v="1" dt="2023-12-01T16:38:01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 autoAdjust="0"/>
    <p:restoredTop sz="94830"/>
  </p:normalViewPr>
  <p:slideViewPr>
    <p:cSldViewPr snapToGrid="0" snapToObjects="1">
      <p:cViewPr varScale="1">
        <p:scale>
          <a:sx n="63" d="100"/>
          <a:sy n="63" d="100"/>
        </p:scale>
        <p:origin x="430" y="28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Sauer" userId="e009d5d5f78a01ea" providerId="LiveId" clId="{D809BAAF-E6DE-49B0-8AEB-B9BE0DAD4E84}"/>
    <pc:docChg chg="modSld">
      <pc:chgData name="Chris Sauer" userId="e009d5d5f78a01ea" providerId="LiveId" clId="{D809BAAF-E6DE-49B0-8AEB-B9BE0DAD4E84}" dt="2023-12-01T16:38:01.395" v="0"/>
      <pc:docMkLst>
        <pc:docMk/>
      </pc:docMkLst>
      <pc:sldChg chg="addSp modSp">
        <pc:chgData name="Chris Sauer" userId="e009d5d5f78a01ea" providerId="LiveId" clId="{D809BAAF-E6DE-49B0-8AEB-B9BE0DAD4E84}" dt="2023-12-01T16:38:01.395" v="0"/>
        <pc:sldMkLst>
          <pc:docMk/>
          <pc:sldMk cId="1186949164" sldId="2154"/>
        </pc:sldMkLst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2" creationId="{FDE847E0-6C18-0397-87F8-CD0DD76C022F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5" creationId="{E23F0A4B-C432-0571-F849-0AD1006B74C3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7" creationId="{867210B0-3DD0-E606-2113-4B60B44C8961}"/>
          </ac:spMkLst>
        </pc:spChg>
        <pc:spChg chg="add mod">
          <ac:chgData name="Chris Sauer" userId="e009d5d5f78a01ea" providerId="LiveId" clId="{D809BAAF-E6DE-49B0-8AEB-B9BE0DAD4E84}" dt="2023-12-01T16:38:01.395" v="0"/>
          <ac:spMkLst>
            <pc:docMk/>
            <pc:sldMk cId="1186949164" sldId="2154"/>
            <ac:spMk id="10" creationId="{05C1D99C-7F60-8860-9372-2C134D1A95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E108C-EB67-DA4C-A2B8-5DDAA9AACF1E}" type="datetimeFigureOut">
              <a:rPr lang="de-CH" smtClean="0"/>
              <a:t>01.12.2023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705C8-8D8D-C141-93E1-E1EAB03375A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459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922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141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725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586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705C8-8D8D-C141-93E1-E1EAB03375A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46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59882" y="2236502"/>
            <a:ext cx="10878661" cy="1543186"/>
          </a:xfrm>
        </p:spPr>
        <p:txBody>
          <a:bodyPr/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9764" y="4079611"/>
            <a:ext cx="8958898" cy="1839824"/>
          </a:xfrm>
        </p:spPr>
        <p:txBody>
          <a:bodyPr/>
          <a:lstStyle>
            <a:lvl1pPr marL="0" indent="0" algn="ctr">
              <a:buNone/>
              <a:defRPr>
                <a:latin typeface="Arial"/>
                <a:cs typeface="Arial"/>
              </a:defRPr>
            </a:lvl1pPr>
            <a:lvl2pPr marL="320854" indent="0" algn="ctr">
              <a:buNone/>
              <a:defRPr/>
            </a:lvl2pPr>
            <a:lvl3pPr marL="641703" indent="0" algn="ctr">
              <a:buNone/>
              <a:defRPr/>
            </a:lvl3pPr>
            <a:lvl4pPr marL="962555" indent="0" algn="ctr">
              <a:buNone/>
              <a:defRPr/>
            </a:lvl4pPr>
            <a:lvl5pPr marL="1283408" indent="0" algn="ctr">
              <a:buNone/>
              <a:defRPr/>
            </a:lvl5pPr>
            <a:lvl6pPr marL="1604260" indent="0" algn="ctr">
              <a:buNone/>
              <a:defRPr/>
            </a:lvl6pPr>
            <a:lvl7pPr marL="1925113" indent="0" algn="ctr">
              <a:buNone/>
              <a:defRPr/>
            </a:lvl7pPr>
            <a:lvl8pPr marL="2245962" indent="0" algn="ctr">
              <a:buNone/>
              <a:defRPr/>
            </a:lvl8pPr>
            <a:lvl9pPr marL="2566814" indent="0" algn="ctr">
              <a:buNone/>
              <a:defRPr/>
            </a:lvl9pPr>
          </a:lstStyle>
          <a:p>
            <a:r>
              <a:rPr lang="de-CH" dirty="0"/>
              <a:t>Master-Untertitelformat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95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08581" y="5039519"/>
            <a:ext cx="7679055" cy="59494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508581" y="643272"/>
            <a:ext cx="7679055" cy="4319588"/>
          </a:xfrm>
        </p:spPr>
        <p:txBody>
          <a:bodyPr/>
          <a:lstStyle>
            <a:lvl1pPr marL="0" indent="0">
              <a:buNone/>
              <a:defRPr sz="2250"/>
            </a:lvl1pPr>
            <a:lvl2pPr marL="320854" indent="0">
              <a:buNone/>
              <a:defRPr sz="1980"/>
            </a:lvl2pPr>
            <a:lvl3pPr marL="641703" indent="0">
              <a:buNone/>
              <a:defRPr sz="1710"/>
            </a:lvl3pPr>
            <a:lvl4pPr marL="962555" indent="0">
              <a:buNone/>
              <a:defRPr sz="1440"/>
            </a:lvl4pPr>
            <a:lvl5pPr marL="1283408" indent="0">
              <a:buNone/>
              <a:defRPr sz="1440"/>
            </a:lvl5pPr>
            <a:lvl6pPr marL="1604260" indent="0">
              <a:buNone/>
              <a:defRPr sz="1440"/>
            </a:lvl6pPr>
            <a:lvl7pPr marL="1925113" indent="0">
              <a:buNone/>
              <a:defRPr sz="1440"/>
            </a:lvl7pPr>
            <a:lvl8pPr marL="2245962" indent="0">
              <a:buNone/>
              <a:defRPr sz="1440"/>
            </a:lvl8pPr>
            <a:lvl9pPr marL="2566814" indent="0">
              <a:buNone/>
              <a:defRPr sz="1440"/>
            </a:lvl9pPr>
          </a:lstStyle>
          <a:p>
            <a:pPr lvl="0"/>
            <a:endParaRPr lang="de-CH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508581" y="5634463"/>
            <a:ext cx="7679055" cy="844918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255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150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18879" y="639939"/>
            <a:ext cx="2719665" cy="5759450"/>
          </a:xfrm>
        </p:spPr>
        <p:txBody>
          <a:bodyPr vert="eaVert"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59883" y="639939"/>
            <a:ext cx="7945689" cy="5759450"/>
          </a:xfrm>
        </p:spPr>
        <p:txBody>
          <a:bodyPr vert="eaVert"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5854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9882" y="639939"/>
            <a:ext cx="10878661" cy="119988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959882" y="2079801"/>
            <a:ext cx="10878661" cy="4319588"/>
          </a:xfrm>
        </p:spPr>
        <p:txBody>
          <a:bodyPr/>
          <a:lstStyle/>
          <a:p>
            <a:pPr lvl="0"/>
            <a:endParaRPr lang="de-CH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9052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93" y="106657"/>
            <a:ext cx="11749665" cy="1199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5493" y="1461529"/>
            <a:ext cx="11749665" cy="2393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493" y="4014665"/>
            <a:ext cx="11749665" cy="23947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557" y="6849351"/>
            <a:ext cx="1099864" cy="349967"/>
          </a:xfrm>
          <a:prstGeom prst="rect">
            <a:avLst/>
          </a:prstGeom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>
            <a:lvl1pPr eaLnBrk="0" hangingPunct="0">
              <a:defRPr/>
            </a:lvl1pPr>
          </a:lstStyle>
          <a:p>
            <a:pPr>
              <a:defRPr/>
            </a:pPr>
            <a:fld id="{B3856D4D-5358-A24B-9B9D-7370101785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5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03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39921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4B6055F8-1D02-4417-9241-55C834FD9970}" type="datetimeFigureOut">
              <a:rPr lang="it-IT" smtClean="0"/>
              <a:pPr/>
              <a:t>01/12/2023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372795" y="6672746"/>
            <a:ext cx="4052835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9172205" y="6672746"/>
            <a:ext cx="2986299" cy="383297"/>
          </a:xfrm>
          <a:prstGeom prst="rect">
            <a:avLst/>
          </a:prstGeom>
        </p:spPr>
        <p:txBody>
          <a:bodyPr lIns="71300" tIns="35651" rIns="71300" bIns="35651"/>
          <a:lstStyle/>
          <a:p>
            <a:fld id="{B007B441-5312-499D-93C3-6E37886527F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4389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0BE2528D-16A9-437C-8401-22D9108FEF18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0343095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57661" y="349967"/>
            <a:ext cx="10878661" cy="1199886"/>
          </a:xfrm>
        </p:spPr>
        <p:txBody>
          <a:bodyPr/>
          <a:lstStyle/>
          <a:p>
            <a:r>
              <a:rPr lang="de-CH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959882" y="1861489"/>
            <a:ext cx="5332677" cy="4319588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505866" y="1861489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505866" y="4101275"/>
            <a:ext cx="5332677" cy="2079802"/>
          </a:xfrm>
        </p:spPr>
        <p:txBody>
          <a:bodyPr/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  <a:endParaRPr lang="de-DE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2204" y="6559374"/>
            <a:ext cx="2666339" cy="479954"/>
          </a:xfrm>
          <a:prstGeom prst="rect">
            <a:avLst/>
          </a:prstGeom>
          <a:ln/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fld id="{7A2F5F38-DFD9-42D3-92CD-208A4D98501B}" type="slidenum">
              <a:rPr lang="en-GB" altLang="de-DE"/>
              <a:pPr>
                <a:defRPr/>
              </a:pPr>
              <a:t>‹#›</a:t>
            </a:fld>
            <a:endParaRPr lang="en-GB" altLang="de-DE"/>
          </a:p>
        </p:txBody>
      </p:sp>
    </p:spTree>
    <p:extLst>
      <p:ext uri="{BB962C8B-B14F-4D97-AF65-F5344CB8AC3E}">
        <p14:creationId xmlns:p14="http://schemas.microsoft.com/office/powerpoint/2010/main" val="176923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251259" y="1296557"/>
            <a:ext cx="12284635" cy="5477967"/>
          </a:xfrm>
        </p:spPr>
        <p:txBody>
          <a:bodyPr/>
          <a:lstStyle>
            <a:lvl1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50000"/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50000"/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50000"/>
              <a:defRPr sz="16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50000"/>
              <a:defRPr sz="11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cxnSp>
        <p:nvCxnSpPr>
          <p:cNvPr id="4" name="Gerade Verbindung 3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270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5" name="Rechteck 4"/>
          <p:cNvSpPr/>
          <p:nvPr userDrawn="1"/>
        </p:nvSpPr>
        <p:spPr>
          <a:xfrm>
            <a:off x="0" y="7141723"/>
            <a:ext cx="12798425" cy="57593"/>
          </a:xfrm>
          <a:prstGeom prst="rect">
            <a:avLst/>
          </a:prstGeom>
          <a:solidFill>
            <a:srgbClr val="009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20"/>
          </a:p>
        </p:txBody>
      </p:sp>
    </p:spTree>
    <p:extLst>
      <p:ext uri="{BB962C8B-B14F-4D97-AF65-F5344CB8AC3E}">
        <p14:creationId xmlns:p14="http://schemas.microsoft.com/office/powerpoint/2010/main" val="359486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10988" y="4626229"/>
            <a:ext cx="10878661" cy="1429864"/>
          </a:xfrm>
        </p:spPr>
        <p:txBody>
          <a:bodyPr anchor="t"/>
          <a:lstStyle>
            <a:lvl1pPr algn="l">
              <a:defRPr sz="2790" b="1" cap="all"/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0988" y="3051377"/>
            <a:ext cx="10878661" cy="1574849"/>
          </a:xfrm>
        </p:spPr>
        <p:txBody>
          <a:bodyPr anchor="b"/>
          <a:lstStyle>
            <a:lvl1pPr marL="0" indent="0">
              <a:buNone/>
              <a:defRPr sz="1440"/>
            </a:lvl1pPr>
            <a:lvl2pPr marL="320854" indent="0">
              <a:buNone/>
              <a:defRPr sz="1260"/>
            </a:lvl2pPr>
            <a:lvl3pPr marL="641703" indent="0">
              <a:buNone/>
              <a:defRPr sz="1080"/>
            </a:lvl3pPr>
            <a:lvl4pPr marL="962555" indent="0">
              <a:buNone/>
              <a:defRPr sz="990"/>
            </a:lvl4pPr>
            <a:lvl5pPr marL="1283408" indent="0">
              <a:buNone/>
              <a:defRPr sz="990"/>
            </a:lvl5pPr>
            <a:lvl6pPr marL="1604260" indent="0">
              <a:buNone/>
              <a:defRPr sz="990"/>
            </a:lvl6pPr>
            <a:lvl7pPr marL="1925113" indent="0">
              <a:buNone/>
              <a:defRPr sz="990"/>
            </a:lvl7pPr>
            <a:lvl8pPr marL="2245962" indent="0">
              <a:buNone/>
              <a:defRPr sz="990"/>
            </a:lvl8pPr>
            <a:lvl9pPr marL="2566814" indent="0">
              <a:buNone/>
              <a:defRPr sz="99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250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59882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05866" y="2079801"/>
            <a:ext cx="5332677" cy="4319588"/>
          </a:xfrm>
        </p:spPr>
        <p:txBody>
          <a:bodyPr/>
          <a:lstStyle>
            <a:lvl1pPr>
              <a:defRPr sz="1980"/>
            </a:lvl1pPr>
            <a:lvl2pPr>
              <a:defRPr sz="1710"/>
            </a:lvl2pPr>
            <a:lvl3pPr>
              <a:defRPr sz="144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171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21" y="288306"/>
            <a:ext cx="11518583" cy="1199886"/>
          </a:xfrm>
        </p:spPr>
        <p:txBody>
          <a:bodyPr/>
          <a:lstStyle>
            <a:lvl1pPr>
              <a:defRPr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9921" y="1611517"/>
            <a:ext cx="5654860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9921" y="2283116"/>
            <a:ext cx="5654860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01483" y="1611517"/>
            <a:ext cx="5657082" cy="671602"/>
          </a:xfrm>
        </p:spPr>
        <p:txBody>
          <a:bodyPr anchor="b"/>
          <a:lstStyle>
            <a:lvl1pPr marL="0" indent="0">
              <a:buNone/>
              <a:defRPr sz="1710" b="1"/>
            </a:lvl1pPr>
            <a:lvl2pPr marL="320854" indent="0">
              <a:buNone/>
              <a:defRPr sz="1440" b="1"/>
            </a:lvl2pPr>
            <a:lvl3pPr marL="641703" indent="0">
              <a:buNone/>
              <a:defRPr sz="1260" b="1"/>
            </a:lvl3pPr>
            <a:lvl4pPr marL="962555" indent="0">
              <a:buNone/>
              <a:defRPr sz="1080" b="1"/>
            </a:lvl4pPr>
            <a:lvl5pPr marL="1283408" indent="0">
              <a:buNone/>
              <a:defRPr sz="1080" b="1"/>
            </a:lvl5pPr>
            <a:lvl6pPr marL="1604260" indent="0">
              <a:buNone/>
              <a:defRPr sz="1080" b="1"/>
            </a:lvl6pPr>
            <a:lvl7pPr marL="1925113" indent="0">
              <a:buNone/>
              <a:defRPr sz="1080" b="1"/>
            </a:lvl7pPr>
            <a:lvl8pPr marL="2245962" indent="0">
              <a:buNone/>
              <a:defRPr sz="1080" b="1"/>
            </a:lvl8pPr>
            <a:lvl9pPr marL="2566814" indent="0">
              <a:buNone/>
              <a:defRPr sz="1080" b="1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01483" y="2283116"/>
            <a:ext cx="5657082" cy="4147938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2"/>
          <p:cNvCxnSpPr/>
          <p:nvPr userDrawn="1"/>
        </p:nvCxnSpPr>
        <p:spPr>
          <a:xfrm>
            <a:off x="1" y="1029537"/>
            <a:ext cx="12836199" cy="0"/>
          </a:xfrm>
          <a:prstGeom prst="line">
            <a:avLst/>
          </a:prstGeom>
          <a:ln w="19050">
            <a:solidFill>
              <a:srgbClr val="009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1">
            <a:extLst>
              <a:ext uri="{FF2B5EF4-FFF2-40B4-BE49-F238E27FC236}">
                <a16:creationId xmlns:a16="http://schemas.microsoft.com/office/drawing/2014/main" id="{3973EBD8-4684-AD47-B5DA-B9816775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57" y="87696"/>
            <a:ext cx="12284639" cy="831509"/>
          </a:xfrm>
        </p:spPr>
        <p:txBody>
          <a:bodyPr/>
          <a:lstStyle>
            <a:lvl1pPr algn="ctr">
              <a:defRPr sz="2800" b="0" i="0">
                <a:solidFill>
                  <a:srgbClr val="0096E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641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377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7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9946" y="286641"/>
            <a:ext cx="4210594" cy="1219884"/>
          </a:xfrm>
        </p:spPr>
        <p:txBody>
          <a:bodyPr anchor="b"/>
          <a:lstStyle>
            <a:lvl1pPr algn="l">
              <a:defRPr sz="1440" b="1"/>
            </a:lvl1pPr>
          </a:lstStyle>
          <a:p>
            <a:r>
              <a:rPr lang="de-CH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3829" y="286645"/>
            <a:ext cx="7154675" cy="6144414"/>
          </a:xfrm>
        </p:spPr>
        <p:txBody>
          <a:bodyPr/>
          <a:lstStyle>
            <a:lvl1pPr>
              <a:defRPr sz="2250"/>
            </a:lvl1pPr>
            <a:lvl2pPr>
              <a:defRPr sz="1980"/>
            </a:lvl2pPr>
            <a:lvl3pPr>
              <a:defRPr sz="171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9946" y="1506528"/>
            <a:ext cx="4210594" cy="4924530"/>
          </a:xfrm>
        </p:spPr>
        <p:txBody>
          <a:bodyPr/>
          <a:lstStyle>
            <a:lvl1pPr marL="0" indent="0">
              <a:buNone/>
              <a:defRPr sz="990"/>
            </a:lvl1pPr>
            <a:lvl2pPr marL="320854" indent="0">
              <a:buNone/>
              <a:defRPr sz="810"/>
            </a:lvl2pPr>
            <a:lvl3pPr marL="641703" indent="0">
              <a:buNone/>
              <a:defRPr sz="720"/>
            </a:lvl3pPr>
            <a:lvl4pPr marL="962555" indent="0">
              <a:buNone/>
              <a:defRPr sz="630"/>
            </a:lvl4pPr>
            <a:lvl5pPr marL="1283408" indent="0">
              <a:buNone/>
              <a:defRPr sz="630"/>
            </a:lvl5pPr>
            <a:lvl6pPr marL="1604260" indent="0">
              <a:buNone/>
              <a:defRPr sz="630"/>
            </a:lvl6pPr>
            <a:lvl7pPr marL="1925113" indent="0">
              <a:buNone/>
              <a:defRPr sz="630"/>
            </a:lvl7pPr>
            <a:lvl8pPr marL="2245962" indent="0">
              <a:buNone/>
              <a:defRPr sz="630"/>
            </a:lvl8pPr>
            <a:lvl9pPr marL="2566814" indent="0">
              <a:buNone/>
              <a:defRPr sz="630"/>
            </a:lvl9pPr>
          </a:lstStyle>
          <a:p>
            <a:pPr lvl="0"/>
            <a:r>
              <a:rPr lang="de-CH"/>
              <a:t>Mastertextformat bearbeiten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959882" y="6559374"/>
            <a:ext cx="3199606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372795" y="6559374"/>
            <a:ext cx="4052835" cy="479954"/>
          </a:xfrm>
          <a:prstGeom prst="rect">
            <a:avLst/>
          </a:prstGeom>
        </p:spPr>
        <p:txBody>
          <a:bodyPr lIns="71300" tIns="35651" rIns="71300" bIns="35651"/>
          <a:lstStyle>
            <a:lvl1pPr>
              <a:defRPr/>
            </a:lvl1pPr>
          </a:lstStyle>
          <a:p>
            <a:pPr>
              <a:defRPr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722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8638937" y="6559374"/>
            <a:ext cx="3199606" cy="47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170" tIns="32086" rIns="64170" bIns="32086"/>
          <a:lstStyle>
            <a:lvl1pPr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algn="r">
              <a:defRPr/>
            </a:pPr>
            <a:endParaRPr lang="de-DE" altLang="de-DE" sz="720">
              <a:latin typeface="Arial" pitchFamily="34" charset="0"/>
              <a:cs typeface="+mn-cs"/>
            </a:endParaRPr>
          </a:p>
        </p:txBody>
      </p:sp>
      <p:sp>
        <p:nvSpPr>
          <p:cNvPr id="102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959882" y="639939"/>
            <a:ext cx="10878661" cy="1199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title style</a:t>
            </a:r>
          </a:p>
        </p:txBody>
      </p:sp>
      <p:sp>
        <p:nvSpPr>
          <p:cNvPr id="102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882" y="2079801"/>
            <a:ext cx="10878661" cy="4319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1300" tIns="35651" rIns="71300" bIns="3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2317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50" b="1">
          <a:solidFill>
            <a:schemeClr val="tx1"/>
          </a:solidFill>
          <a:latin typeface="Arial" charset="0"/>
          <a:ea typeface="MS PGothic" pitchFamily="34" charset="-128"/>
          <a:cs typeface="Helvetica Neue Medium" charset="0"/>
        </a:defRPr>
      </a:lvl5pPr>
      <a:lvl6pPr marL="320854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6pPr>
      <a:lvl7pPr marL="641703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7pPr>
      <a:lvl8pPr marL="962555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8pPr>
      <a:lvl9pPr marL="1283408" algn="ctr" rtl="0" fontAlgn="base">
        <a:spcBef>
          <a:spcPct val="0"/>
        </a:spcBef>
        <a:spcAft>
          <a:spcPct val="0"/>
        </a:spcAft>
        <a:defRPr sz="3060">
          <a:solidFill>
            <a:schemeClr val="tx2"/>
          </a:solidFill>
          <a:latin typeface="Tahoma" pitchFamily="100" charset="0"/>
        </a:defRPr>
      </a:lvl9pPr>
    </p:titleStyle>
    <p:bodyStyle>
      <a:lvl1pPr marL="240638" indent="-240638" algn="l" rtl="0" eaLnBrk="0" fontAlgn="base" hangingPunct="0">
        <a:spcBef>
          <a:spcPct val="20000"/>
        </a:spcBef>
        <a:spcAft>
          <a:spcPct val="0"/>
        </a:spcAft>
        <a:buSzPct val="50000"/>
        <a:buFont typeface="Wingdings" charset="0"/>
        <a:buChar char="§"/>
        <a:defRPr sz="1530">
          <a:solidFill>
            <a:schemeClr val="tx1"/>
          </a:solidFill>
          <a:latin typeface="Arial"/>
          <a:ea typeface="MS PGothic" pitchFamily="34" charset="-128"/>
          <a:cs typeface="Arial"/>
        </a:defRPr>
      </a:lvl1pPr>
      <a:lvl2pPr marL="521385" indent="-200532" algn="l" rtl="0" eaLnBrk="0" fontAlgn="base" hangingPunct="0">
        <a:spcBef>
          <a:spcPct val="20000"/>
        </a:spcBef>
        <a:spcAft>
          <a:spcPct val="0"/>
        </a:spcAft>
        <a:buChar char="-"/>
        <a:defRPr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802130" indent="-160427" algn="l" rtl="0" eaLnBrk="0" fontAlgn="base" hangingPunct="0">
        <a:spcBef>
          <a:spcPct val="20000"/>
        </a:spcBef>
        <a:spcAft>
          <a:spcPct val="0"/>
        </a:spcAft>
        <a:buChar char="-"/>
        <a:defRPr sz="990">
          <a:solidFill>
            <a:schemeClr val="tx1"/>
          </a:solidFill>
          <a:latin typeface="Arial"/>
          <a:ea typeface="MS PGothic" pitchFamily="34" charset="-128"/>
          <a:cs typeface="Arial"/>
        </a:defRPr>
      </a:lvl3pPr>
      <a:lvl4pPr marL="1122980" indent="-160427" algn="l" rtl="0" eaLnBrk="0" fontAlgn="base" hangingPunct="0">
        <a:spcBef>
          <a:spcPct val="20000"/>
        </a:spcBef>
        <a:spcAft>
          <a:spcPct val="0"/>
        </a:spcAft>
        <a:buChar char="-"/>
        <a:defRPr sz="810">
          <a:solidFill>
            <a:schemeClr val="tx1"/>
          </a:solidFill>
          <a:latin typeface="Arial"/>
          <a:ea typeface="MS PGothic" pitchFamily="34" charset="-128"/>
          <a:cs typeface="Arial"/>
        </a:defRPr>
      </a:lvl4pPr>
      <a:lvl5pPr marL="1443833" indent="-160427" algn="l" rtl="0" eaLnBrk="0" fontAlgn="base" hangingPunct="0">
        <a:spcBef>
          <a:spcPct val="20000"/>
        </a:spcBef>
        <a:spcAft>
          <a:spcPct val="0"/>
        </a:spcAft>
        <a:buChar char="-"/>
        <a:defRPr sz="720">
          <a:solidFill>
            <a:schemeClr val="tx1"/>
          </a:solidFill>
          <a:latin typeface="Arial"/>
          <a:ea typeface="MS PGothic" pitchFamily="34" charset="-128"/>
          <a:cs typeface="Arial"/>
        </a:defRPr>
      </a:lvl5pPr>
      <a:lvl6pPr marL="1764686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6pPr>
      <a:lvl7pPr marL="20855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7pPr>
      <a:lvl8pPr marL="2406388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8pPr>
      <a:lvl9pPr marL="2727239" indent="-160427" algn="l" rtl="0" fontAlgn="base">
        <a:spcBef>
          <a:spcPct val="20000"/>
        </a:spcBef>
        <a:spcAft>
          <a:spcPct val="0"/>
        </a:spcAft>
        <a:buChar char="»"/>
        <a:defRPr sz="1440">
          <a:solidFill>
            <a:schemeClr val="tx1"/>
          </a:solidFill>
          <a:latin typeface="+mn-lt"/>
          <a:ea typeface="ＭＳ Ｐゴシック" pitchFamily="100" charset="-128"/>
        </a:defRPr>
      </a:lvl9pPr>
    </p:bodyStyle>
    <p:otherStyle>
      <a:defPPr>
        <a:defRPr lang="de-CH"/>
      </a:defPPr>
      <a:lvl1pPr marL="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85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170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2555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3408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4260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5113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5962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6814" algn="l" defTabSz="320854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54000E2E-5C7D-1344-A185-C415F6A5CDC2}"/>
              </a:ext>
            </a:extLst>
          </p:cNvPr>
          <p:cNvSpPr txBox="1"/>
          <p:nvPr/>
        </p:nvSpPr>
        <p:spPr>
          <a:xfrm>
            <a:off x="6846931" y="546988"/>
            <a:ext cx="1723297" cy="33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73,181 ICU stays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188F005-AEF6-BA48-BD4C-6F3F3DD7946E}"/>
              </a:ext>
            </a:extLst>
          </p:cNvPr>
          <p:cNvSpPr txBox="1"/>
          <p:nvPr/>
        </p:nvSpPr>
        <p:spPr>
          <a:xfrm>
            <a:off x="8962565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 40,210)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(n=3,137)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(n=0)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7D861E-928E-9D4C-8857-46CFE561DB05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704465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 Verbindung mit Pfeil 11">
            <a:extLst>
              <a:ext uri="{FF2B5EF4-FFF2-40B4-BE49-F238E27FC236}">
                <a16:creationId xmlns:a16="http://schemas.microsoft.com/office/drawing/2014/main" id="{42BA8543-846E-0AC6-97E0-03187A3A168F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7708580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7">
            <a:extLst>
              <a:ext uri="{FF2B5EF4-FFF2-40B4-BE49-F238E27FC236}">
                <a16:creationId xmlns:a16="http://schemas.microsoft.com/office/drawing/2014/main" id="{AEFE7EEA-BDA2-20BC-5D61-68CC27C8F74D}"/>
              </a:ext>
            </a:extLst>
          </p:cNvPr>
          <p:cNvSpPr txBox="1"/>
          <p:nvPr/>
        </p:nvSpPr>
        <p:spPr>
          <a:xfrm>
            <a:off x="6846931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23,619 septic, adult ICU patients</a:t>
            </a:r>
          </a:p>
        </p:txBody>
      </p:sp>
      <p:sp>
        <p:nvSpPr>
          <p:cNvPr id="3" name="Textfeld 10">
            <a:extLst>
              <a:ext uri="{FF2B5EF4-FFF2-40B4-BE49-F238E27FC236}">
                <a16:creationId xmlns:a16="http://schemas.microsoft.com/office/drawing/2014/main" id="{A7BEAE33-66BB-E032-1D40-948B88B3566A}"/>
              </a:ext>
            </a:extLst>
          </p:cNvPr>
          <p:cNvSpPr txBox="1"/>
          <p:nvPr/>
        </p:nvSpPr>
        <p:spPr>
          <a:xfrm>
            <a:off x="8962565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(n=823)</a:t>
            </a:r>
          </a:p>
        </p:txBody>
      </p:sp>
      <p:cxnSp>
        <p:nvCxnSpPr>
          <p:cNvPr id="4" name="Gerade Verbindung mit Pfeil 12">
            <a:extLst>
              <a:ext uri="{FF2B5EF4-FFF2-40B4-BE49-F238E27FC236}">
                <a16:creationId xmlns:a16="http://schemas.microsoft.com/office/drawing/2014/main" id="{EB79B206-1785-53A2-E92E-D5C4E76899E5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729023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2">
            <a:extLst>
              <a:ext uri="{FF2B5EF4-FFF2-40B4-BE49-F238E27FC236}">
                <a16:creationId xmlns:a16="http://schemas.microsoft.com/office/drawing/2014/main" id="{F34C12CE-4A48-406E-0A50-22CA336BD8E8}"/>
              </a:ext>
            </a:extLst>
          </p:cNvPr>
          <p:cNvCxnSpPr>
            <a:cxnSpLocks/>
          </p:cNvCxnSpPr>
          <p:nvPr/>
        </p:nvCxnSpPr>
        <p:spPr>
          <a:xfrm>
            <a:off x="8570770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feld 10">
            <a:extLst>
              <a:ext uri="{FF2B5EF4-FFF2-40B4-BE49-F238E27FC236}">
                <a16:creationId xmlns:a16="http://schemas.microsoft.com/office/drawing/2014/main" id="{E59E9680-9E9F-174A-4EBF-C509867CC912}"/>
              </a:ext>
            </a:extLst>
          </p:cNvPr>
          <p:cNvSpPr txBox="1"/>
          <p:nvPr/>
        </p:nvSpPr>
        <p:spPr>
          <a:xfrm>
            <a:off x="8962564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18" name="Gerade Verbindung mit Pfeil 12">
            <a:extLst>
              <a:ext uri="{FF2B5EF4-FFF2-40B4-BE49-F238E27FC236}">
                <a16:creationId xmlns:a16="http://schemas.microsoft.com/office/drawing/2014/main" id="{68ECC2CD-4EB9-5343-8EBB-CBF8CEAF67A7}"/>
              </a:ext>
            </a:extLst>
          </p:cNvPr>
          <p:cNvCxnSpPr>
            <a:cxnSpLocks/>
          </p:cNvCxnSpPr>
          <p:nvPr/>
        </p:nvCxnSpPr>
        <p:spPr>
          <a:xfrm>
            <a:off x="8570770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0">
            <a:extLst>
              <a:ext uri="{FF2B5EF4-FFF2-40B4-BE49-F238E27FC236}">
                <a16:creationId xmlns:a16="http://schemas.microsoft.com/office/drawing/2014/main" id="{4C4CD834-F96B-6FE9-1216-2A095314CD7B}"/>
              </a:ext>
            </a:extLst>
          </p:cNvPr>
          <p:cNvSpPr txBox="1"/>
          <p:nvPr/>
        </p:nvSpPr>
        <p:spPr>
          <a:xfrm>
            <a:off x="8962563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19CBBCD9-103F-877B-E0AD-FB8B2DB5AB8E}"/>
              </a:ext>
            </a:extLst>
          </p:cNvPr>
          <p:cNvSpPr txBox="1"/>
          <p:nvPr/>
        </p:nvSpPr>
        <p:spPr>
          <a:xfrm>
            <a:off x="6847473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29,834 ICU septic stays</a:t>
            </a:r>
          </a:p>
        </p:txBody>
      </p:sp>
      <p:sp>
        <p:nvSpPr>
          <p:cNvPr id="32" name="Textfeld 10">
            <a:extLst>
              <a:ext uri="{FF2B5EF4-FFF2-40B4-BE49-F238E27FC236}">
                <a16:creationId xmlns:a16="http://schemas.microsoft.com/office/drawing/2014/main" id="{3E697BD2-CAC6-821B-B9CF-59083AE152CC}"/>
              </a:ext>
            </a:extLst>
          </p:cNvPr>
          <p:cNvSpPr txBox="1"/>
          <p:nvPr/>
        </p:nvSpPr>
        <p:spPr>
          <a:xfrm>
            <a:off x="8962565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OASIS (n=0)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(n=6,215)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3DED7A-AEF0-425D-D752-71124986FE33}"/>
              </a:ext>
            </a:extLst>
          </p:cNvPr>
          <p:cNvCxnSpPr>
            <a:stCxn id="16" idx="2"/>
            <a:endCxn id="19" idx="0"/>
          </p:cNvCxnSpPr>
          <p:nvPr/>
        </p:nvCxnSpPr>
        <p:spPr bwMode="auto">
          <a:xfrm flipH="1">
            <a:off x="7708580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feld 7">
            <a:extLst>
              <a:ext uri="{FF2B5EF4-FFF2-40B4-BE49-F238E27FC236}">
                <a16:creationId xmlns:a16="http://schemas.microsoft.com/office/drawing/2014/main" id="{7CD43906-EB9D-A80F-FF6B-D523F95F297F}"/>
              </a:ext>
            </a:extLst>
          </p:cNvPr>
          <p:cNvSpPr txBox="1"/>
          <p:nvPr/>
        </p:nvSpPr>
        <p:spPr>
          <a:xfrm>
            <a:off x="6867374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4,888 ICU septic stays with cancer diagnosis</a:t>
            </a:r>
          </a:p>
        </p:txBody>
      </p:sp>
      <p:sp>
        <p:nvSpPr>
          <p:cNvPr id="41" name="Textfeld 7">
            <a:extLst>
              <a:ext uri="{FF2B5EF4-FFF2-40B4-BE49-F238E27FC236}">
                <a16:creationId xmlns:a16="http://schemas.microsoft.com/office/drawing/2014/main" id="{7A973194-C3C7-4AC9-E195-B05B1C73840B}"/>
              </a:ext>
            </a:extLst>
          </p:cNvPr>
          <p:cNvSpPr txBox="1"/>
          <p:nvPr/>
        </p:nvSpPr>
        <p:spPr>
          <a:xfrm>
            <a:off x="6867374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4,065 septic, adult, cancer ICU patients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895EE5-6D8D-4043-9E32-19DE804C9AAE}"/>
              </a:ext>
            </a:extLst>
          </p:cNvPr>
          <p:cNvCxnSpPr>
            <a:stCxn id="36" idx="2"/>
            <a:endCxn id="41" idx="0"/>
          </p:cNvCxnSpPr>
          <p:nvPr/>
        </p:nvCxnSpPr>
        <p:spPr bwMode="auto">
          <a:xfrm>
            <a:off x="7729023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Textfeld 10">
            <a:extLst>
              <a:ext uri="{FF2B5EF4-FFF2-40B4-BE49-F238E27FC236}">
                <a16:creationId xmlns:a16="http://schemas.microsoft.com/office/drawing/2014/main" id="{0D52EC6D-29BF-F573-9EF2-949924D2A59F}"/>
              </a:ext>
            </a:extLst>
          </p:cNvPr>
          <p:cNvSpPr txBox="1"/>
          <p:nvPr/>
        </p:nvSpPr>
        <p:spPr>
          <a:xfrm>
            <a:off x="8962565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(n=24,946)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5BA1086-5017-BA30-D01E-60DFC78E77CC}"/>
              </a:ext>
            </a:extLst>
          </p:cNvPr>
          <p:cNvCxnSpPr>
            <a:stCxn id="16" idx="1"/>
            <a:endCxn id="36" idx="0"/>
          </p:cNvCxnSpPr>
          <p:nvPr/>
        </p:nvCxnSpPr>
        <p:spPr bwMode="auto">
          <a:xfrm rot="10800000" flipH="1" flipV="1">
            <a:off x="6847473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31DC8B-4A2E-B19B-3785-32FEA7FE2696}"/>
              </a:ext>
            </a:extLst>
          </p:cNvPr>
          <p:cNvCxnSpPr>
            <a:endCxn id="45" idx="1"/>
          </p:cNvCxnSpPr>
          <p:nvPr/>
        </p:nvCxnSpPr>
        <p:spPr bwMode="auto">
          <a:xfrm>
            <a:off x="7729023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Gerade Verbindung mit Pfeil 12">
            <a:extLst>
              <a:ext uri="{FF2B5EF4-FFF2-40B4-BE49-F238E27FC236}">
                <a16:creationId xmlns:a16="http://schemas.microsoft.com/office/drawing/2014/main" id="{09AF078B-BA0C-3F16-6EE3-97A03D842DAD}"/>
              </a:ext>
            </a:extLst>
          </p:cNvPr>
          <p:cNvCxnSpPr>
            <a:cxnSpLocks/>
          </p:cNvCxnSpPr>
          <p:nvPr/>
        </p:nvCxnSpPr>
        <p:spPr>
          <a:xfrm>
            <a:off x="7709122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676E26C-ACD9-E555-A283-77C1880D7BA2}"/>
              </a:ext>
            </a:extLst>
          </p:cNvPr>
          <p:cNvSpPr txBox="1"/>
          <p:nvPr/>
        </p:nvSpPr>
        <p:spPr>
          <a:xfrm>
            <a:off x="6378997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56%   White: 68%</a:t>
            </a:r>
          </a:p>
        </p:txBody>
      </p:sp>
      <p:sp>
        <p:nvSpPr>
          <p:cNvPr id="63" name="Textfeld 7">
            <a:extLst>
              <a:ext uri="{FF2B5EF4-FFF2-40B4-BE49-F238E27FC236}">
                <a16:creationId xmlns:a16="http://schemas.microsoft.com/office/drawing/2014/main" id="{F842C1C4-D381-C0D6-6D5B-A9C2DA2C8A70}"/>
              </a:ext>
            </a:extLst>
          </p:cNvPr>
          <p:cNvSpPr txBox="1"/>
          <p:nvPr/>
        </p:nvSpPr>
        <p:spPr>
          <a:xfrm>
            <a:off x="1172748" y="546988"/>
            <a:ext cx="1723297" cy="33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200,859 ICU stays</a:t>
            </a:r>
          </a:p>
        </p:txBody>
      </p:sp>
      <p:sp>
        <p:nvSpPr>
          <p:cNvPr id="64" name="Textfeld 10">
            <a:extLst>
              <a:ext uri="{FF2B5EF4-FFF2-40B4-BE49-F238E27FC236}">
                <a16:creationId xmlns:a16="http://schemas.microsoft.com/office/drawing/2014/main" id="{FD30DBF9-ECDA-6D60-7329-5A5A5EC7BC11}"/>
              </a:ext>
            </a:extLst>
          </p:cNvPr>
          <p:cNvSpPr txBox="1"/>
          <p:nvPr/>
        </p:nvSpPr>
        <p:spPr>
          <a:xfrm>
            <a:off x="3288382" y="940665"/>
            <a:ext cx="2736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Non-septic ICU stays (n=152,079)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LoS &lt; 24 hours (n=2,467)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Age &lt; 18 (n=20)</a:t>
            </a:r>
          </a:p>
        </p:txBody>
      </p:sp>
      <p:cxnSp>
        <p:nvCxnSpPr>
          <p:cNvPr id="65" name="Gerade Verbindung mit Pfeil 12">
            <a:extLst>
              <a:ext uri="{FF2B5EF4-FFF2-40B4-BE49-F238E27FC236}">
                <a16:creationId xmlns:a16="http://schemas.microsoft.com/office/drawing/2014/main" id="{5405368C-D870-ACB8-7654-856C800511D0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2030282" y="1356164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11">
            <a:extLst>
              <a:ext uri="{FF2B5EF4-FFF2-40B4-BE49-F238E27FC236}">
                <a16:creationId xmlns:a16="http://schemas.microsoft.com/office/drawing/2014/main" id="{779AAE41-520E-F999-07CE-B6F2E6C65E97}"/>
              </a:ext>
            </a:extLst>
          </p:cNvPr>
          <p:cNvCxnSpPr>
            <a:cxnSpLocks/>
            <a:stCxn id="63" idx="2"/>
            <a:endCxn id="74" idx="0"/>
          </p:cNvCxnSpPr>
          <p:nvPr/>
        </p:nvCxnSpPr>
        <p:spPr>
          <a:xfrm>
            <a:off x="2034397" y="882815"/>
            <a:ext cx="542" cy="1029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feld 7">
            <a:extLst>
              <a:ext uri="{FF2B5EF4-FFF2-40B4-BE49-F238E27FC236}">
                <a16:creationId xmlns:a16="http://schemas.microsoft.com/office/drawing/2014/main" id="{9C81AA3C-95EC-A11B-5DBB-E3014D96FE56}"/>
              </a:ext>
            </a:extLst>
          </p:cNvPr>
          <p:cNvSpPr txBox="1"/>
          <p:nvPr/>
        </p:nvSpPr>
        <p:spPr>
          <a:xfrm>
            <a:off x="1172748" y="3082198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35,369 septic, adult ICU patients</a:t>
            </a:r>
          </a:p>
        </p:txBody>
      </p:sp>
      <p:sp>
        <p:nvSpPr>
          <p:cNvPr id="68" name="Textfeld 10">
            <a:extLst>
              <a:ext uri="{FF2B5EF4-FFF2-40B4-BE49-F238E27FC236}">
                <a16:creationId xmlns:a16="http://schemas.microsoft.com/office/drawing/2014/main" id="{64D67E94-6A06-A8B3-08BE-EE450DF29F42}"/>
              </a:ext>
            </a:extLst>
          </p:cNvPr>
          <p:cNvSpPr txBox="1"/>
          <p:nvPr/>
        </p:nvSpPr>
        <p:spPr>
          <a:xfrm>
            <a:off x="3288382" y="5405040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(n=0)</a:t>
            </a:r>
          </a:p>
        </p:txBody>
      </p:sp>
      <p:cxnSp>
        <p:nvCxnSpPr>
          <p:cNvPr id="69" name="Gerade Verbindung mit Pfeil 12">
            <a:extLst>
              <a:ext uri="{FF2B5EF4-FFF2-40B4-BE49-F238E27FC236}">
                <a16:creationId xmlns:a16="http://schemas.microsoft.com/office/drawing/2014/main" id="{181F1A30-E55E-0DA1-0C74-1C1D835C92D3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054840" y="5635873"/>
            <a:ext cx="1233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12">
            <a:extLst>
              <a:ext uri="{FF2B5EF4-FFF2-40B4-BE49-F238E27FC236}">
                <a16:creationId xmlns:a16="http://schemas.microsoft.com/office/drawing/2014/main" id="{512EE106-FD5F-AE1D-7E64-54C3630E5567}"/>
              </a:ext>
            </a:extLst>
          </p:cNvPr>
          <p:cNvCxnSpPr>
            <a:cxnSpLocks/>
          </p:cNvCxnSpPr>
          <p:nvPr/>
        </p:nvCxnSpPr>
        <p:spPr>
          <a:xfrm>
            <a:off x="2896587" y="3393298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feld 10">
            <a:extLst>
              <a:ext uri="{FF2B5EF4-FFF2-40B4-BE49-F238E27FC236}">
                <a16:creationId xmlns:a16="http://schemas.microsoft.com/office/drawing/2014/main" id="{BC7BEE25-B563-E7D4-295D-0D91E75FECC4}"/>
              </a:ext>
            </a:extLst>
          </p:cNvPr>
          <p:cNvSpPr txBox="1"/>
          <p:nvPr/>
        </p:nvSpPr>
        <p:spPr>
          <a:xfrm>
            <a:off x="3288381" y="328491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Q1: Cancer vs. Non-Cancer Patients</a:t>
            </a:r>
          </a:p>
        </p:txBody>
      </p:sp>
      <p:cxnSp>
        <p:nvCxnSpPr>
          <p:cNvPr id="72" name="Gerade Verbindung mit Pfeil 12">
            <a:extLst>
              <a:ext uri="{FF2B5EF4-FFF2-40B4-BE49-F238E27FC236}">
                <a16:creationId xmlns:a16="http://schemas.microsoft.com/office/drawing/2014/main" id="{3A790D12-EB46-AC86-8CC3-8AA1CB11CBA2}"/>
              </a:ext>
            </a:extLst>
          </p:cNvPr>
          <p:cNvCxnSpPr>
            <a:cxnSpLocks/>
          </p:cNvCxnSpPr>
          <p:nvPr/>
        </p:nvCxnSpPr>
        <p:spPr>
          <a:xfrm>
            <a:off x="2896587" y="6272026"/>
            <a:ext cx="3917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10">
            <a:extLst>
              <a:ext uri="{FF2B5EF4-FFF2-40B4-BE49-F238E27FC236}">
                <a16:creationId xmlns:a16="http://schemas.microsoft.com/office/drawing/2014/main" id="{BD3C0D72-1E1E-F9E4-F9C4-7C6B26BFF127}"/>
              </a:ext>
            </a:extLst>
          </p:cNvPr>
          <p:cNvSpPr txBox="1"/>
          <p:nvPr/>
        </p:nvSpPr>
        <p:spPr>
          <a:xfrm>
            <a:off x="3288380" y="6141495"/>
            <a:ext cx="273600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Q2: Cancer subtypes</a:t>
            </a:r>
          </a:p>
        </p:txBody>
      </p:sp>
      <p:sp>
        <p:nvSpPr>
          <p:cNvPr id="74" name="Textfeld 7">
            <a:extLst>
              <a:ext uri="{FF2B5EF4-FFF2-40B4-BE49-F238E27FC236}">
                <a16:creationId xmlns:a16="http://schemas.microsoft.com/office/drawing/2014/main" id="{38AE17A8-1C2C-8FD4-E6E2-29D437D6BEF7}"/>
              </a:ext>
            </a:extLst>
          </p:cNvPr>
          <p:cNvSpPr txBox="1"/>
          <p:nvPr/>
        </p:nvSpPr>
        <p:spPr>
          <a:xfrm>
            <a:off x="1173290" y="1912694"/>
            <a:ext cx="1723297" cy="492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46,293 ICU septic stays</a:t>
            </a:r>
          </a:p>
        </p:txBody>
      </p:sp>
      <p:sp>
        <p:nvSpPr>
          <p:cNvPr id="75" name="Textfeld 10">
            <a:extLst>
              <a:ext uri="{FF2B5EF4-FFF2-40B4-BE49-F238E27FC236}">
                <a16:creationId xmlns:a16="http://schemas.microsoft.com/office/drawing/2014/main" id="{258EDA06-6330-1B52-BC70-8AEAC35ACBC2}"/>
              </a:ext>
            </a:extLst>
          </p:cNvPr>
          <p:cNvSpPr txBox="1"/>
          <p:nvPr/>
        </p:nvSpPr>
        <p:spPr>
          <a:xfrm>
            <a:off x="3288382" y="2422223"/>
            <a:ext cx="273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Missing APACHE (n=10,924)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Recurrent stays (n=0)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DF50A7-DD6E-60A6-6FEE-86C316FA96D9}"/>
              </a:ext>
            </a:extLst>
          </p:cNvPr>
          <p:cNvCxnSpPr>
            <a:cxnSpLocks/>
            <a:stCxn id="74" idx="2"/>
            <a:endCxn id="67" idx="0"/>
          </p:cNvCxnSpPr>
          <p:nvPr/>
        </p:nvCxnSpPr>
        <p:spPr bwMode="auto">
          <a:xfrm flipH="1">
            <a:off x="2034397" y="2404761"/>
            <a:ext cx="542" cy="6774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Textfeld 7">
            <a:extLst>
              <a:ext uri="{FF2B5EF4-FFF2-40B4-BE49-F238E27FC236}">
                <a16:creationId xmlns:a16="http://schemas.microsoft.com/office/drawing/2014/main" id="{DE1F61B6-90EF-2E3D-4B32-DB88909B1F7E}"/>
              </a:ext>
            </a:extLst>
          </p:cNvPr>
          <p:cNvSpPr txBox="1"/>
          <p:nvPr/>
        </p:nvSpPr>
        <p:spPr>
          <a:xfrm>
            <a:off x="1193191" y="4712502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2,270 ICU septic stays with cancer diagnosis</a:t>
            </a:r>
          </a:p>
        </p:txBody>
      </p:sp>
      <p:sp>
        <p:nvSpPr>
          <p:cNvPr id="78" name="Textfeld 7">
            <a:extLst>
              <a:ext uri="{FF2B5EF4-FFF2-40B4-BE49-F238E27FC236}">
                <a16:creationId xmlns:a16="http://schemas.microsoft.com/office/drawing/2014/main" id="{1A888FFA-FB3D-8F88-6805-5698C957E190}"/>
              </a:ext>
            </a:extLst>
          </p:cNvPr>
          <p:cNvSpPr txBox="1"/>
          <p:nvPr/>
        </p:nvSpPr>
        <p:spPr>
          <a:xfrm>
            <a:off x="1193191" y="5947139"/>
            <a:ext cx="1723297" cy="6497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2,270 septic, adult, cancer ICU patients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2DCE3C-442D-5FDF-54ED-D81379CDEDB3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 bwMode="auto">
          <a:xfrm>
            <a:off x="2054840" y="5362274"/>
            <a:ext cx="0" cy="5848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0" name="Textfeld 10">
            <a:extLst>
              <a:ext uri="{FF2B5EF4-FFF2-40B4-BE49-F238E27FC236}">
                <a16:creationId xmlns:a16="http://schemas.microsoft.com/office/drawing/2014/main" id="{424F9864-2871-62EE-7283-A836BA7F0840}"/>
              </a:ext>
            </a:extLst>
          </p:cNvPr>
          <p:cNvSpPr txBox="1"/>
          <p:nvPr/>
        </p:nvSpPr>
        <p:spPr>
          <a:xfrm>
            <a:off x="3288382" y="4193387"/>
            <a:ext cx="2736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Admissions excluded: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Non-cancer stays (n=33,099)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A5A83B1-44D1-8DA0-ECA6-1D8F4F349870}"/>
              </a:ext>
            </a:extLst>
          </p:cNvPr>
          <p:cNvCxnSpPr>
            <a:cxnSpLocks/>
            <a:stCxn id="74" idx="1"/>
            <a:endCxn id="77" idx="0"/>
          </p:cNvCxnSpPr>
          <p:nvPr/>
        </p:nvCxnSpPr>
        <p:spPr bwMode="auto">
          <a:xfrm rot="10800000" flipH="1" flipV="1">
            <a:off x="1173290" y="2158728"/>
            <a:ext cx="881550" cy="2553774"/>
          </a:xfrm>
          <a:prstGeom prst="bentConnector4">
            <a:avLst>
              <a:gd name="adj1" fmla="val -25932"/>
              <a:gd name="adj2" fmla="val 797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3A3D7CE-132F-C4FC-CECF-CD4F0BB22B63}"/>
              </a:ext>
            </a:extLst>
          </p:cNvPr>
          <p:cNvCxnSpPr>
            <a:cxnSpLocks/>
            <a:endCxn id="80" idx="1"/>
          </p:cNvCxnSpPr>
          <p:nvPr/>
        </p:nvCxnSpPr>
        <p:spPr bwMode="auto">
          <a:xfrm>
            <a:off x="2054840" y="4424219"/>
            <a:ext cx="123354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Gerade Verbindung mit Pfeil 12">
            <a:extLst>
              <a:ext uri="{FF2B5EF4-FFF2-40B4-BE49-F238E27FC236}">
                <a16:creationId xmlns:a16="http://schemas.microsoft.com/office/drawing/2014/main" id="{BC667545-23EB-4839-D6F0-11C3B7CECBD7}"/>
              </a:ext>
            </a:extLst>
          </p:cNvPr>
          <p:cNvCxnSpPr>
            <a:cxnSpLocks/>
          </p:cNvCxnSpPr>
          <p:nvPr/>
        </p:nvCxnSpPr>
        <p:spPr>
          <a:xfrm>
            <a:off x="2034939" y="2743811"/>
            <a:ext cx="1258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91C427F-6112-8C93-43E8-B4A76518B425}"/>
              </a:ext>
            </a:extLst>
          </p:cNvPr>
          <p:cNvSpPr txBox="1"/>
          <p:nvPr/>
        </p:nvSpPr>
        <p:spPr>
          <a:xfrm>
            <a:off x="704814" y="858253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EAC7C-B437-33DF-26C5-8FDBF74E6BBF}"/>
              </a:ext>
            </a:extLst>
          </p:cNvPr>
          <p:cNvSpPr txBox="1"/>
          <p:nvPr/>
        </p:nvSpPr>
        <p:spPr>
          <a:xfrm>
            <a:off x="704814" y="122728"/>
            <a:ext cx="1162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eICU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-CRD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FD8E2-AB7B-6C27-70E6-AEA0075FAA13}"/>
              </a:ext>
            </a:extLst>
          </p:cNvPr>
          <p:cNvSpPr txBox="1"/>
          <p:nvPr/>
        </p:nvSpPr>
        <p:spPr>
          <a:xfrm>
            <a:off x="6514600" y="122728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MIMIC-IV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E847E0-6C18-0397-87F8-CD0DD76C022F}"/>
              </a:ext>
            </a:extLst>
          </p:cNvPr>
          <p:cNvSpPr txBox="1"/>
          <p:nvPr/>
        </p:nvSpPr>
        <p:spPr>
          <a:xfrm>
            <a:off x="6378997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58%   White: 68%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F0A4B-C432-0571-F849-0AD1006B74C3}"/>
              </a:ext>
            </a:extLst>
          </p:cNvPr>
          <p:cNvSpPr txBox="1"/>
          <p:nvPr/>
        </p:nvSpPr>
        <p:spPr>
          <a:xfrm>
            <a:off x="6378997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62%   </a:t>
            </a:r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  <a:r>
              <a:rPr lang="en-GB" sz="1100">
                <a:latin typeface="Arial" panose="020B0604020202020204" pitchFamily="34" charset="0"/>
                <a:cs typeface="Arial" panose="020B0604020202020204" pitchFamily="34" charset="0"/>
              </a:rPr>
              <a:t>: 72%</a:t>
            </a:r>
            <a:endParaRPr lang="en-GB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210B0-3DD0-E606-2113-4B60B44C8961}"/>
              </a:ext>
            </a:extLst>
          </p:cNvPr>
          <p:cNvSpPr txBox="1"/>
          <p:nvPr/>
        </p:nvSpPr>
        <p:spPr>
          <a:xfrm>
            <a:off x="704814" y="3733326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52%   White: 77%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1D99C-7F60-8860-9372-2C134D1A9509}"/>
              </a:ext>
            </a:extLst>
          </p:cNvPr>
          <p:cNvSpPr txBox="1"/>
          <p:nvPr/>
        </p:nvSpPr>
        <p:spPr>
          <a:xfrm>
            <a:off x="704814" y="6624527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Male: 57%   White: 78%</a:t>
            </a:r>
          </a:p>
        </p:txBody>
      </p:sp>
    </p:spTree>
    <p:extLst>
      <p:ext uri="{BB962C8B-B14F-4D97-AF65-F5344CB8AC3E}">
        <p14:creationId xmlns:p14="http://schemas.microsoft.com/office/powerpoint/2010/main" val="118694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975EDE-E6B5-5A41-9A12-C4768B96EECF}"/>
              </a:ext>
            </a:extLst>
          </p:cNvPr>
          <p:cNvGrpSpPr/>
          <p:nvPr/>
        </p:nvGrpSpPr>
        <p:grpSpPr>
          <a:xfrm>
            <a:off x="1292006" y="1360204"/>
            <a:ext cx="10147658" cy="3840416"/>
            <a:chOff x="1292006" y="1360204"/>
            <a:chExt cx="10147658" cy="3840416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54000E2E-5C7D-1344-A185-C415F6A5CDC2}"/>
                </a:ext>
              </a:extLst>
            </p:cNvPr>
            <p:cNvSpPr txBox="1"/>
            <p:nvPr/>
          </p:nvSpPr>
          <p:spPr>
            <a:xfrm>
              <a:off x="5508573" y="1360204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73,181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MIMIC-IV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F188F005-AEF6-BA48-BD4C-6F3F3DD7946E}"/>
                </a:ext>
              </a:extLst>
            </p:cNvPr>
            <p:cNvSpPr txBox="1"/>
            <p:nvPr/>
          </p:nvSpPr>
          <p:spPr>
            <a:xfrm>
              <a:off x="7624207" y="2002454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(n=40,210)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(n=3,137)</a:t>
              </a:r>
            </a:p>
          </p:txBody>
        </p: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A7D861E-928E-9D4C-8857-46CFE561DB0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366107" y="232562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Gerade Verbindung mit Pfeil 11">
              <a:extLst>
                <a:ext uri="{FF2B5EF4-FFF2-40B4-BE49-F238E27FC236}">
                  <a16:creationId xmlns:a16="http://schemas.microsoft.com/office/drawing/2014/main" id="{42BA8543-846E-0AC6-97E0-03187A3A168F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>
              <a:off x="6370222" y="1852271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feld 7">
              <a:extLst>
                <a:ext uri="{FF2B5EF4-FFF2-40B4-BE49-F238E27FC236}">
                  <a16:creationId xmlns:a16="http://schemas.microsoft.com/office/drawing/2014/main" id="{AEFE7EEA-BDA2-20BC-5D61-68CC27C8F74D}"/>
                </a:ext>
              </a:extLst>
            </p:cNvPr>
            <p:cNvSpPr txBox="1"/>
            <p:nvPr/>
          </p:nvSpPr>
          <p:spPr>
            <a:xfrm>
              <a:off x="6588030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4,065 septic, adult, cancer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cxnSp>
          <p:nvCxnSpPr>
            <p:cNvPr id="15" name="Gerade Verbindung mit Pfeil 12">
              <a:extLst>
                <a:ext uri="{FF2B5EF4-FFF2-40B4-BE49-F238E27FC236}">
                  <a16:creationId xmlns:a16="http://schemas.microsoft.com/office/drawing/2014/main" id="{F34C12CE-4A48-406E-0A50-22CA336BD8E8}"/>
                </a:ext>
              </a:extLst>
            </p:cNvPr>
            <p:cNvCxnSpPr>
              <a:cxnSpLocks/>
            </p:cNvCxnSpPr>
            <p:nvPr/>
          </p:nvCxnSpPr>
          <p:spPr>
            <a:xfrm>
              <a:off x="8311869" y="4598982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feld 10">
              <a:extLst>
                <a:ext uri="{FF2B5EF4-FFF2-40B4-BE49-F238E27FC236}">
                  <a16:creationId xmlns:a16="http://schemas.microsoft.com/office/drawing/2014/main" id="{E59E9680-9E9F-174A-4EBF-C509867CC912}"/>
                </a:ext>
              </a:extLst>
            </p:cNvPr>
            <p:cNvSpPr txBox="1"/>
            <p:nvPr/>
          </p:nvSpPr>
          <p:spPr>
            <a:xfrm>
              <a:off x="8703663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sp>
          <p:nvSpPr>
            <p:cNvPr id="20" name="Textfeld 10">
              <a:extLst>
                <a:ext uri="{FF2B5EF4-FFF2-40B4-BE49-F238E27FC236}">
                  <a16:creationId xmlns:a16="http://schemas.microsoft.com/office/drawing/2014/main" id="{4C4CD834-F96B-6FE9-1216-2A095314CD7B}"/>
                </a:ext>
              </a:extLst>
            </p:cNvPr>
            <p:cNvSpPr txBox="1"/>
            <p:nvPr/>
          </p:nvSpPr>
          <p:spPr>
            <a:xfrm>
              <a:off x="1292006" y="4490599"/>
              <a:ext cx="2736001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Patients</a:t>
              </a:r>
            </a:p>
          </p:txBody>
        </p:sp>
        <p:sp>
          <p:nvSpPr>
            <p:cNvPr id="16" name="Textfeld 7">
              <a:extLst>
                <a:ext uri="{FF2B5EF4-FFF2-40B4-BE49-F238E27FC236}">
                  <a16:creationId xmlns:a16="http://schemas.microsoft.com/office/drawing/2014/main" id="{19CBBCD9-103F-877B-E0AD-FB8B2DB5AB8E}"/>
                </a:ext>
              </a:extLst>
            </p:cNvPr>
            <p:cNvSpPr txBox="1"/>
            <p:nvPr/>
          </p:nvSpPr>
          <p:spPr>
            <a:xfrm>
              <a:off x="5509115" y="2882150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29,834 ICU septic stays in MIMIC-IV</a:t>
              </a:r>
            </a:p>
          </p:txBody>
        </p:sp>
        <p:sp>
          <p:nvSpPr>
            <p:cNvPr id="32" name="Textfeld 10">
              <a:extLst>
                <a:ext uri="{FF2B5EF4-FFF2-40B4-BE49-F238E27FC236}">
                  <a16:creationId xmlns:a16="http://schemas.microsoft.com/office/drawing/2014/main" id="{3E697BD2-CAC6-821B-B9CF-59083AE152CC}"/>
                </a:ext>
              </a:extLst>
            </p:cNvPr>
            <p:cNvSpPr txBox="1"/>
            <p:nvPr/>
          </p:nvSpPr>
          <p:spPr>
            <a:xfrm>
              <a:off x="8703664" y="3652623"/>
              <a:ext cx="27360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(n=24,946)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(n=823)</a:t>
              </a:r>
            </a:p>
          </p:txBody>
        </p:sp>
        <p:sp>
          <p:nvSpPr>
            <p:cNvPr id="41" name="Textfeld 7">
              <a:extLst>
                <a:ext uri="{FF2B5EF4-FFF2-40B4-BE49-F238E27FC236}">
                  <a16:creationId xmlns:a16="http://schemas.microsoft.com/office/drawing/2014/main" id="{7A973194-C3C7-4AC9-E195-B05B1C73840B}"/>
                </a:ext>
              </a:extLst>
            </p:cNvPr>
            <p:cNvSpPr txBox="1"/>
            <p:nvPr/>
          </p:nvSpPr>
          <p:spPr>
            <a:xfrm>
              <a:off x="4428396" y="4287882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23,619 septic, adult ICU patients</a:t>
              </a:r>
              <a:br>
                <a:rPr lang="en-US" dirty="0"/>
              </a:br>
              <a:r>
                <a:rPr lang="en-US" dirty="0"/>
                <a:t>in MIMIC-IV</a:t>
              </a:r>
            </a:p>
          </p:txBody>
        </p:sp>
        <p:sp>
          <p:nvSpPr>
            <p:cNvPr id="45" name="Textfeld 10">
              <a:extLst>
                <a:ext uri="{FF2B5EF4-FFF2-40B4-BE49-F238E27FC236}">
                  <a16:creationId xmlns:a16="http://schemas.microsoft.com/office/drawing/2014/main" id="{0D52EC6D-29BF-F573-9EF2-949924D2A59F}"/>
                </a:ext>
              </a:extLst>
            </p:cNvPr>
            <p:cNvSpPr txBox="1"/>
            <p:nvPr/>
          </p:nvSpPr>
          <p:spPr>
            <a:xfrm>
              <a:off x="1292007" y="3771058"/>
              <a:ext cx="273600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(n=6,215)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676E26C-ACD9-E555-A283-77C1880D7BA2}"/>
                </a:ext>
              </a:extLst>
            </p:cNvPr>
            <p:cNvSpPr txBox="1"/>
            <p:nvPr/>
          </p:nvSpPr>
          <p:spPr>
            <a:xfrm>
              <a:off x="5040639" y="1827709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55.8%   White: 68.2%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D7EC9-E13C-8C89-A400-B123BA772A64}"/>
                </a:ext>
              </a:extLst>
            </p:cNvPr>
            <p:cNvSpPr txBox="1"/>
            <p:nvPr/>
          </p:nvSpPr>
          <p:spPr>
            <a:xfrm>
              <a:off x="6120096" y="4939010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60.6%   White: 71.6%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319D216-9028-E923-7F81-8EF6E9BB73C8}"/>
                </a:ext>
              </a:extLst>
            </p:cNvPr>
            <p:cNvSpPr txBox="1"/>
            <p:nvPr/>
          </p:nvSpPr>
          <p:spPr>
            <a:xfrm>
              <a:off x="4119814" y="4915004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58.0%   White: 67.9%</a:t>
              </a:r>
            </a:p>
          </p:txBody>
        </p:sp>
        <p:cxnSp>
          <p:nvCxnSpPr>
            <p:cNvPr id="7" name="Gerade Verbindung mit Pfeil 12">
              <a:extLst>
                <a:ext uri="{FF2B5EF4-FFF2-40B4-BE49-F238E27FC236}">
                  <a16:creationId xmlns:a16="http://schemas.microsoft.com/office/drawing/2014/main" id="{96480360-F176-B925-738B-15A033B062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6106" y="4629098"/>
              <a:ext cx="392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0E08A9-30B1-297F-08FA-744E6C23BD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0764" y="3731892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7216D33-F855-70C6-7C18-2AEDF4531D6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026106" y="3980190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Gerade Verbindung mit Pfeil 12">
              <a:extLst>
                <a:ext uri="{FF2B5EF4-FFF2-40B4-BE49-F238E27FC236}">
                  <a16:creationId xmlns:a16="http://schemas.microsoft.com/office/drawing/2014/main" id="{2FCFC923-CD76-F12E-B1BC-7835DF0E017C}"/>
                </a:ext>
              </a:extLst>
            </p:cNvPr>
            <p:cNvCxnSpPr>
              <a:cxnSpLocks/>
            </p:cNvCxnSpPr>
            <p:nvPr/>
          </p:nvCxnSpPr>
          <p:spPr>
            <a:xfrm>
              <a:off x="7445564" y="3980190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EAC40F6-EDD4-4FA2-FCC3-28E927BA1110}"/>
                </a:ext>
              </a:extLst>
            </p:cNvPr>
            <p:cNvCxnSpPr/>
            <p:nvPr/>
          </p:nvCxnSpPr>
          <p:spPr bwMode="auto">
            <a:xfrm flipH="1">
              <a:off x="6366107" y="3371772"/>
              <a:ext cx="4657" cy="35958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7A2F8A-329C-CD04-833E-9A6903438BCC}"/>
                </a:ext>
              </a:extLst>
            </p:cNvPr>
            <p:cNvCxnSpPr/>
            <p:nvPr/>
          </p:nvCxnSpPr>
          <p:spPr bwMode="auto">
            <a:xfrm>
              <a:off x="6366107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567FBB4-11D0-29FC-9D73-DA41C79AC2A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45023" y="3733360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7C9E145-BD2D-B87E-CA60-ABE3C82E9975}"/>
                </a:ext>
              </a:extLst>
            </p:cNvPr>
            <p:cNvCxnSpPr/>
            <p:nvPr/>
          </p:nvCxnSpPr>
          <p:spPr bwMode="auto">
            <a:xfrm>
              <a:off x="5286106" y="3731353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88DA5D-01B9-AAF1-EDE6-4652818DE368}"/>
                </a:ext>
              </a:extLst>
            </p:cNvPr>
            <p:cNvSpPr txBox="1"/>
            <p:nvPr/>
          </p:nvSpPr>
          <p:spPr>
            <a:xfrm>
              <a:off x="5232920" y="3352126"/>
              <a:ext cx="23325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58.1%  White: 68.3%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9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32FF92-A910-472A-11AB-6344A161DF6B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73,181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MIMIC-IV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122872"/>
                <a:ext cx="273600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(n=40,210)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(n=3,137)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4,065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29,834 ICU septic stays in MIMIC-IV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(n=24,946)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(n=823)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23,619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(n=6,215)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55.8%   White: 68.2%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60.6%   White: 71.6%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58.0%   White: 67.9%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58.1%  White: 68.3%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19,381 septic, adult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58.7%   White: 69.2%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2,780 septic, adult, cancer ICU patients</a:t>
                </a:r>
                <a:br>
                  <a:rPr lang="en-US" dirty="0"/>
                </a:br>
                <a:r>
                  <a:rPr lang="en-US" dirty="0"/>
                  <a:t>in MIMIC-IV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62.1%   White: 73.9%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(n=1,285)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(n=4,238)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8571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CA2687-1172-C7AA-8DFF-5383844641CD}"/>
              </a:ext>
            </a:extLst>
          </p:cNvPr>
          <p:cNvGrpSpPr/>
          <p:nvPr/>
        </p:nvGrpSpPr>
        <p:grpSpPr>
          <a:xfrm>
            <a:off x="1324386" y="938456"/>
            <a:ext cx="9995491" cy="3841505"/>
            <a:chOff x="1324386" y="938456"/>
            <a:chExt cx="9995491" cy="3841505"/>
          </a:xfrm>
        </p:grpSpPr>
        <p:sp>
          <p:nvSpPr>
            <p:cNvPr id="63" name="Textfeld 7">
              <a:extLst>
                <a:ext uri="{FF2B5EF4-FFF2-40B4-BE49-F238E27FC236}">
                  <a16:creationId xmlns:a16="http://schemas.microsoft.com/office/drawing/2014/main" id="{F842C1C4-D381-C0D6-6D5B-A9C2DA2C8A70}"/>
                </a:ext>
              </a:extLst>
            </p:cNvPr>
            <p:cNvSpPr txBox="1"/>
            <p:nvPr/>
          </p:nvSpPr>
          <p:spPr>
            <a:xfrm>
              <a:off x="5465443" y="938456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200,859 ICU stays</a:t>
              </a:r>
              <a:b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in eICU-CRD</a:t>
              </a:r>
            </a:p>
          </p:txBody>
        </p:sp>
        <p:sp>
          <p:nvSpPr>
            <p:cNvPr id="64" name="Textfeld 10">
              <a:extLst>
                <a:ext uri="{FF2B5EF4-FFF2-40B4-BE49-F238E27FC236}">
                  <a16:creationId xmlns:a16="http://schemas.microsoft.com/office/drawing/2014/main" id="{FD30DBF9-ECDA-6D60-7329-5A5A5EC7BC11}"/>
                </a:ext>
              </a:extLst>
            </p:cNvPr>
            <p:cNvSpPr txBox="1"/>
            <p:nvPr/>
          </p:nvSpPr>
          <p:spPr>
            <a:xfrm>
              <a:off x="7581077" y="1488373"/>
              <a:ext cx="273600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Non-septic ICU stays (n=152,079)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LoS &lt; 24 hours (n=2,467)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Age &lt; 18 (n=20)</a:t>
              </a:r>
            </a:p>
          </p:txBody>
        </p:sp>
        <p:cxnSp>
          <p:nvCxnSpPr>
            <p:cNvPr id="65" name="Gerade Verbindung mit Pfeil 12">
              <a:extLst>
                <a:ext uri="{FF2B5EF4-FFF2-40B4-BE49-F238E27FC236}">
                  <a16:creationId xmlns:a16="http://schemas.microsoft.com/office/drawing/2014/main" id="{5405368C-D870-ACB8-7654-856C800511D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7634" y="1903871"/>
              <a:ext cx="12534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mit Pfeil 11">
              <a:extLst>
                <a:ext uri="{FF2B5EF4-FFF2-40B4-BE49-F238E27FC236}">
                  <a16:creationId xmlns:a16="http://schemas.microsoft.com/office/drawing/2014/main" id="{779AAE41-520E-F999-07CE-B6F2E6C65E97}"/>
                </a:ext>
              </a:extLst>
            </p:cNvPr>
            <p:cNvCxnSpPr>
              <a:cxnSpLocks/>
              <a:stCxn id="63" idx="2"/>
              <a:endCxn id="74" idx="0"/>
            </p:cNvCxnSpPr>
            <p:nvPr/>
          </p:nvCxnSpPr>
          <p:spPr>
            <a:xfrm>
              <a:off x="6327092" y="1430523"/>
              <a:ext cx="542" cy="1029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feld 7">
              <a:extLst>
                <a:ext uri="{FF2B5EF4-FFF2-40B4-BE49-F238E27FC236}">
                  <a16:creationId xmlns:a16="http://schemas.microsoft.com/office/drawing/2014/main" id="{9C81AA3C-95EC-A11B-5DBB-E3014D96FE56}"/>
                </a:ext>
              </a:extLst>
            </p:cNvPr>
            <p:cNvSpPr txBox="1"/>
            <p:nvPr/>
          </p:nvSpPr>
          <p:spPr>
            <a:xfrm>
              <a:off x="6540244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/>
                <a:t>2,718 septic, adult, cancer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cxnSp>
          <p:nvCxnSpPr>
            <p:cNvPr id="70" name="Gerade Verbindung mit Pfeil 12">
              <a:extLst>
                <a:ext uri="{FF2B5EF4-FFF2-40B4-BE49-F238E27FC236}">
                  <a16:creationId xmlns:a16="http://schemas.microsoft.com/office/drawing/2014/main" id="{512EE106-FD5F-AE1D-7E64-54C3630E5567}"/>
                </a:ext>
              </a:extLst>
            </p:cNvPr>
            <p:cNvCxnSpPr>
              <a:cxnSpLocks/>
            </p:cNvCxnSpPr>
            <p:nvPr/>
          </p:nvCxnSpPr>
          <p:spPr>
            <a:xfrm>
              <a:off x="8264083" y="4179679"/>
              <a:ext cx="39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feld 10">
              <a:extLst>
                <a:ext uri="{FF2B5EF4-FFF2-40B4-BE49-F238E27FC236}">
                  <a16:creationId xmlns:a16="http://schemas.microsoft.com/office/drawing/2014/main" id="{BC7BEE25-B563-E7D4-295D-0D91E75FECC4}"/>
                </a:ext>
              </a:extLst>
            </p:cNvPr>
            <p:cNvSpPr txBox="1"/>
            <p:nvPr/>
          </p:nvSpPr>
          <p:spPr>
            <a:xfrm>
              <a:off x="8655877" y="4071296"/>
              <a:ext cx="266400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Q2: Different Cancer Patients</a:t>
              </a:r>
            </a:p>
          </p:txBody>
        </p:sp>
        <p:cxnSp>
          <p:nvCxnSpPr>
            <p:cNvPr id="72" name="Gerade Verbindung mit Pfeil 12">
              <a:extLst>
                <a:ext uri="{FF2B5EF4-FFF2-40B4-BE49-F238E27FC236}">
                  <a16:creationId xmlns:a16="http://schemas.microsoft.com/office/drawing/2014/main" id="{3A790D12-EB46-AC86-8CC3-8AA1CB11CBA2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H="1">
              <a:off x="3945709" y="4199964"/>
              <a:ext cx="442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feld 10">
              <a:extLst>
                <a:ext uri="{FF2B5EF4-FFF2-40B4-BE49-F238E27FC236}">
                  <a16:creationId xmlns:a16="http://schemas.microsoft.com/office/drawing/2014/main" id="{BD3C0D72-1E1E-F9E4-F9C4-7C6B26BFF127}"/>
                </a:ext>
              </a:extLst>
            </p:cNvPr>
            <p:cNvSpPr txBox="1"/>
            <p:nvPr/>
          </p:nvSpPr>
          <p:spPr>
            <a:xfrm>
              <a:off x="1324386" y="4061464"/>
              <a:ext cx="2621323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Q1: Cancer vs. Non-Cancer Stays</a:t>
              </a:r>
            </a:p>
          </p:txBody>
        </p:sp>
        <p:sp>
          <p:nvSpPr>
            <p:cNvPr id="74" name="Textfeld 7">
              <a:extLst>
                <a:ext uri="{FF2B5EF4-FFF2-40B4-BE49-F238E27FC236}">
                  <a16:creationId xmlns:a16="http://schemas.microsoft.com/office/drawing/2014/main" id="{38AE17A8-1C2C-8FD4-E6E2-29D437D6BEF7}"/>
                </a:ext>
              </a:extLst>
            </p:cNvPr>
            <p:cNvSpPr txBox="1"/>
            <p:nvPr/>
          </p:nvSpPr>
          <p:spPr>
            <a:xfrm>
              <a:off x="5465985" y="2460402"/>
              <a:ext cx="1723297" cy="492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46,293 ICU septic stays in eICU-CRD</a:t>
              </a:r>
            </a:p>
          </p:txBody>
        </p:sp>
        <p:sp>
          <p:nvSpPr>
            <p:cNvPr id="75" name="Textfeld 10">
              <a:extLst>
                <a:ext uri="{FF2B5EF4-FFF2-40B4-BE49-F238E27FC236}">
                  <a16:creationId xmlns:a16="http://schemas.microsoft.com/office/drawing/2014/main" id="{258EDA06-6330-1B52-BC70-8AEAC35ACBC2}"/>
                </a:ext>
              </a:extLst>
            </p:cNvPr>
            <p:cNvSpPr txBox="1"/>
            <p:nvPr/>
          </p:nvSpPr>
          <p:spPr>
            <a:xfrm>
              <a:off x="8655876" y="3239299"/>
              <a:ext cx="2650025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Non-cancer stays (n=43,338)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(n=237)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ADF50A7-DD6E-60A6-6FEE-86C316FA96D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47634" y="3312589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Textfeld 7">
              <a:extLst>
                <a:ext uri="{FF2B5EF4-FFF2-40B4-BE49-F238E27FC236}">
                  <a16:creationId xmlns:a16="http://schemas.microsoft.com/office/drawing/2014/main" id="{1A888FFA-FB3D-8F88-6805-5698C957E190}"/>
                </a:ext>
              </a:extLst>
            </p:cNvPr>
            <p:cNvSpPr txBox="1"/>
            <p:nvPr/>
          </p:nvSpPr>
          <p:spPr>
            <a:xfrm>
              <a:off x="4381328" y="3868579"/>
              <a:ext cx="1723297" cy="6497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noAutofit/>
            </a:bodyPr>
            <a:lstStyle>
              <a:defPPr>
                <a:defRPr lang="de-DE"/>
              </a:defPPr>
              <a:lvl1pPr algn="ctr">
                <a:defRPr sz="12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42,275 septic, adult ICU patients</a:t>
              </a:r>
              <a:br>
                <a:rPr lang="en-US" dirty="0"/>
              </a:br>
              <a:r>
                <a:rPr lang="en-US" dirty="0"/>
                <a:t>in eICU-CRD</a:t>
              </a:r>
            </a:p>
          </p:txBody>
        </p:sp>
        <p:sp>
          <p:nvSpPr>
            <p:cNvPr id="80" name="Textfeld 10">
              <a:extLst>
                <a:ext uri="{FF2B5EF4-FFF2-40B4-BE49-F238E27FC236}">
                  <a16:creationId xmlns:a16="http://schemas.microsoft.com/office/drawing/2014/main" id="{424F9864-2871-62EE-7283-A836BA7F0840}"/>
                </a:ext>
              </a:extLst>
            </p:cNvPr>
            <p:cNvSpPr txBox="1"/>
            <p:nvPr/>
          </p:nvSpPr>
          <p:spPr>
            <a:xfrm>
              <a:off x="1324386" y="3351756"/>
              <a:ext cx="262132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 anchorCtr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Admissions excluded: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Recurrent stays (n=4,018)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3A3D7CE-132F-C4FC-CECF-CD4F0BB22B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82976" y="3560887"/>
              <a:ext cx="126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Gerade Verbindung mit Pfeil 12">
              <a:extLst>
                <a:ext uri="{FF2B5EF4-FFF2-40B4-BE49-F238E27FC236}">
                  <a16:creationId xmlns:a16="http://schemas.microsoft.com/office/drawing/2014/main" id="{BC667545-23EB-4839-D6F0-11C3B7CECBD7}"/>
                </a:ext>
              </a:extLst>
            </p:cNvPr>
            <p:cNvCxnSpPr>
              <a:cxnSpLocks/>
            </p:cNvCxnSpPr>
            <p:nvPr/>
          </p:nvCxnSpPr>
          <p:spPr>
            <a:xfrm>
              <a:off x="7402434" y="3560887"/>
              <a:ext cx="1258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91C427F-6112-8C93-43E8-B4A76518B425}"/>
                </a:ext>
              </a:extLst>
            </p:cNvPr>
            <p:cNvSpPr txBox="1"/>
            <p:nvPr/>
          </p:nvSpPr>
          <p:spPr>
            <a:xfrm>
              <a:off x="4997509" y="1405961"/>
              <a:ext cx="2736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52.3%   White: 76.8%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2F787-FF5F-CA9B-5E2A-8F1D57828C6C}"/>
                </a:ext>
              </a:extLst>
            </p:cNvPr>
            <p:cNvSpPr txBox="1"/>
            <p:nvPr/>
          </p:nvSpPr>
          <p:spPr>
            <a:xfrm>
              <a:off x="6228950" y="4518351"/>
              <a:ext cx="23852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56.3%   White: 77.6%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75F2D5-60E4-D696-8803-F2399D3CE78A}"/>
                </a:ext>
              </a:extLst>
            </p:cNvPr>
            <p:cNvSpPr txBox="1"/>
            <p:nvPr/>
          </p:nvSpPr>
          <p:spPr>
            <a:xfrm>
              <a:off x="4083705" y="4518351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52.1%   White: 77.0%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B0994F4-F9F1-B352-74DD-BF110259071F}"/>
                </a:ext>
              </a:extLst>
            </p:cNvPr>
            <p:cNvCxnSpPr>
              <a:cxnSpLocks/>
              <a:stCxn id="74" idx="2"/>
            </p:cNvCxnSpPr>
            <p:nvPr/>
          </p:nvCxnSpPr>
          <p:spPr bwMode="auto">
            <a:xfrm>
              <a:off x="6327634" y="2952469"/>
              <a:ext cx="0" cy="36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EF2D60-D10B-CE00-78B6-44F315FC1BFB}"/>
                </a:ext>
              </a:extLst>
            </p:cNvPr>
            <p:cNvCxnSpPr/>
            <p:nvPr/>
          </p:nvCxnSpPr>
          <p:spPr bwMode="auto">
            <a:xfrm>
              <a:off x="524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15786F-1BD3-A57E-8484-0C1E11092A1C}"/>
                </a:ext>
              </a:extLst>
            </p:cNvPr>
            <p:cNvCxnSpPr/>
            <p:nvPr/>
          </p:nvCxnSpPr>
          <p:spPr bwMode="auto">
            <a:xfrm>
              <a:off x="6322977" y="3312050"/>
              <a:ext cx="1080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739597-C2B2-3534-AFAC-5B0F4AF9FEA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893" y="3314057"/>
              <a:ext cx="542" cy="540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559FA8-23AE-6A90-D689-D4F6A3440E12}"/>
                </a:ext>
              </a:extLst>
            </p:cNvPr>
            <p:cNvSpPr txBox="1"/>
            <p:nvPr/>
          </p:nvSpPr>
          <p:spPr>
            <a:xfrm>
              <a:off x="5185448" y="2959819"/>
              <a:ext cx="23602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>
                  <a:latin typeface="Arial" panose="020B0604020202020204" pitchFamily="34" charset="0"/>
                  <a:cs typeface="Arial" panose="020B0604020202020204" pitchFamily="34" charset="0"/>
                </a:rPr>
                <a:t>Male: 52.4%   White: 76.7%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7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3F741A-B55F-B8B2-33DA-45E8CF25D651}"/>
              </a:ext>
            </a:extLst>
          </p:cNvPr>
          <p:cNvGrpSpPr/>
          <p:nvPr/>
        </p:nvGrpSpPr>
        <p:grpSpPr>
          <a:xfrm>
            <a:off x="1324386" y="938456"/>
            <a:ext cx="9995491" cy="5178610"/>
            <a:chOff x="1324386" y="938456"/>
            <a:chExt cx="9995491" cy="517861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9A03D1F-B6EE-6E39-DCBD-7B4E293AF426}"/>
                </a:ext>
              </a:extLst>
            </p:cNvPr>
            <p:cNvGrpSpPr/>
            <p:nvPr/>
          </p:nvGrpSpPr>
          <p:grpSpPr>
            <a:xfrm>
              <a:off x="1324386" y="938456"/>
              <a:ext cx="9995491" cy="5178610"/>
              <a:chOff x="1338362" y="1480622"/>
              <a:chExt cx="9995491" cy="5178610"/>
            </a:xfrm>
          </p:grpSpPr>
          <p:sp>
            <p:nvSpPr>
              <p:cNvPr id="63" name="Textfeld 7">
                <a:extLst>
                  <a:ext uri="{FF2B5EF4-FFF2-40B4-BE49-F238E27FC236}">
                    <a16:creationId xmlns:a16="http://schemas.microsoft.com/office/drawing/2014/main" id="{F842C1C4-D381-C0D6-6D5B-A9C2DA2C8A70}"/>
                  </a:ext>
                </a:extLst>
              </p:cNvPr>
              <p:cNvSpPr txBox="1"/>
              <p:nvPr/>
            </p:nvSpPr>
            <p:spPr>
              <a:xfrm>
                <a:off x="5479419" y="1480622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200,859 ICU stays</a:t>
                </a:r>
                <a:b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in eICU-CRD</a:t>
                </a:r>
              </a:p>
            </p:txBody>
          </p:sp>
          <p:sp>
            <p:nvSpPr>
              <p:cNvPr id="64" name="Textfeld 10">
                <a:extLst>
                  <a:ext uri="{FF2B5EF4-FFF2-40B4-BE49-F238E27FC236}">
                    <a16:creationId xmlns:a16="http://schemas.microsoft.com/office/drawing/2014/main" id="{FD30DBF9-ECDA-6D60-7329-5A5A5EC7BC11}"/>
                  </a:ext>
                </a:extLst>
              </p:cNvPr>
              <p:cNvSpPr txBox="1"/>
              <p:nvPr/>
            </p:nvSpPr>
            <p:spPr>
              <a:xfrm>
                <a:off x="7595053" y="2030539"/>
                <a:ext cx="2736000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Non-septic ICU stays (n=152,079)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LoS &lt; 24 hours (n=2,467)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Age &lt; 18 (n=20)</a:t>
                </a:r>
              </a:p>
            </p:txBody>
          </p:sp>
          <p:cxnSp>
            <p:nvCxnSpPr>
              <p:cNvPr id="65" name="Gerade Verbindung mit Pfeil 12">
                <a:extLst>
                  <a:ext uri="{FF2B5EF4-FFF2-40B4-BE49-F238E27FC236}">
                    <a16:creationId xmlns:a16="http://schemas.microsoft.com/office/drawing/2014/main" id="{5405368C-D870-ACB8-7654-856C800511D0}"/>
                  </a:ext>
                </a:extLst>
              </p:cNvPr>
              <p:cNvCxnSpPr>
                <a:cxnSpLocks/>
                <a:endCxn id="64" idx="1"/>
              </p:cNvCxnSpPr>
              <p:nvPr/>
            </p:nvCxnSpPr>
            <p:spPr>
              <a:xfrm>
                <a:off x="6341610" y="2446037"/>
                <a:ext cx="125344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mit Pfeil 11">
                <a:extLst>
                  <a:ext uri="{FF2B5EF4-FFF2-40B4-BE49-F238E27FC236}">
                    <a16:creationId xmlns:a16="http://schemas.microsoft.com/office/drawing/2014/main" id="{779AAE41-520E-F999-07CE-B6F2E6C65E97}"/>
                  </a:ext>
                </a:extLst>
              </p:cNvPr>
              <p:cNvCxnSpPr>
                <a:cxnSpLocks/>
                <a:stCxn id="63" idx="2"/>
                <a:endCxn id="74" idx="0"/>
              </p:cNvCxnSpPr>
              <p:nvPr/>
            </p:nvCxnSpPr>
            <p:spPr>
              <a:xfrm>
                <a:off x="6341068" y="1972689"/>
                <a:ext cx="542" cy="1029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7" name="Textfeld 7">
                <a:extLst>
                  <a:ext uri="{FF2B5EF4-FFF2-40B4-BE49-F238E27FC236}">
                    <a16:creationId xmlns:a16="http://schemas.microsoft.com/office/drawing/2014/main" id="{9C81AA3C-95EC-A11B-5DBB-E3014D96FE56}"/>
                  </a:ext>
                </a:extLst>
              </p:cNvPr>
              <p:cNvSpPr txBox="1"/>
              <p:nvPr/>
            </p:nvSpPr>
            <p:spPr>
              <a:xfrm>
                <a:off x="6554220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2,718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cxnSp>
            <p:nvCxnSpPr>
              <p:cNvPr id="70" name="Gerade Verbindung mit Pfeil 12">
                <a:extLst>
                  <a:ext uri="{FF2B5EF4-FFF2-40B4-BE49-F238E27FC236}">
                    <a16:creationId xmlns:a16="http://schemas.microsoft.com/office/drawing/2014/main" id="{512EE106-FD5F-AE1D-7E64-54C3630E5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78059" y="4721845"/>
                <a:ext cx="3917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feld 10">
                <a:extLst>
                  <a:ext uri="{FF2B5EF4-FFF2-40B4-BE49-F238E27FC236}">
                    <a16:creationId xmlns:a16="http://schemas.microsoft.com/office/drawing/2014/main" id="{BC7BEE25-B563-E7D4-295D-0D91E75FECC4}"/>
                  </a:ext>
                </a:extLst>
              </p:cNvPr>
              <p:cNvSpPr txBox="1"/>
              <p:nvPr/>
            </p:nvSpPr>
            <p:spPr>
              <a:xfrm>
                <a:off x="8669853" y="4521129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cxnSp>
            <p:nvCxnSpPr>
              <p:cNvPr id="72" name="Gerade Verbindung mit Pfeil 12">
                <a:extLst>
                  <a:ext uri="{FF2B5EF4-FFF2-40B4-BE49-F238E27FC236}">
                    <a16:creationId xmlns:a16="http://schemas.microsoft.com/office/drawing/2014/main" id="{3A790D12-EB46-AC86-8CC3-8AA1CB11CBA2}"/>
                  </a:ext>
                </a:extLst>
              </p:cNvPr>
              <p:cNvCxnSpPr>
                <a:cxnSpLocks/>
                <a:endCxn id="73" idx="3"/>
              </p:cNvCxnSpPr>
              <p:nvPr/>
            </p:nvCxnSpPr>
            <p:spPr>
              <a:xfrm flipH="1">
                <a:off x="3959685" y="4742130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Textfeld 10">
                <a:extLst>
                  <a:ext uri="{FF2B5EF4-FFF2-40B4-BE49-F238E27FC236}">
                    <a16:creationId xmlns:a16="http://schemas.microsoft.com/office/drawing/2014/main" id="{BD3C0D72-1E1E-F9E4-F9C4-7C6B26BFF127}"/>
                  </a:ext>
                </a:extLst>
              </p:cNvPr>
              <p:cNvSpPr txBox="1"/>
              <p:nvPr/>
            </p:nvSpPr>
            <p:spPr>
              <a:xfrm>
                <a:off x="1338362" y="4511297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O1: In-Hospital Mortality</a:t>
                </a:r>
              </a:p>
            </p:txBody>
          </p:sp>
          <p:sp>
            <p:nvSpPr>
              <p:cNvPr id="74" name="Textfeld 7">
                <a:extLst>
                  <a:ext uri="{FF2B5EF4-FFF2-40B4-BE49-F238E27FC236}">
                    <a16:creationId xmlns:a16="http://schemas.microsoft.com/office/drawing/2014/main" id="{38AE17A8-1C2C-8FD4-E6E2-29D437D6BEF7}"/>
                  </a:ext>
                </a:extLst>
              </p:cNvPr>
              <p:cNvSpPr txBox="1"/>
              <p:nvPr/>
            </p:nvSpPr>
            <p:spPr>
              <a:xfrm>
                <a:off x="5479961" y="3002568"/>
                <a:ext cx="1723297" cy="4920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46,293 ICU septic stays in eICU-CRD</a:t>
                </a:r>
              </a:p>
            </p:txBody>
          </p:sp>
          <p:sp>
            <p:nvSpPr>
              <p:cNvPr id="75" name="Textfeld 10">
                <a:extLst>
                  <a:ext uri="{FF2B5EF4-FFF2-40B4-BE49-F238E27FC236}">
                    <a16:creationId xmlns:a16="http://schemas.microsoft.com/office/drawing/2014/main" id="{258EDA06-6330-1B52-BC70-8AEAC35ACBC2}"/>
                  </a:ext>
                </a:extLst>
              </p:cNvPr>
              <p:cNvSpPr txBox="1"/>
              <p:nvPr/>
            </p:nvSpPr>
            <p:spPr>
              <a:xfrm>
                <a:off x="8669852" y="3781465"/>
                <a:ext cx="26500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Non-cancer stays (n=43,338)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(n=237)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8ADF50A7-DD6E-60A6-6FEE-86C316FA96D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61610" y="3854755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Textfeld 7">
                <a:extLst>
                  <a:ext uri="{FF2B5EF4-FFF2-40B4-BE49-F238E27FC236}">
                    <a16:creationId xmlns:a16="http://schemas.microsoft.com/office/drawing/2014/main" id="{1A888FFA-FB3D-8F88-6805-5698C957E190}"/>
                  </a:ext>
                </a:extLst>
              </p:cNvPr>
              <p:cNvSpPr txBox="1"/>
              <p:nvPr/>
            </p:nvSpPr>
            <p:spPr>
              <a:xfrm>
                <a:off x="4395304" y="4410745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42,275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80" name="Textfeld 10">
                <a:extLst>
                  <a:ext uri="{FF2B5EF4-FFF2-40B4-BE49-F238E27FC236}">
                    <a16:creationId xmlns:a16="http://schemas.microsoft.com/office/drawing/2014/main" id="{424F9864-2871-62EE-7283-A836BA7F0840}"/>
                  </a:ext>
                </a:extLst>
              </p:cNvPr>
              <p:cNvSpPr txBox="1"/>
              <p:nvPr/>
            </p:nvSpPr>
            <p:spPr>
              <a:xfrm>
                <a:off x="1338362" y="3893922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Admissions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Recurrent stays (n=4,018)</a:t>
                </a: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E3A3D7CE-132F-C4FC-CECF-CD4F0BB22B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996952" y="4103053"/>
                <a:ext cx="12600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3" name="Gerade Verbindung mit Pfeil 12">
                <a:extLst>
                  <a:ext uri="{FF2B5EF4-FFF2-40B4-BE49-F238E27FC236}">
                    <a16:creationId xmlns:a16="http://schemas.microsoft.com/office/drawing/2014/main" id="{BC667545-23EB-4839-D6F0-11C3B7CE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6410" y="4103053"/>
                <a:ext cx="1258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91C427F-6112-8C93-43E8-B4A76518B425}"/>
                  </a:ext>
                </a:extLst>
              </p:cNvPr>
              <p:cNvSpPr txBox="1"/>
              <p:nvPr/>
            </p:nvSpPr>
            <p:spPr>
              <a:xfrm>
                <a:off x="5011485" y="1948127"/>
                <a:ext cx="2736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52.3%   White: 76.8%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0F2F787-FF5F-CA9B-5E2A-8F1D57828C6C}"/>
                  </a:ext>
                </a:extLst>
              </p:cNvPr>
              <p:cNvSpPr txBox="1"/>
              <p:nvPr/>
            </p:nvSpPr>
            <p:spPr>
              <a:xfrm>
                <a:off x="6242926" y="5060517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56.3%   White: 77.6%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775F2D5-60E4-D696-8803-F2399D3CE78A}"/>
                  </a:ext>
                </a:extLst>
              </p:cNvPr>
              <p:cNvSpPr txBox="1"/>
              <p:nvPr/>
            </p:nvSpPr>
            <p:spPr>
              <a:xfrm>
                <a:off x="4097681" y="5060517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52.1%   White: 77.0%</a:t>
                </a: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B0994F4-F9F1-B352-74DD-BF110259071F}"/>
                  </a:ext>
                </a:extLst>
              </p:cNvPr>
              <p:cNvCxnSpPr>
                <a:cxnSpLocks/>
                <a:stCxn id="74" idx="2"/>
              </p:cNvCxnSpPr>
              <p:nvPr/>
            </p:nvCxnSpPr>
            <p:spPr bwMode="auto">
              <a:xfrm>
                <a:off x="6341610" y="3494635"/>
                <a:ext cx="0" cy="36158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6EF2D60-D10B-CE00-78B6-44F315FC1BFB}"/>
                  </a:ext>
                </a:extLst>
              </p:cNvPr>
              <p:cNvCxnSpPr/>
              <p:nvPr/>
            </p:nvCxnSpPr>
            <p:spPr bwMode="auto">
              <a:xfrm>
                <a:off x="525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615786F-1BD3-A57E-8484-0C1E11092A1C}"/>
                  </a:ext>
                </a:extLst>
              </p:cNvPr>
              <p:cNvCxnSpPr/>
              <p:nvPr/>
            </p:nvCxnSpPr>
            <p:spPr bwMode="auto">
              <a:xfrm>
                <a:off x="6336953" y="3854216"/>
                <a:ext cx="10800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2739597-C2B2-3534-AFAC-5B0F4AF9FEA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7415869" y="3856223"/>
                <a:ext cx="542" cy="5400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559FA8-23AE-6A90-D689-D4F6A3440E12}"/>
                  </a:ext>
                </a:extLst>
              </p:cNvPr>
              <p:cNvSpPr txBox="1"/>
              <p:nvPr/>
            </p:nvSpPr>
            <p:spPr>
              <a:xfrm>
                <a:off x="5199424" y="3501985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52.4%   White: 76.7%</a:t>
                </a:r>
              </a:p>
            </p:txBody>
          </p:sp>
          <p:sp>
            <p:nvSpPr>
              <p:cNvPr id="3" name="Textfeld 7">
                <a:extLst>
                  <a:ext uri="{FF2B5EF4-FFF2-40B4-BE49-F238E27FC236}">
                    <a16:creationId xmlns:a16="http://schemas.microsoft.com/office/drawing/2014/main" id="{C5F37930-FA52-BD99-230D-7987D94EEA1B}"/>
                  </a:ext>
                </a:extLst>
              </p:cNvPr>
              <p:cNvSpPr txBox="1"/>
              <p:nvPr/>
            </p:nvSpPr>
            <p:spPr>
              <a:xfrm>
                <a:off x="4395304" y="5747850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dirty="0"/>
                  <a:t>36,414 septic, adult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F74B83-D0B3-F886-4460-D567BBB16336}"/>
                  </a:ext>
                </a:extLst>
              </p:cNvPr>
              <p:cNvSpPr txBox="1"/>
              <p:nvPr/>
            </p:nvSpPr>
            <p:spPr>
              <a:xfrm>
                <a:off x="4107513" y="6397622"/>
                <a:ext cx="236024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51.9%   White: 76.9%</a:t>
                </a:r>
              </a:p>
            </p:txBody>
          </p:sp>
          <p:sp>
            <p:nvSpPr>
              <p:cNvPr id="6" name="Textfeld 7">
                <a:extLst>
                  <a:ext uri="{FF2B5EF4-FFF2-40B4-BE49-F238E27FC236}">
                    <a16:creationId xmlns:a16="http://schemas.microsoft.com/office/drawing/2014/main" id="{FEDAB76B-F889-7087-3A71-8B1B343DEBA0}"/>
                  </a:ext>
                </a:extLst>
              </p:cNvPr>
              <p:cNvSpPr txBox="1"/>
              <p:nvPr/>
            </p:nvSpPr>
            <p:spPr>
              <a:xfrm>
                <a:off x="6554220" y="5720738"/>
                <a:ext cx="1723297" cy="649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>
                <a:defPPr>
                  <a:defRPr lang="de-DE"/>
                </a:defPPr>
                <a:lvl1pPr algn="ctr">
                  <a:defRPr sz="12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2,042 septic, adult, cancer ICU patients</a:t>
                </a:r>
                <a:br>
                  <a:rPr lang="en-US" dirty="0"/>
                </a:br>
                <a:r>
                  <a:rPr lang="en-US" dirty="0"/>
                  <a:t>in eICU-CRD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F5FF5F-6ECC-1545-D372-BBA22E3D0CBD}"/>
                  </a:ext>
                </a:extLst>
              </p:cNvPr>
              <p:cNvSpPr txBox="1"/>
              <p:nvPr/>
            </p:nvSpPr>
            <p:spPr>
              <a:xfrm>
                <a:off x="6223262" y="6370510"/>
                <a:ext cx="238521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Male: 56.0%   White: 78.0%</a:t>
                </a:r>
              </a:p>
            </p:txBody>
          </p:sp>
          <p:sp>
            <p:nvSpPr>
              <p:cNvPr id="8" name="Textfeld 10">
                <a:extLst>
                  <a:ext uri="{FF2B5EF4-FFF2-40B4-BE49-F238E27FC236}">
                    <a16:creationId xmlns:a16="http://schemas.microsoft.com/office/drawing/2014/main" id="{73C5BBAE-4547-D869-0BEA-B6F1611E20CA}"/>
                  </a:ext>
                </a:extLst>
              </p:cNvPr>
              <p:cNvSpPr txBox="1"/>
              <p:nvPr/>
            </p:nvSpPr>
            <p:spPr>
              <a:xfrm>
                <a:off x="8669853" y="5814791"/>
                <a:ext cx="266400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Q2: Different Cancer Patients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 in ICU</a:t>
                </a:r>
              </a:p>
            </p:txBody>
          </p:sp>
          <p:sp>
            <p:nvSpPr>
              <p:cNvPr id="9" name="Textfeld 10">
                <a:extLst>
                  <a:ext uri="{FF2B5EF4-FFF2-40B4-BE49-F238E27FC236}">
                    <a16:creationId xmlns:a16="http://schemas.microsoft.com/office/drawing/2014/main" id="{E722D13C-A5B8-469D-14D6-D727564C1C9C}"/>
                  </a:ext>
                </a:extLst>
              </p:cNvPr>
              <p:cNvSpPr txBox="1"/>
              <p:nvPr/>
            </p:nvSpPr>
            <p:spPr>
              <a:xfrm>
                <a:off x="8669852" y="5241546"/>
                <a:ext cx="265002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(n=676)</a:t>
                </a:r>
              </a:p>
            </p:txBody>
          </p:sp>
          <p:sp>
            <p:nvSpPr>
              <p:cNvPr id="28" name="Textfeld 10">
                <a:extLst>
                  <a:ext uri="{FF2B5EF4-FFF2-40B4-BE49-F238E27FC236}">
                    <a16:creationId xmlns:a16="http://schemas.microsoft.com/office/drawing/2014/main" id="{C04E2393-EBAF-1E85-D2C9-C102B86B483A}"/>
                  </a:ext>
                </a:extLst>
              </p:cNvPr>
              <p:cNvSpPr txBox="1"/>
              <p:nvPr/>
            </p:nvSpPr>
            <p:spPr>
              <a:xfrm>
                <a:off x="1338362" y="5830903"/>
                <a:ext cx="2621323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Q1: Cancer vs. Non-Cancer Stays</a:t>
                </a:r>
              </a:p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O2: Length of Stay</a:t>
                </a:r>
              </a:p>
            </p:txBody>
          </p:sp>
          <p:cxnSp>
            <p:nvCxnSpPr>
              <p:cNvPr id="29" name="Gerade Verbindung mit Pfeil 12">
                <a:extLst>
                  <a:ext uri="{FF2B5EF4-FFF2-40B4-BE49-F238E27FC236}">
                    <a16:creationId xmlns:a16="http://schemas.microsoft.com/office/drawing/2014/main" id="{F54BD0F3-883D-FD5B-448D-9D793C822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59685" y="6045624"/>
                <a:ext cx="4428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feld 10">
                <a:extLst>
                  <a:ext uri="{FF2B5EF4-FFF2-40B4-BE49-F238E27FC236}">
                    <a16:creationId xmlns:a16="http://schemas.microsoft.com/office/drawing/2014/main" id="{C5190B79-8430-D64A-47C0-B60053120F78}"/>
                  </a:ext>
                </a:extLst>
              </p:cNvPr>
              <p:cNvSpPr txBox="1"/>
              <p:nvPr/>
            </p:nvSpPr>
            <p:spPr>
              <a:xfrm>
                <a:off x="1338362" y="5241546"/>
                <a:ext cx="262132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Outcomes excluded: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Did not survive (n=5,861)</a:t>
                </a:r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C17ACF-E183-B891-C179-0F90A16419F4}"/>
                </a:ext>
              </a:extLst>
            </p:cNvPr>
            <p:cNvCxnSpPr>
              <a:cxnSpLocks/>
              <a:stCxn id="67" idx="2"/>
              <a:endCxn id="6" idx="0"/>
            </p:cNvCxnSpPr>
            <p:nvPr/>
          </p:nvCxnSpPr>
          <p:spPr bwMode="auto">
            <a:xfrm>
              <a:off x="7401893" y="4518351"/>
              <a:ext cx="0" cy="6602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0BDEE5-BE8B-5038-C3FB-A044F21A2421}"/>
                </a:ext>
              </a:extLst>
            </p:cNvPr>
            <p:cNvCxnSpPr>
              <a:stCxn id="78" idx="2"/>
              <a:endCxn id="3" idx="0"/>
            </p:cNvCxnSpPr>
            <p:nvPr/>
          </p:nvCxnSpPr>
          <p:spPr bwMode="auto">
            <a:xfrm>
              <a:off x="5242977" y="4518351"/>
              <a:ext cx="0" cy="6873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993FFF1-E7C7-97E0-16C7-D2AC89F80298}"/>
                </a:ext>
              </a:extLst>
            </p:cNvPr>
            <p:cNvCxnSpPr>
              <a:stCxn id="6" idx="3"/>
              <a:endCxn id="8" idx="1"/>
            </p:cNvCxnSpPr>
            <p:nvPr/>
          </p:nvCxnSpPr>
          <p:spPr bwMode="auto">
            <a:xfrm>
              <a:off x="8263541" y="5503458"/>
              <a:ext cx="39233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01B8A0-1644-7DA3-A4A1-35CE8EA06938}"/>
                </a:ext>
              </a:extLst>
            </p:cNvPr>
            <p:cNvCxnSpPr>
              <a:cxnSpLocks/>
              <a:endCxn id="30" idx="3"/>
            </p:cNvCxnSpPr>
            <p:nvPr/>
          </p:nvCxnSpPr>
          <p:spPr bwMode="auto">
            <a:xfrm flipH="1">
              <a:off x="3945709" y="4930213"/>
              <a:ext cx="129726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C2243-78C1-2444-41E3-2F28370FF862}"/>
                </a:ext>
              </a:extLst>
            </p:cNvPr>
            <p:cNvCxnSpPr>
              <a:endCxn id="9" idx="1"/>
            </p:cNvCxnSpPr>
            <p:nvPr/>
          </p:nvCxnSpPr>
          <p:spPr bwMode="auto">
            <a:xfrm>
              <a:off x="7402977" y="4930213"/>
              <a:ext cx="125289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4463289"/>
      </p:ext>
    </p:extLst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CH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10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E7453E4-18B8-794E-A24C-EE3745C9CA7B}">
  <we:reference id="fa000000002" version="1.0.0.0" store="en-us" storeType="FirstParty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7E9DA9E47B96D4A9FF5869A522D2EBE" ma:contentTypeVersion="14" ma:contentTypeDescription="Ein neues Dokument erstellen." ma:contentTypeScope="" ma:versionID="c6b567c2eb3fec7b6e0779b66ade1c1d">
  <xsd:schema xmlns:xsd="http://www.w3.org/2001/XMLSchema" xmlns:xs="http://www.w3.org/2001/XMLSchema" xmlns:p="http://schemas.microsoft.com/office/2006/metadata/properties" xmlns:ns3="0c7ed570-c004-4df7-b924-f6f15cff9822" xmlns:ns4="fd3c8342-50e0-4f70-a5fe-1cf354f99926" targetNamespace="http://schemas.microsoft.com/office/2006/metadata/properties" ma:root="true" ma:fieldsID="cf608d3f30b78ea6f7b5008d854f34c9" ns3:_="" ns4:_="">
    <xsd:import namespace="0c7ed570-c004-4df7-b924-f6f15cff9822"/>
    <xsd:import namespace="fd3c8342-50e0-4f70-a5fe-1cf354f9992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ed570-c004-4df7-b924-f6f15cff98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c8342-50e0-4f70-a5fe-1cf354f999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A18103-7F7B-4DF6-B5E4-0AF29ECCC1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94CC53-2CAC-471B-9BA4-2797B3DA82E3}">
  <ds:schemaRefs>
    <ds:schemaRef ds:uri="0c7ed570-c004-4df7-b924-f6f15cff982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c8342-50e0-4f70-a5fe-1cf354f9992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2D84E0E-EA78-4BD7-BB0A-CB2F5B4B4D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ed570-c004-4df7-b924-f6f15cff9822"/>
    <ds:schemaRef ds:uri="fd3c8342-50e0-4f70-a5fe-1cf354f999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951</Words>
  <Application>Microsoft Office PowerPoint</Application>
  <PresentationFormat>Custom</PresentationFormat>
  <Paragraphs>151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Tahoma</vt:lpstr>
      <vt:lpstr>Wingdings</vt:lpstr>
      <vt:lpstr>2_Blank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Kanton Spital Aarau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Nathan Cantoni</dc:creator>
  <cp:lastModifiedBy>Chris Sauer</cp:lastModifiedBy>
  <cp:revision>477</cp:revision>
  <cp:lastPrinted>2022-11-24T15:11:58Z</cp:lastPrinted>
  <dcterms:created xsi:type="dcterms:W3CDTF">2021-07-14T06:40:49Z</dcterms:created>
  <dcterms:modified xsi:type="dcterms:W3CDTF">2023-12-01T16:38:04Z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0x01010007E9DA9E47B96D4A9FF5869A522D2EBE</vt:lpwstr>
  </property>
</Properties>
</file>