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7" r:id="rId5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8"/>
    <p:restoredTop sz="94807"/>
  </p:normalViewPr>
  <p:slideViewPr>
    <p:cSldViewPr snapToGrid="0" snapToObjects="1">
      <p:cViewPr varScale="1">
        <p:scale>
          <a:sx n="72" d="100"/>
          <a:sy n="72" d="100"/>
        </p:scale>
        <p:origin x="1330" y="67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05.06.2023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C7EC2C-BFE3-3C9A-23F0-3300D2AB775A}"/>
              </a:ext>
            </a:extLst>
          </p:cNvPr>
          <p:cNvGrpSpPr/>
          <p:nvPr/>
        </p:nvGrpSpPr>
        <p:grpSpPr>
          <a:xfrm>
            <a:off x="1420301" y="635295"/>
            <a:ext cx="9955628" cy="5658561"/>
            <a:chOff x="1420301" y="635295"/>
            <a:chExt cx="9955628" cy="5658561"/>
          </a:xfrm>
        </p:grpSpPr>
        <p:sp>
          <p:nvSpPr>
            <p:cNvPr id="26" name="Textfeld 7">
              <a:extLst>
                <a:ext uri="{FF2B5EF4-FFF2-40B4-BE49-F238E27FC236}">
                  <a16:creationId xmlns:a16="http://schemas.microsoft.com/office/drawing/2014/main" id="{CA41E3C6-77E3-A9BA-388B-932070386B55}"/>
                </a:ext>
              </a:extLst>
            </p:cNvPr>
            <p:cNvSpPr txBox="1"/>
            <p:nvPr/>
          </p:nvSpPr>
          <p:spPr>
            <a:xfrm>
              <a:off x="4396207" y="635295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73,140 ICU stays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27" name="Textfeld 10">
              <a:extLst>
                <a:ext uri="{FF2B5EF4-FFF2-40B4-BE49-F238E27FC236}">
                  <a16:creationId xmlns:a16="http://schemas.microsoft.com/office/drawing/2014/main" id="{6CBAAC22-E24B-258F-6B8B-A77680B1792A}"/>
                </a:ext>
              </a:extLst>
            </p:cNvPr>
            <p:cNvSpPr txBox="1"/>
            <p:nvPr/>
          </p:nvSpPr>
          <p:spPr>
            <a:xfrm>
              <a:off x="1426034" y="1127362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Non-Sepsis-3 stays 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(n=40,169)</a:t>
              </a:r>
            </a:p>
          </p:txBody>
        </p:sp>
        <p:cxnSp>
          <p:nvCxnSpPr>
            <p:cNvPr id="28" name="Gerade Verbindung mit Pfeil 12">
              <a:extLst>
                <a:ext uri="{FF2B5EF4-FFF2-40B4-BE49-F238E27FC236}">
                  <a16:creationId xmlns:a16="http://schemas.microsoft.com/office/drawing/2014/main" id="{D03B28A3-5EFC-6874-EAE7-831A3076466E}"/>
                </a:ext>
              </a:extLst>
            </p:cNvPr>
            <p:cNvCxnSpPr>
              <a:cxnSpLocks/>
              <a:endCxn id="27" idx="3"/>
            </p:cNvCxnSpPr>
            <p:nvPr/>
          </p:nvCxnSpPr>
          <p:spPr>
            <a:xfrm flipH="1">
              <a:off x="3982034" y="1358195"/>
              <a:ext cx="1275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11">
              <a:extLst>
                <a:ext uri="{FF2B5EF4-FFF2-40B4-BE49-F238E27FC236}">
                  <a16:creationId xmlns:a16="http://schemas.microsoft.com/office/drawing/2014/main" id="{77B3571F-2A91-06EC-EE2B-D74E80E4D91F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>
              <a:off x="5257856" y="1127362"/>
              <a:ext cx="0" cy="562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feld 7">
              <a:extLst>
                <a:ext uri="{FF2B5EF4-FFF2-40B4-BE49-F238E27FC236}">
                  <a16:creationId xmlns:a16="http://schemas.microsoft.com/office/drawing/2014/main" id="{34765ADA-E96E-A17D-B35C-A820BA315A2E}"/>
                </a:ext>
              </a:extLst>
            </p:cNvPr>
            <p:cNvSpPr txBox="1"/>
            <p:nvPr/>
          </p:nvSpPr>
          <p:spPr>
            <a:xfrm>
              <a:off x="4396207" y="1689573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32,971 ICU stays in MIMIC-IV</a:t>
              </a:r>
            </a:p>
          </p:txBody>
        </p:sp>
        <p:sp>
          <p:nvSpPr>
            <p:cNvPr id="9" name="Textfeld 10">
              <a:extLst>
                <a:ext uri="{FF2B5EF4-FFF2-40B4-BE49-F238E27FC236}">
                  <a16:creationId xmlns:a16="http://schemas.microsoft.com/office/drawing/2014/main" id="{598AA1A6-B27B-91CF-1B79-F0FF1C744259}"/>
                </a:ext>
              </a:extLst>
            </p:cNvPr>
            <p:cNvSpPr txBox="1"/>
            <p:nvPr/>
          </p:nvSpPr>
          <p:spPr>
            <a:xfrm>
              <a:off x="1420301" y="3668513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Recurrent stays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(n=6,020)</a:t>
              </a:r>
            </a:p>
          </p:txBody>
        </p:sp>
        <p:sp>
          <p:nvSpPr>
            <p:cNvPr id="36" name="Textfeld 7">
              <a:extLst>
                <a:ext uri="{FF2B5EF4-FFF2-40B4-BE49-F238E27FC236}">
                  <a16:creationId xmlns:a16="http://schemas.microsoft.com/office/drawing/2014/main" id="{A1271EE3-ADCA-D508-3E25-0F2F89E4F0F6}"/>
                </a:ext>
              </a:extLst>
            </p:cNvPr>
            <p:cNvSpPr txBox="1"/>
            <p:nvPr/>
          </p:nvSpPr>
          <p:spPr>
            <a:xfrm>
              <a:off x="4396207" y="2916602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29,421 septic ICU</a:t>
              </a:r>
              <a:br>
                <a:rPr lang="en-US" dirty="0"/>
              </a:br>
              <a:r>
                <a:rPr lang="en-US" dirty="0"/>
                <a:t>stays in MIMIC-IV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B47FAF-9E03-4627-2C76-88D9C4567AE7}"/>
                </a:ext>
              </a:extLst>
            </p:cNvPr>
            <p:cNvCxnSpPr>
              <a:stCxn id="31" idx="2"/>
              <a:endCxn id="36" idx="0"/>
            </p:cNvCxnSpPr>
            <p:nvPr/>
          </p:nvCxnSpPr>
          <p:spPr bwMode="auto">
            <a:xfrm>
              <a:off x="5257856" y="2334282"/>
              <a:ext cx="0" cy="5823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feld 10">
              <a:extLst>
                <a:ext uri="{FF2B5EF4-FFF2-40B4-BE49-F238E27FC236}">
                  <a16:creationId xmlns:a16="http://schemas.microsoft.com/office/drawing/2014/main" id="{98F131CA-82E4-8AC0-CC20-89C7DBB29D9D}"/>
                </a:ext>
              </a:extLst>
            </p:cNvPr>
            <p:cNvSpPr txBox="1"/>
            <p:nvPr/>
          </p:nvSpPr>
          <p:spPr>
            <a:xfrm>
              <a:off x="1426034" y="2382721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Stays with LOS &lt;1 day or &gt;30 days (n= 3,550)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223B246-5545-9CA7-042B-26F7A83249E6}"/>
                </a:ext>
              </a:extLst>
            </p:cNvPr>
            <p:cNvCxnSpPr>
              <a:cxnSpLocks/>
              <a:endCxn id="39" idx="3"/>
            </p:cNvCxnSpPr>
            <p:nvPr/>
          </p:nvCxnSpPr>
          <p:spPr bwMode="auto">
            <a:xfrm flipH="1">
              <a:off x="3982034" y="2613553"/>
              <a:ext cx="127582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feld 7">
              <a:extLst>
                <a:ext uri="{FF2B5EF4-FFF2-40B4-BE49-F238E27FC236}">
                  <a16:creationId xmlns:a16="http://schemas.microsoft.com/office/drawing/2014/main" id="{3CDB5386-C388-15A6-8278-0333E2EFE7BB}"/>
                </a:ext>
              </a:extLst>
            </p:cNvPr>
            <p:cNvSpPr txBox="1"/>
            <p:nvPr/>
          </p:nvSpPr>
          <p:spPr>
            <a:xfrm>
              <a:off x="4396207" y="5463671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19,419 septic ICU</a:t>
              </a:r>
              <a:br>
                <a:rPr lang="en-US" dirty="0"/>
              </a:br>
              <a:r>
                <a:rPr lang="en-US" dirty="0"/>
                <a:t>stays in MIMIC-IV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60F04E-81FF-2BB1-7BB5-961D1B5A2D32}"/>
                </a:ext>
              </a:extLst>
            </p:cNvPr>
            <p:cNvCxnSpPr>
              <a:cxnSpLocks/>
              <a:endCxn id="9" idx="3"/>
            </p:cNvCxnSpPr>
            <p:nvPr/>
          </p:nvCxnSpPr>
          <p:spPr bwMode="auto">
            <a:xfrm flipH="1">
              <a:off x="3976301" y="3899346"/>
              <a:ext cx="12855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" name="Textfeld 7">
              <a:extLst>
                <a:ext uri="{FF2B5EF4-FFF2-40B4-BE49-F238E27FC236}">
                  <a16:creationId xmlns:a16="http://schemas.microsoft.com/office/drawing/2014/main" id="{BFD17D97-DB1D-F584-7E11-C18A8EC746A2}"/>
                </a:ext>
              </a:extLst>
            </p:cNvPr>
            <p:cNvSpPr txBox="1"/>
            <p:nvPr/>
          </p:nvSpPr>
          <p:spPr>
            <a:xfrm>
              <a:off x="4396207" y="4184843"/>
              <a:ext cx="1723297" cy="644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23,401</a:t>
              </a:r>
              <a:r>
                <a:rPr lang="en-US" b="1" dirty="0"/>
                <a:t> </a:t>
              </a:r>
              <a:r>
                <a:rPr lang="en-US" dirty="0"/>
                <a:t>septic ICU</a:t>
              </a:r>
              <a:br>
                <a:rPr lang="en-US" dirty="0"/>
              </a:br>
              <a:r>
                <a:rPr lang="en-US" dirty="0"/>
                <a:t>stays in MIMIC-IV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F110D5-B71D-DDC5-DECD-D605B2F658C7}"/>
                </a:ext>
              </a:extLst>
            </p:cNvPr>
            <p:cNvCxnSpPr>
              <a:stCxn id="36" idx="2"/>
              <a:endCxn id="3" idx="0"/>
            </p:cNvCxnSpPr>
            <p:nvPr/>
          </p:nvCxnSpPr>
          <p:spPr bwMode="auto">
            <a:xfrm>
              <a:off x="5257856" y="3561311"/>
              <a:ext cx="0" cy="623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feld 10">
              <a:extLst>
                <a:ext uri="{FF2B5EF4-FFF2-40B4-BE49-F238E27FC236}">
                  <a16:creationId xmlns:a16="http://schemas.microsoft.com/office/drawing/2014/main" id="{9803919A-D35D-6474-2286-6581CD2C024B}"/>
                </a:ext>
              </a:extLst>
            </p:cNvPr>
            <p:cNvSpPr txBox="1"/>
            <p:nvPr/>
          </p:nvSpPr>
          <p:spPr>
            <a:xfrm>
              <a:off x="1420301" y="4867219"/>
              <a:ext cx="255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Excluded: Stays with race unknown or other (n= 3,982)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A292FB-99CA-9674-D2DF-D5924A981FA7}"/>
                </a:ext>
              </a:extLst>
            </p:cNvPr>
            <p:cNvCxnSpPr>
              <a:cxnSpLocks/>
              <a:endCxn id="12" idx="3"/>
            </p:cNvCxnSpPr>
            <p:nvPr/>
          </p:nvCxnSpPr>
          <p:spPr bwMode="auto">
            <a:xfrm flipH="1" flipV="1">
              <a:off x="3976301" y="5098052"/>
              <a:ext cx="1289005" cy="23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B7953F-D68A-439F-D8CD-D3A62EF6D192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 flipV="1">
              <a:off x="6119504" y="4507197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D045019-133A-68E3-26F9-A8B41D5D70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19504" y="5803737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Textfeld 10">
              <a:extLst>
                <a:ext uri="{FF2B5EF4-FFF2-40B4-BE49-F238E27FC236}">
                  <a16:creationId xmlns:a16="http://schemas.microsoft.com/office/drawing/2014/main" id="{5F77A8F6-B0C3-9DDA-CB0B-F91D629A1EB5}"/>
                </a:ext>
              </a:extLst>
            </p:cNvPr>
            <p:cNvSpPr txBox="1"/>
            <p:nvPr/>
          </p:nvSpPr>
          <p:spPr>
            <a:xfrm>
              <a:off x="7006624" y="1504094"/>
              <a:ext cx="4365749" cy="10156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10.2%, White 68.2%, Asian 2.9%, Hispanic 3.7%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57.8%, Female 42.2%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10.8%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56.3%, Other: 43.7%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9A037A-0AAA-7944-1B90-3246DF4AF562}"/>
                </a:ext>
              </a:extLst>
            </p:cNvPr>
            <p:cNvCxnSpPr/>
            <p:nvPr/>
          </p:nvCxnSpPr>
          <p:spPr bwMode="auto">
            <a:xfrm flipV="1">
              <a:off x="6123059" y="2011926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CE15E0-D39B-E7D9-A921-88805480F965}"/>
                </a:ext>
              </a:extLst>
            </p:cNvPr>
            <p:cNvCxnSpPr/>
            <p:nvPr/>
          </p:nvCxnSpPr>
          <p:spPr bwMode="auto">
            <a:xfrm flipV="1">
              <a:off x="6123059" y="3252060"/>
              <a:ext cx="88356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feld 10">
              <a:extLst>
                <a:ext uri="{FF2B5EF4-FFF2-40B4-BE49-F238E27FC236}">
                  <a16:creationId xmlns:a16="http://schemas.microsoft.com/office/drawing/2014/main" id="{8A61DAB1-38B3-2C23-4F93-3B0402FC8A12}"/>
                </a:ext>
              </a:extLst>
            </p:cNvPr>
            <p:cNvSpPr txBox="1"/>
            <p:nvPr/>
          </p:nvSpPr>
          <p:spPr>
            <a:xfrm>
              <a:off x="7010180" y="2749093"/>
              <a:ext cx="4365749" cy="10464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10.0%, White 68.3%, Asian 2.9%, Hispanic 3.7%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58.1%, Female 41.9%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10.6%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56.1%, Other: 43.9%</a:t>
              </a:r>
            </a:p>
          </p:txBody>
        </p:sp>
        <p:sp>
          <p:nvSpPr>
            <p:cNvPr id="22" name="Textfeld 10">
              <a:extLst>
                <a:ext uri="{FF2B5EF4-FFF2-40B4-BE49-F238E27FC236}">
                  <a16:creationId xmlns:a16="http://schemas.microsoft.com/office/drawing/2014/main" id="{61DC2FF8-BB1B-D4DA-536C-4AD9E8004F6D}"/>
                </a:ext>
              </a:extLst>
            </p:cNvPr>
            <p:cNvSpPr txBox="1"/>
            <p:nvPr/>
          </p:nvSpPr>
          <p:spPr>
            <a:xfrm>
              <a:off x="7010180" y="4004615"/>
              <a:ext cx="4365749" cy="10156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8.7%, White 68.0%, Asian 2.8%, Hispanic 3.5%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58.0%, Female 42.0%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10.4%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54.2%, Other 45.8%</a:t>
              </a:r>
            </a:p>
          </p:txBody>
        </p:sp>
        <p:sp>
          <p:nvSpPr>
            <p:cNvPr id="23" name="Textfeld 10">
              <a:extLst>
                <a:ext uri="{FF2B5EF4-FFF2-40B4-BE49-F238E27FC236}">
                  <a16:creationId xmlns:a16="http://schemas.microsoft.com/office/drawing/2014/main" id="{42FEEBC9-D4B6-0CFD-96E9-F119E539D00A}"/>
                </a:ext>
              </a:extLst>
            </p:cNvPr>
            <p:cNvSpPr txBox="1"/>
            <p:nvPr/>
          </p:nvSpPr>
          <p:spPr>
            <a:xfrm>
              <a:off x="7010180" y="5278193"/>
              <a:ext cx="4365749" cy="10156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Cohort composition: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Race: Black 10.4%, White 82.0%, Asian 3.4%, Hispanic 4.2%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Sex: Male 57.4%, Female 42.6%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Limited English Proficiency: 9.7%</a:t>
              </a: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Insurance: Medicare/Medicaid 55.2%, Other 44.8%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9F3F1E3-C3E3-64A8-0F2C-8C939A1C9948}"/>
                </a:ext>
              </a:extLst>
            </p:cNvPr>
            <p:cNvCxnSpPr/>
            <p:nvPr/>
          </p:nvCxnSpPr>
          <p:spPr bwMode="auto">
            <a:xfrm>
              <a:off x="5272756" y="4829552"/>
              <a:ext cx="0" cy="623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696047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3931</TotalTime>
  <Words>246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2_Blank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João Matos</cp:lastModifiedBy>
  <cp:revision>485</cp:revision>
  <cp:lastPrinted>2022-11-24T15:11:58Z</cp:lastPrinted>
  <dcterms:created xsi:type="dcterms:W3CDTF">2021-07-14T06:40:49Z</dcterms:created>
  <dcterms:modified xsi:type="dcterms:W3CDTF">2023-06-05T22:32:05Z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