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57" r:id="rId5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8"/>
    <p:restoredTop sz="94807"/>
  </p:normalViewPr>
  <p:slideViewPr>
    <p:cSldViewPr snapToGrid="0" snapToObjects="1">
      <p:cViewPr varScale="1">
        <p:scale>
          <a:sx n="118" d="100"/>
          <a:sy n="118" d="100"/>
        </p:scale>
        <p:origin x="1328" y="208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25.04.23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92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25/04/23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7">
            <a:extLst>
              <a:ext uri="{FF2B5EF4-FFF2-40B4-BE49-F238E27FC236}">
                <a16:creationId xmlns:a16="http://schemas.microsoft.com/office/drawing/2014/main" id="{CA41E3C6-77E3-A9BA-388B-932070386B55}"/>
              </a:ext>
            </a:extLst>
          </p:cNvPr>
          <p:cNvSpPr txBox="1"/>
          <p:nvPr/>
        </p:nvSpPr>
        <p:spPr>
          <a:xfrm>
            <a:off x="4396207" y="635295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76,943 ICU stays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MIMIC-IV</a:t>
            </a:r>
          </a:p>
        </p:txBody>
      </p:sp>
      <p:sp>
        <p:nvSpPr>
          <p:cNvPr id="27" name="Textfeld 10">
            <a:extLst>
              <a:ext uri="{FF2B5EF4-FFF2-40B4-BE49-F238E27FC236}">
                <a16:creationId xmlns:a16="http://schemas.microsoft.com/office/drawing/2014/main" id="{6CBAAC22-E24B-258F-6B8B-A77680B1792A}"/>
              </a:ext>
            </a:extLst>
          </p:cNvPr>
          <p:cNvSpPr txBox="1"/>
          <p:nvPr/>
        </p:nvSpPr>
        <p:spPr>
          <a:xfrm>
            <a:off x="1426034" y="1127362"/>
            <a:ext cx="255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Excluded: Non-Sepsis-3 stays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(n=40,169)</a:t>
            </a:r>
          </a:p>
        </p:txBody>
      </p:sp>
      <p:cxnSp>
        <p:nvCxnSpPr>
          <p:cNvPr id="28" name="Gerade Verbindung mit Pfeil 12">
            <a:extLst>
              <a:ext uri="{FF2B5EF4-FFF2-40B4-BE49-F238E27FC236}">
                <a16:creationId xmlns:a16="http://schemas.microsoft.com/office/drawing/2014/main" id="{D03B28A3-5EFC-6874-EAE7-831A3076466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982034" y="1358195"/>
            <a:ext cx="1275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mit Pfeil 11">
            <a:extLst>
              <a:ext uri="{FF2B5EF4-FFF2-40B4-BE49-F238E27FC236}">
                <a16:creationId xmlns:a16="http://schemas.microsoft.com/office/drawing/2014/main" id="{77B3571F-2A91-06EC-EE2B-D74E80E4D91F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5257856" y="1127362"/>
            <a:ext cx="0" cy="56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7">
            <a:extLst>
              <a:ext uri="{FF2B5EF4-FFF2-40B4-BE49-F238E27FC236}">
                <a16:creationId xmlns:a16="http://schemas.microsoft.com/office/drawing/2014/main" id="{34765ADA-E96E-A17D-B35C-A820BA315A2E}"/>
              </a:ext>
            </a:extLst>
          </p:cNvPr>
          <p:cNvSpPr txBox="1"/>
          <p:nvPr/>
        </p:nvSpPr>
        <p:spPr>
          <a:xfrm>
            <a:off x="4396207" y="1689573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32,971 ICU stays in MIMIC-IV</a:t>
            </a:r>
          </a:p>
        </p:txBody>
      </p:sp>
      <p:sp>
        <p:nvSpPr>
          <p:cNvPr id="9" name="Textfeld 10">
            <a:extLst>
              <a:ext uri="{FF2B5EF4-FFF2-40B4-BE49-F238E27FC236}">
                <a16:creationId xmlns:a16="http://schemas.microsoft.com/office/drawing/2014/main" id="{598AA1A6-B27B-91CF-1B79-F0FF1C744259}"/>
              </a:ext>
            </a:extLst>
          </p:cNvPr>
          <p:cNvSpPr txBox="1"/>
          <p:nvPr/>
        </p:nvSpPr>
        <p:spPr>
          <a:xfrm>
            <a:off x="1420301" y="3668513"/>
            <a:ext cx="255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Excluded: Recurrent stays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(n=6,020)</a:t>
            </a:r>
          </a:p>
        </p:txBody>
      </p:sp>
      <p:sp>
        <p:nvSpPr>
          <p:cNvPr id="36" name="Textfeld 7">
            <a:extLst>
              <a:ext uri="{FF2B5EF4-FFF2-40B4-BE49-F238E27FC236}">
                <a16:creationId xmlns:a16="http://schemas.microsoft.com/office/drawing/2014/main" id="{A1271EE3-ADCA-D508-3E25-0F2F89E4F0F6}"/>
              </a:ext>
            </a:extLst>
          </p:cNvPr>
          <p:cNvSpPr txBox="1"/>
          <p:nvPr/>
        </p:nvSpPr>
        <p:spPr>
          <a:xfrm>
            <a:off x="4396207" y="2916602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29,421 septic ICU</a:t>
            </a:r>
            <a:br>
              <a:rPr lang="en-US" dirty="0"/>
            </a:br>
            <a:r>
              <a:rPr lang="en-US" dirty="0"/>
              <a:t>stays in MIMIC-IV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B47FAF-9E03-4627-2C76-88D9C4567AE7}"/>
              </a:ext>
            </a:extLst>
          </p:cNvPr>
          <p:cNvCxnSpPr>
            <a:stCxn id="31" idx="2"/>
            <a:endCxn id="36" idx="0"/>
          </p:cNvCxnSpPr>
          <p:nvPr/>
        </p:nvCxnSpPr>
        <p:spPr bwMode="auto">
          <a:xfrm>
            <a:off x="5257856" y="2334282"/>
            <a:ext cx="0" cy="5823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feld 10">
            <a:extLst>
              <a:ext uri="{FF2B5EF4-FFF2-40B4-BE49-F238E27FC236}">
                <a16:creationId xmlns:a16="http://schemas.microsoft.com/office/drawing/2014/main" id="{98F131CA-82E4-8AC0-CC20-89C7DBB29D9D}"/>
              </a:ext>
            </a:extLst>
          </p:cNvPr>
          <p:cNvSpPr txBox="1"/>
          <p:nvPr/>
        </p:nvSpPr>
        <p:spPr>
          <a:xfrm>
            <a:off x="1426034" y="2382721"/>
            <a:ext cx="255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Excluded: Stays with LOS &lt;1 day or &gt;30 days (n= 3,550)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23B246-5545-9CA7-042B-26F7A83249E6}"/>
              </a:ext>
            </a:extLst>
          </p:cNvPr>
          <p:cNvCxnSpPr>
            <a:cxnSpLocks/>
            <a:endCxn id="39" idx="3"/>
          </p:cNvCxnSpPr>
          <p:nvPr/>
        </p:nvCxnSpPr>
        <p:spPr bwMode="auto">
          <a:xfrm flipH="1">
            <a:off x="3982034" y="2613553"/>
            <a:ext cx="127582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7">
            <a:extLst>
              <a:ext uri="{FF2B5EF4-FFF2-40B4-BE49-F238E27FC236}">
                <a16:creationId xmlns:a16="http://schemas.microsoft.com/office/drawing/2014/main" id="{3CDB5386-C388-15A6-8278-0333E2EFE7BB}"/>
              </a:ext>
            </a:extLst>
          </p:cNvPr>
          <p:cNvSpPr txBox="1"/>
          <p:nvPr/>
        </p:nvSpPr>
        <p:spPr>
          <a:xfrm>
            <a:off x="4396207" y="5463671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19,419 septic ICU</a:t>
            </a:r>
            <a:br>
              <a:rPr lang="en-US" dirty="0"/>
            </a:br>
            <a:r>
              <a:rPr lang="en-US" dirty="0"/>
              <a:t>stays in MIMIC-IV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60F04E-81FF-2BB1-7BB5-961D1B5A2D32}"/>
              </a:ext>
            </a:extLst>
          </p:cNvPr>
          <p:cNvCxnSpPr>
            <a:cxnSpLocks/>
            <a:endCxn id="9" idx="3"/>
          </p:cNvCxnSpPr>
          <p:nvPr/>
        </p:nvCxnSpPr>
        <p:spPr bwMode="auto">
          <a:xfrm flipH="1">
            <a:off x="3976301" y="3899346"/>
            <a:ext cx="12855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feld 7">
            <a:extLst>
              <a:ext uri="{FF2B5EF4-FFF2-40B4-BE49-F238E27FC236}">
                <a16:creationId xmlns:a16="http://schemas.microsoft.com/office/drawing/2014/main" id="{BFD17D97-DB1D-F584-7E11-C18A8EC746A2}"/>
              </a:ext>
            </a:extLst>
          </p:cNvPr>
          <p:cNvSpPr txBox="1"/>
          <p:nvPr/>
        </p:nvSpPr>
        <p:spPr>
          <a:xfrm>
            <a:off x="4396207" y="4184843"/>
            <a:ext cx="1723297" cy="6447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23,401</a:t>
            </a:r>
            <a:r>
              <a:rPr lang="en-US" b="1" dirty="0"/>
              <a:t> </a:t>
            </a:r>
            <a:r>
              <a:rPr lang="en-US" dirty="0"/>
              <a:t>septic ICU</a:t>
            </a:r>
            <a:br>
              <a:rPr lang="en-US" dirty="0"/>
            </a:br>
            <a:r>
              <a:rPr lang="en-US" dirty="0"/>
              <a:t>stays in MIMIC-IV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F110D5-B71D-DDC5-DECD-D605B2F658C7}"/>
              </a:ext>
            </a:extLst>
          </p:cNvPr>
          <p:cNvCxnSpPr>
            <a:stCxn id="36" idx="2"/>
            <a:endCxn id="3" idx="0"/>
          </p:cNvCxnSpPr>
          <p:nvPr/>
        </p:nvCxnSpPr>
        <p:spPr bwMode="auto">
          <a:xfrm>
            <a:off x="5257856" y="3561311"/>
            <a:ext cx="0" cy="623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feld 10">
            <a:extLst>
              <a:ext uri="{FF2B5EF4-FFF2-40B4-BE49-F238E27FC236}">
                <a16:creationId xmlns:a16="http://schemas.microsoft.com/office/drawing/2014/main" id="{9803919A-D35D-6474-2286-6581CD2C024B}"/>
              </a:ext>
            </a:extLst>
          </p:cNvPr>
          <p:cNvSpPr txBox="1"/>
          <p:nvPr/>
        </p:nvSpPr>
        <p:spPr>
          <a:xfrm>
            <a:off x="1420301" y="4867219"/>
            <a:ext cx="255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Excluded: Stays with race unknown or other (n= 3,982)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A292FB-99CA-9674-D2DF-D5924A981FA7}"/>
              </a:ext>
            </a:extLst>
          </p:cNvPr>
          <p:cNvCxnSpPr>
            <a:cxnSpLocks/>
            <a:endCxn id="12" idx="3"/>
          </p:cNvCxnSpPr>
          <p:nvPr/>
        </p:nvCxnSpPr>
        <p:spPr bwMode="auto">
          <a:xfrm flipH="1" flipV="1">
            <a:off x="3976301" y="5098052"/>
            <a:ext cx="1289005" cy="23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7953F-D68A-439F-D8CD-D3A62EF6D192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 flipV="1">
            <a:off x="6119504" y="4507197"/>
            <a:ext cx="88356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045019-133A-68E3-26F9-A8B41D5D70D3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9504" y="5803737"/>
            <a:ext cx="88356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feld 10">
            <a:extLst>
              <a:ext uri="{FF2B5EF4-FFF2-40B4-BE49-F238E27FC236}">
                <a16:creationId xmlns:a16="http://schemas.microsoft.com/office/drawing/2014/main" id="{5F77A8F6-B0C3-9DDA-CB0B-F91D629A1EB5}"/>
              </a:ext>
            </a:extLst>
          </p:cNvPr>
          <p:cNvSpPr txBox="1"/>
          <p:nvPr/>
        </p:nvSpPr>
        <p:spPr>
          <a:xfrm>
            <a:off x="7006624" y="1504094"/>
            <a:ext cx="4365749" cy="10156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Cohort composition: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Race: Black 10.2%, White 68.2%, Asian 2.9%, Hispanic 3.7%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Sex: Male 57.8%, Female 42.2%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Limited English Proficiency: 10.8%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Insurance: Medicare/Medicaid 56.3%, Other: 43.7%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A037A-0AAA-7944-1B90-3246DF4AF562}"/>
              </a:ext>
            </a:extLst>
          </p:cNvPr>
          <p:cNvCxnSpPr/>
          <p:nvPr/>
        </p:nvCxnSpPr>
        <p:spPr bwMode="auto">
          <a:xfrm flipV="1">
            <a:off x="6123059" y="2011926"/>
            <a:ext cx="88356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CE15E0-D39B-E7D9-A921-88805480F965}"/>
              </a:ext>
            </a:extLst>
          </p:cNvPr>
          <p:cNvCxnSpPr/>
          <p:nvPr/>
        </p:nvCxnSpPr>
        <p:spPr bwMode="auto">
          <a:xfrm flipV="1">
            <a:off x="6123059" y="3252060"/>
            <a:ext cx="88356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feld 10">
            <a:extLst>
              <a:ext uri="{FF2B5EF4-FFF2-40B4-BE49-F238E27FC236}">
                <a16:creationId xmlns:a16="http://schemas.microsoft.com/office/drawing/2014/main" id="{8A61DAB1-38B3-2C23-4F93-3B0402FC8A12}"/>
              </a:ext>
            </a:extLst>
          </p:cNvPr>
          <p:cNvSpPr txBox="1"/>
          <p:nvPr/>
        </p:nvSpPr>
        <p:spPr>
          <a:xfrm>
            <a:off x="7010180" y="2749093"/>
            <a:ext cx="4365749" cy="10464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Cohort composition: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Race: Black 10.0%, White 68.3%, Asian 2.9%, Hispanic 3.7%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Sex: Male 58.1%, Female 41.9%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Limited English Proficiency: 10.6%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Insurance: Medicare/Medicaid 56.1%, Other: 43.9%</a:t>
            </a:r>
          </a:p>
        </p:txBody>
      </p:sp>
      <p:sp>
        <p:nvSpPr>
          <p:cNvPr id="22" name="Textfeld 10">
            <a:extLst>
              <a:ext uri="{FF2B5EF4-FFF2-40B4-BE49-F238E27FC236}">
                <a16:creationId xmlns:a16="http://schemas.microsoft.com/office/drawing/2014/main" id="{61DC2FF8-BB1B-D4DA-536C-4AD9E8004F6D}"/>
              </a:ext>
            </a:extLst>
          </p:cNvPr>
          <p:cNvSpPr txBox="1"/>
          <p:nvPr/>
        </p:nvSpPr>
        <p:spPr>
          <a:xfrm>
            <a:off x="7010180" y="4004615"/>
            <a:ext cx="4365749" cy="10156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Cohort composition: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Race: Black 8.7%, White 68.0%, Asian 2.8%, Hispanic 3.5%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Sex: Male 58.0%, Female 42.0%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Limited English Proficiency: 10.4%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Insurance: Medicare/Medicaid 54.2%, Other 45.8%</a:t>
            </a:r>
          </a:p>
        </p:txBody>
      </p:sp>
      <p:sp>
        <p:nvSpPr>
          <p:cNvPr id="23" name="Textfeld 10">
            <a:extLst>
              <a:ext uri="{FF2B5EF4-FFF2-40B4-BE49-F238E27FC236}">
                <a16:creationId xmlns:a16="http://schemas.microsoft.com/office/drawing/2014/main" id="{42FEEBC9-D4B6-0CFD-96E9-F119E539D00A}"/>
              </a:ext>
            </a:extLst>
          </p:cNvPr>
          <p:cNvSpPr txBox="1"/>
          <p:nvPr/>
        </p:nvSpPr>
        <p:spPr>
          <a:xfrm>
            <a:off x="7010180" y="5278193"/>
            <a:ext cx="4365749" cy="10156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Cohort composition: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Race: Black 10.4%, White 82.0%, Asian 3.4%, Hispanic 4.2%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Sex: Male 57.4%, Female 42.6%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Limited English Proficiency: 9.7%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Insurance: Medicare/Medicaid 55.2%, Other 44.8%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F3F1E3-C3E3-64A8-0F2C-8C939A1C9948}"/>
              </a:ext>
            </a:extLst>
          </p:cNvPr>
          <p:cNvCxnSpPr/>
          <p:nvPr/>
        </p:nvCxnSpPr>
        <p:spPr bwMode="auto">
          <a:xfrm>
            <a:off x="5272756" y="4829552"/>
            <a:ext cx="0" cy="6235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56960470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246</Words>
  <Application>Microsoft Macintosh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Wingdings</vt:lpstr>
      <vt:lpstr>2_Blank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Tristan Struja</cp:lastModifiedBy>
  <cp:revision>483</cp:revision>
  <cp:lastPrinted>2022-11-24T15:11:58Z</cp:lastPrinted>
  <dcterms:created xsi:type="dcterms:W3CDTF">2021-07-14T06:40:49Z</dcterms:created>
  <dcterms:modified xsi:type="dcterms:W3CDTF">2023-04-26T01:19:37Z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