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Livvic"/>
      <p:regular r:id="rId25"/>
      <p:bold r:id="rId26"/>
      <p:italic r:id="rId27"/>
      <p:boldItalic r:id="rId28"/>
    </p:embeddedFont>
    <p:embeddedFont>
      <p:font typeface="Catamaran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bold.fntdata"/><Relationship Id="rId25" Type="http://schemas.openxmlformats.org/officeDocument/2006/relationships/font" Target="fonts/Livvic-regular.fntdata"/><Relationship Id="rId28" Type="http://schemas.openxmlformats.org/officeDocument/2006/relationships/font" Target="fonts/Livvic-boldItalic.fntdata"/><Relationship Id="rId27" Type="http://schemas.openxmlformats.org/officeDocument/2006/relationships/font" Target="fonts/Livv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Catamaran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158d5a3ec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158d5a3ec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e13d9a7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e13d9a7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4550ad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14550ad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14550adcc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14550adcc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14550adc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14550adc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e13d9a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e13d9a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14550adcc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14550adcc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1172bce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1172bce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manetwork.com/journals/jamainternalmedicine/fullarticle/2792653" TargetMode="External"/><Relationship Id="rId4" Type="http://schemas.openxmlformats.org/officeDocument/2006/relationships/hyperlink" Target="https://commons.wikimedia.org/wiki/File:Lighting_Diagram_of_Pulse_Oximeter_2.jpg" TargetMode="External"/><Relationship Id="rId5" Type="http://schemas.openxmlformats.org/officeDocument/2006/relationships/hyperlink" Target="https://jamanetwork.com/journals/jamainternalmedicine/fullarticle/2792653" TargetMode="External"/><Relationship Id="rId6" Type="http://schemas.openxmlformats.org/officeDocument/2006/relationships/hyperlink" Target="https://www.nejm.org/doi/full/10.1056/nejmc202924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5100" r="5109" t="0"/>
          <a:stretch/>
        </p:blipFill>
        <p:spPr>
          <a:xfrm>
            <a:off x="2214591" y="0"/>
            <a:ext cx="692940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1039575" y="3382625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Jethro Kwong, </a:t>
            </a:r>
            <a:r>
              <a:rPr lang="es">
                <a:solidFill>
                  <a:schemeClr val="lt1"/>
                </a:solidFill>
              </a:rPr>
              <a:t>Jo</a:t>
            </a:r>
            <a:r>
              <a:rPr lang="es">
                <a:solidFill>
                  <a:schemeClr val="lt1"/>
                </a:solidFill>
              </a:rPr>
              <a:t>ã</a:t>
            </a:r>
            <a:r>
              <a:rPr lang="es">
                <a:solidFill>
                  <a:schemeClr val="lt1"/>
                </a:solidFill>
              </a:rPr>
              <a:t>o Matos,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Nividha Jadeja,</a:t>
            </a:r>
            <a:r>
              <a:rPr lang="es">
                <a:solidFill>
                  <a:schemeClr val="lt1"/>
                </a:solidFill>
              </a:rPr>
              <a:t> Tanya Hawrylyshyn, </a:t>
            </a:r>
            <a:r>
              <a:rPr lang="es">
                <a:solidFill>
                  <a:schemeClr val="lt1"/>
                </a:solidFill>
              </a:rPr>
              <a:t>Suyeon Park,</a:t>
            </a:r>
            <a:r>
              <a:rPr lang="es">
                <a:solidFill>
                  <a:schemeClr val="lt1"/>
                </a:solidFill>
              </a:rPr>
              <a:t> Zach Zaiman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 txBox="1"/>
          <p:nvPr>
            <p:ph type="ctrTitle"/>
          </p:nvPr>
        </p:nvSpPr>
        <p:spPr>
          <a:xfrm>
            <a:off x="1039575" y="1320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SpO</a:t>
            </a:r>
            <a:r>
              <a:rPr lang="es" sz="1600">
                <a:solidFill>
                  <a:schemeClr val="lt1"/>
                </a:solidFill>
              </a:rPr>
              <a:t>2</a:t>
            </a:r>
            <a:r>
              <a:rPr lang="es">
                <a:solidFill>
                  <a:schemeClr val="lt1"/>
                </a:solidFill>
              </a:rPr>
              <a:t>-SaO</a:t>
            </a:r>
            <a:r>
              <a:rPr lang="es" sz="1600">
                <a:solidFill>
                  <a:schemeClr val="lt1"/>
                </a:solidFill>
              </a:rPr>
              <a:t>2</a:t>
            </a:r>
            <a:r>
              <a:rPr lang="es">
                <a:solidFill>
                  <a:schemeClr val="lt1"/>
                </a:solidFill>
              </a:rPr>
              <a:t> AS</a:t>
            </a:r>
            <a:r>
              <a:rPr lang="es">
                <a:solidFill>
                  <a:schemeClr val="lt1"/>
                </a:solidFill>
              </a:rPr>
              <a:t> A RACE PROXY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4" name="Google Shape;144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References</a:t>
            </a:r>
            <a:endParaRPr sz="2800"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642050" y="851075"/>
            <a:ext cx="6560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Andrist, M. Nuppnau, R. P. Barbaro, T. S. Valley, and M. W. Sjoding, “Association of Race With Pulse Oximetry Accuracy in Hospitalized Children,” JAMA Netw Open, 1 Mar 2022. </a:t>
            </a: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Accessed: Feb 24, 2023. [Online]. Available: </a:t>
            </a:r>
            <a:r>
              <a:rPr lang="e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https://jamanetwork.com/journals/jamainternalmedicine/fullarticle/2792653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Wikimedia Commons, “Lighting Diagram of Pulse Oximeter 2,” Accessed: Feb 24, 2023. [Online]. Available: </a:t>
            </a:r>
            <a:r>
              <a:rPr lang="e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https://commons.wikimedia.org/wiki/File:Lighting_Diagram_of_Pulse_Oximeter_2.jpg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Fawzy, T. D. Wu, K. Wang, et al., “Racial and Ethnic Discrepancy in Pulse Oximetry and Delayed Identification of Treatment Eligibility Among Patients With COVID-19,” JAMA Intern Med, May 31, 2022. </a:t>
            </a: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Accessed: Feb 24, 2023. [Online]. Available: </a:t>
            </a:r>
            <a:r>
              <a:rPr lang="e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https://jamanetwork.com/journals/jamainternalmedicine/fullarticle/2792653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Racial Bias in Pulse Oximetry Measurement | NEJM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subTitle"/>
          </p:nvPr>
        </p:nvSpPr>
        <p:spPr>
          <a:xfrm flipH="1">
            <a:off x="714450" y="1193425"/>
            <a:ext cx="77781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●"/>
            </a:pP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Race/ethnicity is not included in clinical datasets (Canada, Europe, …)</a:t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●"/>
            </a:pP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Racial bias is a major concern in clinical AI research</a:t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"/>
              <a:buChar char="●"/>
            </a:pP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Difference between SpO2 (pulse oximetry) and SaO2 (arterial oxygen saturation) has been shown to correlate with race</a:t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" name="Google Shape;151;p23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714350" y="628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Background</a:t>
            </a:r>
            <a:endParaRPr b="1" sz="2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13" y="2585275"/>
            <a:ext cx="4778973" cy="25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5036375" y="-44425"/>
            <a:ext cx="4117800" cy="51435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 flipH="1">
            <a:off x="755500" y="1192925"/>
            <a:ext cx="3922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r>
              <a:rPr lang="es" sz="16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Can we use the difference between SpO2 and SaO2 as a proxy for race?”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712025" y="3819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Study</a:t>
            </a:r>
            <a:r>
              <a:rPr lang="es"/>
              <a:t> Question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841950" y="3117475"/>
            <a:ext cx="3922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tamaran"/>
                <a:ea typeface="Catamaran"/>
                <a:cs typeface="Catamaran"/>
                <a:sym typeface="Catamaran"/>
              </a:rPr>
              <a:t>The difference between SpO2 and SaO2 can serve as a </a:t>
            </a:r>
            <a:r>
              <a:rPr b="1" lang="es" sz="1600" u="sng">
                <a:latin typeface="Catamaran"/>
                <a:ea typeface="Catamaran"/>
                <a:cs typeface="Catamaran"/>
                <a:sym typeface="Catamaran"/>
              </a:rPr>
              <a:t>consistent</a:t>
            </a:r>
            <a:r>
              <a:rPr lang="es" sz="1600">
                <a:latin typeface="Catamaran"/>
                <a:ea typeface="Catamaran"/>
                <a:cs typeface="Catamaran"/>
                <a:sym typeface="Catamaran"/>
              </a:rPr>
              <a:t> proxy for race.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841950" y="2290150"/>
            <a:ext cx="69687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Hypothesis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80" y="1446825"/>
            <a:ext cx="4117925" cy="2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" type="subTitle"/>
          </p:nvPr>
        </p:nvSpPr>
        <p:spPr>
          <a:xfrm flipH="1">
            <a:off x="5036375" y="3696675"/>
            <a:ext cx="3922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Figure 1. Darker skin</a:t>
            </a: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= a high absorption of light</a:t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Lighter Skin = a low absorption of light</a:t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233500" y="381975"/>
            <a:ext cx="1074900" cy="5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White vs non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-White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566275" y="381975"/>
            <a:ext cx="1074900" cy="5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SpO2-SaO2 gap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512388" y="477750"/>
            <a:ext cx="8499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 flipH="1">
            <a:off x="6512375" y="674875"/>
            <a:ext cx="8499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682625" y="2409525"/>
            <a:ext cx="1074900" cy="5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eICU-CRD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82625" y="1406675"/>
            <a:ext cx="1074900" cy="5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MIMIC-IV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9" name="Google Shape;179;p25"/>
          <p:cNvCxnSpPr>
            <a:stCxn id="178" idx="3"/>
          </p:cNvCxnSpPr>
          <p:nvPr/>
        </p:nvCxnSpPr>
        <p:spPr>
          <a:xfrm flipH="1" rot="10800000">
            <a:off x="1757525" y="1676375"/>
            <a:ext cx="894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/>
          <p:nvPr/>
        </p:nvCxnSpPr>
        <p:spPr>
          <a:xfrm flipH="1" rot="10800000">
            <a:off x="1757450" y="2679975"/>
            <a:ext cx="894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1757450" y="2333775"/>
            <a:ext cx="123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105,214 Pairs</a:t>
            </a:r>
            <a:endParaRPr sz="10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757525" y="1331675"/>
            <a:ext cx="99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40,400</a:t>
            </a:r>
            <a:r>
              <a:rPr lang="es" sz="1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Pairs</a:t>
            </a:r>
            <a:endParaRPr sz="10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2824050" y="1330775"/>
            <a:ext cx="518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White </a:t>
            </a:r>
            <a:r>
              <a:rPr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Mean (SD): 		0.95 (3.05)</a:t>
            </a:r>
            <a:endParaRPr sz="16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Non-White</a:t>
            </a:r>
            <a:r>
              <a:rPr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Mean (SD):	</a:t>
            </a:r>
            <a:r>
              <a:rPr lang="es" sz="1650">
                <a:solidFill>
                  <a:srgbClr val="C7372F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1.56 (3.19)</a:t>
            </a:r>
            <a:endParaRPr sz="1650">
              <a:solidFill>
                <a:srgbClr val="C7372F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764413" y="1677875"/>
            <a:ext cx="99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within 30 min</a:t>
            </a:r>
            <a:endParaRPr sz="10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764338" y="2691725"/>
            <a:ext cx="99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within 30 min</a:t>
            </a:r>
            <a:endParaRPr sz="10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82625" y="3639050"/>
            <a:ext cx="7669800" cy="1069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White vs. Non-White, Logistic Regression, 1 Feature only </a:t>
            </a:r>
            <a:endParaRPr sz="16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Balanced Accuracy: </a:t>
            </a:r>
            <a:r>
              <a:rPr b="1" lang="es" sz="2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54.4%</a:t>
            </a:r>
            <a:r>
              <a:rPr lang="es" sz="2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| AUC: </a:t>
            </a:r>
            <a:r>
              <a:rPr b="1" lang="es" sz="20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56.0%</a:t>
            </a:r>
            <a:endParaRPr b="1" sz="20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824050" y="2334375"/>
            <a:ext cx="518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White </a:t>
            </a:r>
            <a:r>
              <a:rPr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Mean (SD): 		1.09 (3.85)</a:t>
            </a:r>
            <a:endParaRPr sz="1650"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Non-White</a:t>
            </a:r>
            <a:r>
              <a:rPr lang="es" sz="165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Mean (SD):	</a:t>
            </a:r>
            <a:r>
              <a:rPr lang="es" sz="1650">
                <a:solidFill>
                  <a:srgbClr val="C7372F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1.73 (4.20)</a:t>
            </a:r>
            <a:endParaRPr sz="1650">
              <a:solidFill>
                <a:srgbClr val="C7372F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67150" y="143275"/>
            <a:ext cx="800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Can we learn the relation between the SpO2-SaO2 gap with race from other data sets and apply it to GIM?</a:t>
            </a:r>
            <a:endParaRPr sz="2250"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755325" y="1700000"/>
            <a:ext cx="1597200" cy="9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Merged Datasets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Undersampling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~ 25k points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10% test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0" name="Google Shape;190;p25"/>
          <p:cNvCxnSpPr>
            <a:endCxn id="189" idx="1"/>
          </p:cNvCxnSpPr>
          <p:nvPr/>
        </p:nvCxnSpPr>
        <p:spPr>
          <a:xfrm>
            <a:off x="6333225" y="1656950"/>
            <a:ext cx="4221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endCxn id="189" idx="1"/>
          </p:cNvCxnSpPr>
          <p:nvPr/>
        </p:nvCxnSpPr>
        <p:spPr>
          <a:xfrm flipH="1" rot="10800000">
            <a:off x="6343425" y="2177150"/>
            <a:ext cx="41190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14420" l="0" r="0" t="0"/>
          <a:stretch/>
        </p:blipFill>
        <p:spPr>
          <a:xfrm>
            <a:off x="5265725" y="1354788"/>
            <a:ext cx="2628900" cy="2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886050" y="1555788"/>
            <a:ext cx="369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tamaran Light"/>
                <a:ea typeface="Catamaran Light"/>
                <a:cs typeface="Catamaran Light"/>
                <a:sym typeface="Catamaran Light"/>
              </a:rPr>
              <a:t>Better than flipping a coin!</a:t>
            </a:r>
            <a:endParaRPr sz="24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tamaran Light"/>
                <a:ea typeface="Catamaran Light"/>
                <a:cs typeface="Catamaran Light"/>
                <a:sym typeface="Catamaran Light"/>
              </a:rPr>
              <a:t>Let’s use it in GIM Dataset</a:t>
            </a:r>
            <a:endParaRPr sz="24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2581333" y="2246037"/>
            <a:ext cx="0" cy="66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0" y="2632200"/>
            <a:ext cx="91440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631875" y="1133375"/>
            <a:ext cx="54927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Over 22,000 patient encounters for 14,000 unique patients who were admitted under the GIM service at St. Michael’s Hospital between 2011 and 2019.</a:t>
            </a:r>
            <a:endParaRPr sz="1800"/>
          </a:p>
        </p:txBody>
      </p:sp>
      <p:sp>
        <p:nvSpPr>
          <p:cNvPr id="207" name="Google Shape;207;p27"/>
          <p:cNvSpPr txBox="1"/>
          <p:nvPr>
            <p:ph idx="5" type="subTitle"/>
          </p:nvPr>
        </p:nvSpPr>
        <p:spPr>
          <a:xfrm>
            <a:off x="631880" y="3587150"/>
            <a:ext cx="797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531 Encounters with </a:t>
            </a:r>
            <a:r>
              <a:rPr lang="es" sz="1700">
                <a:solidFill>
                  <a:schemeClr val="lt1"/>
                </a:solidFill>
              </a:rPr>
              <a:t>SpO2 - SaO2 Pairs captured within 1.5 hours window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8" name="Google Shape;208;p27"/>
          <p:cNvSpPr txBox="1"/>
          <p:nvPr>
            <p:ph idx="4" type="ctrTitle"/>
          </p:nvPr>
        </p:nvSpPr>
        <p:spPr>
          <a:xfrm>
            <a:off x="631868" y="3004875"/>
            <a:ext cx="5492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Study Population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type="ctrTitle"/>
          </p:nvPr>
        </p:nvSpPr>
        <p:spPr>
          <a:xfrm>
            <a:off x="631875" y="564550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GIM Dataset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 PIPELINES</a:t>
            </a:r>
            <a:endParaRPr/>
          </a:p>
        </p:txBody>
      </p:sp>
      <p:sp>
        <p:nvSpPr>
          <p:cNvPr id="216" name="Google Shape;216;p28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WATER TREATMENT PLANTS</a:t>
            </a:r>
            <a:endParaRPr/>
          </a:p>
        </p:txBody>
      </p:sp>
      <p:sp>
        <p:nvSpPr>
          <p:cNvPr id="217" name="Google Shape;217;p28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TUNNEL WORKS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 rot="-5400000">
            <a:off x="2794800" y="-2794725"/>
            <a:ext cx="1218900" cy="68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idx="4294967295" type="ctrTitle"/>
          </p:nvPr>
        </p:nvSpPr>
        <p:spPr>
          <a:xfrm>
            <a:off x="466900" y="281700"/>
            <a:ext cx="52614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Study Outcomes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84800" y="1307250"/>
            <a:ext cx="75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14 / 244 patients had multiple measurements (≥1 SpO2-SaO2 pairs)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The model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consistently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 identified the proxy race in 13/14 samples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0" y="2000640"/>
            <a:ext cx="6517300" cy="17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4321750" y="2195050"/>
            <a:ext cx="1054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Non-White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287875" y="2200929"/>
            <a:ext cx="711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White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55000" y="4090400"/>
            <a:ext cx="70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OUTCOME_ALL 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= ICU Transfer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OR 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Death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OR 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Palliative Entry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OR 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Palliative Discharge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delay 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= Time from occult hypoxemia (SaO2 &lt; 88%) to any respiratory intervention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00" y="3583075"/>
            <a:ext cx="6086751" cy="2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>
            <a:off x="5999475" y="2815838"/>
            <a:ext cx="773400" cy="585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 PIPELINES</a:t>
            </a:r>
            <a:endParaRPr/>
          </a:p>
        </p:txBody>
      </p:sp>
      <p:sp>
        <p:nvSpPr>
          <p:cNvPr id="233" name="Google Shape;233;p29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WATER TREATMENT PLANTS</a:t>
            </a:r>
            <a:endParaRPr/>
          </a:p>
        </p:txBody>
      </p:sp>
      <p:sp>
        <p:nvSpPr>
          <p:cNvPr id="234" name="Google Shape;234;p29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TUNNEL WORKS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2794800" y="-2794725"/>
            <a:ext cx="1218900" cy="68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ctrTitle"/>
          </p:nvPr>
        </p:nvSpPr>
        <p:spPr>
          <a:xfrm>
            <a:off x="466900" y="281700"/>
            <a:ext cx="52614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Lessons Learned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906150" y="1354075"/>
            <a:ext cx="7916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SpO2 - SaO2 holds some predictive power for race-ethnicity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We can validate the proxy model with other Data sets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e.g, Emory ICU Database (blacks are well represented)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Adjust for confounding in the SpO2-SaO2 difference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Age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Gender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Ventilation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Hemoglobin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○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Bilirubin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Include other proxies for race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Drill race down, make it multiclass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A robust race proxy would enable clinical research in databases without that information!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514" l="0" r="0" t="514"/>
          <a:stretch/>
        </p:blipFill>
        <p:spPr>
          <a:xfrm>
            <a:off x="2214591" y="0"/>
            <a:ext cx="6929408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/>
          <p:nvPr/>
        </p:nvSpPr>
        <p:spPr>
          <a:xfrm rot="5400000">
            <a:off x="1806800" y="1625425"/>
            <a:ext cx="17439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>
            <p:ph idx="1" type="subTitle"/>
          </p:nvPr>
        </p:nvSpPr>
        <p:spPr>
          <a:xfrm>
            <a:off x="610050" y="418665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Jethro Kwong, João Matos,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Nividha Jadeja, Tanya Hawrylyshyn, Suyeon Park, Zach Zaiman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0"/>
          <p:cNvSpPr txBox="1"/>
          <p:nvPr>
            <p:ph type="ctrTitle"/>
          </p:nvPr>
        </p:nvSpPr>
        <p:spPr>
          <a:xfrm>
            <a:off x="610050" y="2505250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387771"/>
      </a:accent1>
      <a:accent2>
        <a:srgbClr val="212121"/>
      </a:accent2>
      <a:accent3>
        <a:srgbClr val="9ECFCB"/>
      </a:accent3>
      <a:accent4>
        <a:srgbClr val="289C91"/>
      </a:accent4>
      <a:accent5>
        <a:srgbClr val="619792"/>
      </a:accent5>
      <a:accent6>
        <a:srgbClr val="384C4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