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0"/>
  </p:notesMasterIdLst>
  <p:sldIdLst>
    <p:sldId id="256" r:id="rId2"/>
    <p:sldId id="257" r:id="rId3"/>
    <p:sldId id="258" r:id="rId4"/>
    <p:sldId id="261" r:id="rId5"/>
    <p:sldId id="282" r:id="rId6"/>
    <p:sldId id="274" r:id="rId7"/>
    <p:sldId id="273" r:id="rId8"/>
    <p:sldId id="283" r:id="rId9"/>
    <p:sldId id="263" r:id="rId10"/>
    <p:sldId id="281" r:id="rId11"/>
    <p:sldId id="266" r:id="rId12"/>
    <p:sldId id="259" r:id="rId13"/>
    <p:sldId id="284" r:id="rId14"/>
    <p:sldId id="288" r:id="rId15"/>
    <p:sldId id="285" r:id="rId16"/>
    <p:sldId id="286" r:id="rId17"/>
    <p:sldId id="265" r:id="rId18"/>
    <p:sldId id="27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000" autoAdjust="0"/>
    <p:restoredTop sz="85141" autoAdjust="0"/>
  </p:normalViewPr>
  <p:slideViewPr>
    <p:cSldViewPr snapToGrid="0">
      <p:cViewPr varScale="1">
        <p:scale>
          <a:sx n="96" d="100"/>
          <a:sy n="96" d="100"/>
        </p:scale>
        <p:origin x="918"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95E5F57-BAE9-40AB-AC46-EFB8B25444CE}" type="datetimeFigureOut">
              <a:rPr lang="en-US" smtClean="0"/>
              <a:t>9/19/2025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17AF6-D5D9-4BC8-808F-32380DEB4C5A}" type="slidenum">
              <a:rPr lang="en-US" smtClean="0"/>
              <a:t>‹#›</a:t>
            </a:fld>
            <a:endParaRPr lang="en-US"/>
          </a:p>
        </p:txBody>
      </p:sp>
    </p:spTree>
    <p:extLst>
      <p:ext uri="{BB962C8B-B14F-4D97-AF65-F5344CB8AC3E}">
        <p14:creationId xmlns:p14="http://schemas.microsoft.com/office/powerpoint/2010/main" val="19343581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Yellow: Corrected from minutes to hours</a:t>
            </a:r>
          </a:p>
          <a:p>
            <a:r>
              <a:rPr lang="en-US" dirty="0"/>
              <a:t>Blue: Corrected for </a:t>
            </a:r>
            <a:r>
              <a:rPr lang="en-US" dirty="0" err="1"/>
              <a:t>dtype</a:t>
            </a:r>
            <a:r>
              <a:rPr lang="en-US" dirty="0"/>
              <a:t> and also not used within the ML models</a:t>
            </a:r>
          </a:p>
          <a:p>
            <a:r>
              <a:rPr lang="en-US" dirty="0"/>
              <a:t>Green: Derived</a:t>
            </a:r>
          </a:p>
          <a:p>
            <a:r>
              <a:rPr lang="en-US" dirty="0"/>
              <a:t>Red: Eliminated</a:t>
            </a:r>
          </a:p>
        </p:txBody>
      </p:sp>
      <p:sp>
        <p:nvSpPr>
          <p:cNvPr id="4" name="Slide Number Placeholder 3"/>
          <p:cNvSpPr>
            <a:spLocks noGrp="1"/>
          </p:cNvSpPr>
          <p:nvPr>
            <p:ph type="sldNum" sz="quarter" idx="5"/>
          </p:nvPr>
        </p:nvSpPr>
        <p:spPr/>
        <p:txBody>
          <a:bodyPr/>
          <a:lstStyle/>
          <a:p>
            <a:fld id="{38817AF6-D5D9-4BC8-808F-32380DEB4C5A}" type="slidenum">
              <a:rPr lang="en-US" smtClean="0"/>
              <a:t>3</a:t>
            </a:fld>
            <a:endParaRPr lang="en-US"/>
          </a:p>
        </p:txBody>
      </p:sp>
    </p:spTree>
    <p:extLst>
      <p:ext uri="{BB962C8B-B14F-4D97-AF65-F5344CB8AC3E}">
        <p14:creationId xmlns:p14="http://schemas.microsoft.com/office/powerpoint/2010/main" val="57479568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6EFE0F-7F24-C69B-5ACE-46B1CD7B9F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4153DB-023E-B2BB-3367-FD9E05A15B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03E89F-F7B5-D29D-83F5-86B2D244AA21}"/>
              </a:ext>
            </a:extLst>
          </p:cNvPr>
          <p:cNvSpPr>
            <a:spLocks noGrp="1"/>
          </p:cNvSpPr>
          <p:nvPr>
            <p:ph type="body" idx="1"/>
          </p:nvPr>
        </p:nvSpPr>
        <p:spPr/>
        <p:txBody>
          <a:bodyPr/>
          <a:lstStyle/>
          <a:p>
            <a:r>
              <a:rPr lang="en-US" dirty="0"/>
              <a:t>Consistency across models boosts confidence in </a:t>
            </a:r>
            <a:r>
              <a:rPr lang="en-US" b="1" dirty="0"/>
              <a:t>GHI + Time + Weather</a:t>
            </a:r>
            <a:r>
              <a:rPr lang="en-US" dirty="0"/>
              <a:t> as critical predictors</a:t>
            </a:r>
          </a:p>
        </p:txBody>
      </p:sp>
      <p:sp>
        <p:nvSpPr>
          <p:cNvPr id="4" name="Slide Number Placeholder 3">
            <a:extLst>
              <a:ext uri="{FF2B5EF4-FFF2-40B4-BE49-F238E27FC236}">
                <a16:creationId xmlns:a16="http://schemas.microsoft.com/office/drawing/2014/main" id="{16A13506-C47C-0BB1-791C-B2B64DA9C889}"/>
              </a:ext>
            </a:extLst>
          </p:cNvPr>
          <p:cNvSpPr>
            <a:spLocks noGrp="1"/>
          </p:cNvSpPr>
          <p:nvPr>
            <p:ph type="sldNum" sz="quarter" idx="5"/>
          </p:nvPr>
        </p:nvSpPr>
        <p:spPr/>
        <p:txBody>
          <a:bodyPr/>
          <a:lstStyle/>
          <a:p>
            <a:fld id="{38817AF6-D5D9-4BC8-808F-32380DEB4C5A}" type="slidenum">
              <a:rPr lang="en-US" smtClean="0"/>
              <a:t>16</a:t>
            </a:fld>
            <a:endParaRPr lang="en-US"/>
          </a:p>
        </p:txBody>
      </p:sp>
    </p:spTree>
    <p:extLst>
      <p:ext uri="{BB962C8B-B14F-4D97-AF65-F5344CB8AC3E}">
        <p14:creationId xmlns:p14="http://schemas.microsoft.com/office/powerpoint/2010/main" val="41805045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8817AF6-D5D9-4BC8-808F-32380DEB4C5A}" type="slidenum">
              <a:rPr lang="en-US" smtClean="0"/>
              <a:t>4</a:t>
            </a:fld>
            <a:endParaRPr lang="en-US"/>
          </a:p>
        </p:txBody>
      </p:sp>
    </p:spTree>
    <p:extLst>
      <p:ext uri="{BB962C8B-B14F-4D97-AF65-F5344CB8AC3E}">
        <p14:creationId xmlns:p14="http://schemas.microsoft.com/office/powerpoint/2010/main" val="23533499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Insights</a:t>
            </a:r>
          </a:p>
          <a:p>
            <a:r>
              <a:rPr lang="en-US" b="1" dirty="0"/>
              <a:t>Daylight Dependence</a:t>
            </a:r>
            <a:r>
              <a:rPr lang="en-US" dirty="0"/>
              <a:t>: The energy system is highly dependent on daylight, consistent with solar energy generation patterns.</a:t>
            </a:r>
          </a:p>
          <a:p>
            <a:r>
              <a:rPr lang="en-US" b="1" dirty="0"/>
              <a:t>Operational Planning</a:t>
            </a:r>
            <a:r>
              <a:rPr lang="en-US" dirty="0"/>
              <a:t>: Understanding these hourly patterns helps schedule maintenance, predict supply, and optimize load management to match peak generation times.</a:t>
            </a:r>
          </a:p>
          <a:p>
            <a:r>
              <a:rPr lang="en-US" b="1" dirty="0"/>
              <a:t>Maximum Utilization</a:t>
            </a:r>
            <a:r>
              <a:rPr lang="en-US" dirty="0"/>
              <a:t>: The middle hours of the day are most productive, suggesting that consumer loads or storage systems should be aligned with these intervals for best efficiency.</a:t>
            </a:r>
          </a:p>
          <a:p>
            <a:endParaRPr lang="en-US" dirty="0"/>
          </a:p>
        </p:txBody>
      </p:sp>
      <p:sp>
        <p:nvSpPr>
          <p:cNvPr id="4" name="Slide Number Placeholder 3"/>
          <p:cNvSpPr>
            <a:spLocks noGrp="1"/>
          </p:cNvSpPr>
          <p:nvPr>
            <p:ph type="sldNum" sz="quarter" idx="5"/>
          </p:nvPr>
        </p:nvSpPr>
        <p:spPr/>
        <p:txBody>
          <a:bodyPr/>
          <a:lstStyle/>
          <a:p>
            <a:fld id="{38817AF6-D5D9-4BC8-808F-32380DEB4C5A}" type="slidenum">
              <a:rPr lang="en-US" smtClean="0"/>
              <a:t>5</a:t>
            </a:fld>
            <a:endParaRPr lang="en-US"/>
          </a:p>
        </p:txBody>
      </p:sp>
    </p:spTree>
    <p:extLst>
      <p:ext uri="{BB962C8B-B14F-4D97-AF65-F5344CB8AC3E}">
        <p14:creationId xmlns:p14="http://schemas.microsoft.com/office/powerpoint/2010/main" val="40704857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Insights</a:t>
            </a:r>
          </a:p>
          <a:p>
            <a:r>
              <a:rPr lang="en-US" b="1" dirty="0"/>
              <a:t>Productivity Window</a:t>
            </a:r>
            <a:r>
              <a:rPr lang="en-US" dirty="0"/>
              <a:t>: The system is most productive during summer months and midday hours, aligning with strong and extended sunlight availability.</a:t>
            </a:r>
          </a:p>
          <a:p>
            <a:r>
              <a:rPr lang="en-US" b="1" dirty="0"/>
              <a:t>Seasonal Strategy</a:t>
            </a:r>
            <a:r>
              <a:rPr lang="en-US" dirty="0"/>
              <a:t>: Operational planning should focus on maximizing production and storage during the visible peak intervals for optimal efficiency.</a:t>
            </a:r>
          </a:p>
          <a:p>
            <a:r>
              <a:rPr lang="en-US" b="1" dirty="0"/>
              <a:t>Load Matching</a:t>
            </a:r>
            <a:r>
              <a:rPr lang="en-US" dirty="0"/>
              <a:t>: Demand-side management can be tailored to match these high-output periods, maximizing the system’s renewable benefits.</a:t>
            </a:r>
          </a:p>
        </p:txBody>
      </p:sp>
      <p:sp>
        <p:nvSpPr>
          <p:cNvPr id="4" name="Slide Number Placeholder 3"/>
          <p:cNvSpPr>
            <a:spLocks noGrp="1"/>
          </p:cNvSpPr>
          <p:nvPr>
            <p:ph type="sldNum" sz="quarter" idx="5"/>
          </p:nvPr>
        </p:nvSpPr>
        <p:spPr/>
        <p:txBody>
          <a:bodyPr/>
          <a:lstStyle/>
          <a:p>
            <a:fld id="{38817AF6-D5D9-4BC8-808F-32380DEB4C5A}" type="slidenum">
              <a:rPr lang="en-US" smtClean="0"/>
              <a:t>6</a:t>
            </a:fld>
            <a:endParaRPr lang="en-US"/>
          </a:p>
        </p:txBody>
      </p:sp>
    </p:spTree>
    <p:extLst>
      <p:ext uri="{BB962C8B-B14F-4D97-AF65-F5344CB8AC3E}">
        <p14:creationId xmlns:p14="http://schemas.microsoft.com/office/powerpoint/2010/main" val="16264883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idea comes from </a:t>
            </a:r>
            <a:r>
              <a:rPr lang="en-US" b="1" dirty="0"/>
              <a:t>statistics of the normal distribution</a:t>
            </a:r>
            <a:r>
              <a:rPr lang="en-US" dirty="0"/>
              <a:t>:</a:t>
            </a:r>
          </a:p>
          <a:p>
            <a:r>
              <a:rPr lang="en-US" dirty="0"/>
              <a:t>In a </a:t>
            </a:r>
            <a:r>
              <a:rPr lang="en-US" b="1" dirty="0"/>
              <a:t>Gaussian distribution</a:t>
            </a:r>
            <a:r>
              <a:rPr lang="en-US" dirty="0"/>
              <a:t>:</a:t>
            </a:r>
          </a:p>
          <a:p>
            <a:pPr lvl="1"/>
            <a:r>
              <a:rPr lang="en-US" dirty="0"/>
              <a:t>~68% of data lies within </a:t>
            </a:r>
            <a:r>
              <a:rPr lang="en-US" b="1" dirty="0"/>
              <a:t>1 standard deviation</a:t>
            </a:r>
            <a:r>
              <a:rPr lang="en-US" dirty="0"/>
              <a:t> (μ ± 1σ)</a:t>
            </a:r>
          </a:p>
          <a:p>
            <a:pPr lvl="1"/>
            <a:r>
              <a:rPr lang="en-US" dirty="0"/>
              <a:t>~95% within </a:t>
            </a:r>
            <a:r>
              <a:rPr lang="en-US" b="1" dirty="0"/>
              <a:t>2σ</a:t>
            </a:r>
            <a:endParaRPr lang="en-US" dirty="0"/>
          </a:p>
          <a:p>
            <a:pPr lvl="1"/>
            <a:r>
              <a:rPr lang="en-US" dirty="0"/>
              <a:t>~99.7% within </a:t>
            </a:r>
            <a:r>
              <a:rPr lang="en-US" b="1" dirty="0"/>
              <a:t>3σ</a:t>
            </a:r>
            <a:endParaRPr lang="en-US" dirty="0"/>
          </a:p>
          <a:p>
            <a:r>
              <a:rPr lang="en-US" dirty="0"/>
              <a:t>So, values beyond </a:t>
            </a:r>
            <a:r>
              <a:rPr lang="en-US" b="1" dirty="0"/>
              <a:t>μ ± 3σ</a:t>
            </a:r>
            <a:r>
              <a:rPr lang="en-US" dirty="0"/>
              <a:t> are very rare (probability ~0.3%).</a:t>
            </a:r>
            <a:br>
              <a:rPr lang="en-US" dirty="0"/>
            </a:br>
            <a:r>
              <a:rPr lang="en-US" dirty="0"/>
              <a:t>This makes them </a:t>
            </a:r>
            <a:r>
              <a:rPr lang="en-US" b="1" dirty="0"/>
              <a:t>strong candidates for anomalies/outliers</a:t>
            </a:r>
            <a:r>
              <a:rPr lang="en-US" dirty="0"/>
              <a:t>.</a:t>
            </a:r>
          </a:p>
          <a:p>
            <a:endParaRPr lang="en-US" dirty="0"/>
          </a:p>
        </p:txBody>
      </p:sp>
      <p:sp>
        <p:nvSpPr>
          <p:cNvPr id="4" name="Slide Number Placeholder 3"/>
          <p:cNvSpPr>
            <a:spLocks noGrp="1"/>
          </p:cNvSpPr>
          <p:nvPr>
            <p:ph type="sldNum" sz="quarter" idx="5"/>
          </p:nvPr>
        </p:nvSpPr>
        <p:spPr/>
        <p:txBody>
          <a:bodyPr/>
          <a:lstStyle/>
          <a:p>
            <a:fld id="{38817AF6-D5D9-4BC8-808F-32380DEB4C5A}" type="slidenum">
              <a:rPr lang="en-US" smtClean="0"/>
              <a:t>7</a:t>
            </a:fld>
            <a:endParaRPr lang="en-US"/>
          </a:p>
        </p:txBody>
      </p:sp>
    </p:spTree>
    <p:extLst>
      <p:ext uri="{BB962C8B-B14F-4D97-AF65-F5344CB8AC3E}">
        <p14:creationId xmlns:p14="http://schemas.microsoft.com/office/powerpoint/2010/main" val="35642875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3BCAA4-4C67-A9C5-4B30-E73009D3AF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4EA046-24F3-1AA6-F317-F9511478B96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76157D-220D-E062-6352-4D05355995DC}"/>
              </a:ext>
            </a:extLst>
          </p:cNvPr>
          <p:cNvSpPr>
            <a:spLocks noGrp="1"/>
          </p:cNvSpPr>
          <p:nvPr>
            <p:ph type="body" idx="1"/>
          </p:nvPr>
        </p:nvSpPr>
        <p:spPr/>
        <p:txBody>
          <a:bodyPr/>
          <a:lstStyle/>
          <a:p>
            <a:r>
              <a:rPr lang="en-US" dirty="0"/>
              <a:t>The idea comes from </a:t>
            </a:r>
            <a:r>
              <a:rPr lang="en-US" b="1" dirty="0"/>
              <a:t>statistics of the normal distribution</a:t>
            </a:r>
            <a:r>
              <a:rPr lang="en-US" dirty="0"/>
              <a:t>:</a:t>
            </a:r>
          </a:p>
          <a:p>
            <a:r>
              <a:rPr lang="en-US" dirty="0"/>
              <a:t>In a </a:t>
            </a:r>
            <a:r>
              <a:rPr lang="en-US" b="1" dirty="0"/>
              <a:t>Gaussian distribution</a:t>
            </a:r>
            <a:r>
              <a:rPr lang="en-US" dirty="0"/>
              <a:t>:</a:t>
            </a:r>
          </a:p>
          <a:p>
            <a:pPr lvl="1"/>
            <a:r>
              <a:rPr lang="en-US" dirty="0"/>
              <a:t>~68% of data lies within </a:t>
            </a:r>
            <a:r>
              <a:rPr lang="en-US" b="1" dirty="0"/>
              <a:t>1 standard deviation</a:t>
            </a:r>
            <a:r>
              <a:rPr lang="en-US" dirty="0"/>
              <a:t> (μ ± 1σ)</a:t>
            </a:r>
          </a:p>
          <a:p>
            <a:pPr lvl="1"/>
            <a:r>
              <a:rPr lang="en-US" dirty="0"/>
              <a:t>~95% within </a:t>
            </a:r>
            <a:r>
              <a:rPr lang="en-US" b="1" dirty="0"/>
              <a:t>2σ</a:t>
            </a:r>
            <a:endParaRPr lang="en-US" dirty="0"/>
          </a:p>
          <a:p>
            <a:pPr lvl="1"/>
            <a:r>
              <a:rPr lang="en-US" dirty="0"/>
              <a:t>~99.7% within </a:t>
            </a:r>
            <a:r>
              <a:rPr lang="en-US" b="1" dirty="0"/>
              <a:t>3σ</a:t>
            </a:r>
            <a:endParaRPr lang="en-US" dirty="0"/>
          </a:p>
          <a:p>
            <a:r>
              <a:rPr lang="en-US" dirty="0"/>
              <a:t>So, values beyond </a:t>
            </a:r>
            <a:r>
              <a:rPr lang="en-US" b="1" dirty="0"/>
              <a:t>μ ± 3σ</a:t>
            </a:r>
            <a:r>
              <a:rPr lang="en-US" dirty="0"/>
              <a:t> are very rare (probability ~0.3%).</a:t>
            </a:r>
            <a:br>
              <a:rPr lang="en-US" dirty="0"/>
            </a:br>
            <a:r>
              <a:rPr lang="en-US" dirty="0"/>
              <a:t>This makes them </a:t>
            </a:r>
            <a:r>
              <a:rPr lang="en-US" b="1" dirty="0"/>
              <a:t>strong candidates for anomalies/outliers</a:t>
            </a:r>
            <a:r>
              <a:rPr lang="en-US" dirty="0"/>
              <a:t>.</a:t>
            </a:r>
          </a:p>
          <a:p>
            <a:endParaRPr lang="en-US" dirty="0"/>
          </a:p>
        </p:txBody>
      </p:sp>
      <p:sp>
        <p:nvSpPr>
          <p:cNvPr id="4" name="Slide Number Placeholder 3">
            <a:extLst>
              <a:ext uri="{FF2B5EF4-FFF2-40B4-BE49-F238E27FC236}">
                <a16:creationId xmlns:a16="http://schemas.microsoft.com/office/drawing/2014/main" id="{606CFF74-BB6E-8CB9-448F-5AC1049557C1}"/>
              </a:ext>
            </a:extLst>
          </p:cNvPr>
          <p:cNvSpPr>
            <a:spLocks noGrp="1"/>
          </p:cNvSpPr>
          <p:nvPr>
            <p:ph type="sldNum" sz="quarter" idx="5"/>
          </p:nvPr>
        </p:nvSpPr>
        <p:spPr/>
        <p:txBody>
          <a:bodyPr/>
          <a:lstStyle/>
          <a:p>
            <a:fld id="{38817AF6-D5D9-4BC8-808F-32380DEB4C5A}" type="slidenum">
              <a:rPr lang="en-US" smtClean="0"/>
              <a:t>8</a:t>
            </a:fld>
            <a:endParaRPr lang="en-US"/>
          </a:p>
        </p:txBody>
      </p:sp>
    </p:spTree>
    <p:extLst>
      <p:ext uri="{BB962C8B-B14F-4D97-AF65-F5344CB8AC3E}">
        <p14:creationId xmlns:p14="http://schemas.microsoft.com/office/powerpoint/2010/main" val="158400848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Machine learning methods:</a:t>
            </a:r>
            <a:r>
              <a:rPr lang="en-US" dirty="0"/>
              <a:t> Isolation Forest, One-Class SVM, Autoencoders are better for complex, high-dimensional anomalies.</a:t>
            </a:r>
          </a:p>
        </p:txBody>
      </p:sp>
      <p:sp>
        <p:nvSpPr>
          <p:cNvPr id="4" name="Slide Number Placeholder 3"/>
          <p:cNvSpPr>
            <a:spLocks noGrp="1"/>
          </p:cNvSpPr>
          <p:nvPr>
            <p:ph type="sldNum" sz="quarter" idx="5"/>
          </p:nvPr>
        </p:nvSpPr>
        <p:spPr/>
        <p:txBody>
          <a:bodyPr/>
          <a:lstStyle/>
          <a:p>
            <a:fld id="{38817AF6-D5D9-4BC8-808F-32380DEB4C5A}" type="slidenum">
              <a:rPr lang="en-US" smtClean="0"/>
              <a:t>9</a:t>
            </a:fld>
            <a:endParaRPr lang="en-US"/>
          </a:p>
        </p:txBody>
      </p:sp>
    </p:spTree>
    <p:extLst>
      <p:ext uri="{BB962C8B-B14F-4D97-AF65-F5344CB8AC3E}">
        <p14:creationId xmlns:p14="http://schemas.microsoft.com/office/powerpoint/2010/main" val="4281496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correlation between weather conditions (e.g. temperature, humidity, cloud coverage) and renewable energy production (e.g., energy delta, GHI) to identify key factors influencing energy generation</a:t>
            </a:r>
          </a:p>
          <a:p>
            <a:endParaRPr lang="en-US" dirty="0"/>
          </a:p>
        </p:txBody>
      </p:sp>
      <p:sp>
        <p:nvSpPr>
          <p:cNvPr id="4" name="Slide Number Placeholder 3"/>
          <p:cNvSpPr>
            <a:spLocks noGrp="1"/>
          </p:cNvSpPr>
          <p:nvPr>
            <p:ph type="sldNum" sz="quarter" idx="5"/>
          </p:nvPr>
        </p:nvSpPr>
        <p:spPr/>
        <p:txBody>
          <a:bodyPr/>
          <a:lstStyle/>
          <a:p>
            <a:fld id="{38817AF6-D5D9-4BC8-808F-32380DEB4C5A}" type="slidenum">
              <a:rPr lang="en-US" smtClean="0"/>
              <a:t>12</a:t>
            </a:fld>
            <a:endParaRPr lang="en-US"/>
          </a:p>
        </p:txBody>
      </p:sp>
    </p:spTree>
    <p:extLst>
      <p:ext uri="{BB962C8B-B14F-4D97-AF65-F5344CB8AC3E}">
        <p14:creationId xmlns:p14="http://schemas.microsoft.com/office/powerpoint/2010/main" val="855674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dirty="0"/>
              <a:t>Where it automatically tunes models using </a:t>
            </a:r>
            <a:r>
              <a:rPr lang="en-US" dirty="0" err="1"/>
              <a:t>RandomizedSearchCV</a:t>
            </a:r>
            <a:r>
              <a:rPr lang="en-US" dirty="0"/>
              <a:t> with cross-validation. </a:t>
            </a:r>
          </a:p>
          <a:p>
            <a:pPr marL="285750" indent="-285750">
              <a:buFont typeface="Arial" panose="020B0604020202020204" pitchFamily="34" charset="0"/>
              <a:buChar char="•"/>
            </a:pPr>
            <a:r>
              <a:rPr lang="en-US" dirty="0"/>
              <a:t>It tests multiple combinations and picks the best for each model.</a:t>
            </a:r>
          </a:p>
          <a:p>
            <a:endParaRPr lang="en-US" dirty="0"/>
          </a:p>
        </p:txBody>
      </p:sp>
      <p:sp>
        <p:nvSpPr>
          <p:cNvPr id="4" name="Slide Number Placeholder 3"/>
          <p:cNvSpPr>
            <a:spLocks noGrp="1"/>
          </p:cNvSpPr>
          <p:nvPr>
            <p:ph type="sldNum" sz="quarter" idx="5"/>
          </p:nvPr>
        </p:nvSpPr>
        <p:spPr/>
        <p:txBody>
          <a:bodyPr/>
          <a:lstStyle/>
          <a:p>
            <a:fld id="{38817AF6-D5D9-4BC8-808F-32380DEB4C5A}" type="slidenum">
              <a:rPr lang="en-US" smtClean="0"/>
              <a:t>13</a:t>
            </a:fld>
            <a:endParaRPr lang="en-US"/>
          </a:p>
        </p:txBody>
      </p:sp>
    </p:spTree>
    <p:extLst>
      <p:ext uri="{BB962C8B-B14F-4D97-AF65-F5344CB8AC3E}">
        <p14:creationId xmlns:p14="http://schemas.microsoft.com/office/powerpoint/2010/main" val="2705694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CC6048-79A8-686C-0F61-9DC0728FFF7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EA34E52-B879-49F1-A186-F0729135C3E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1D0A49D-5F39-D8A7-036A-7EBC79965842}"/>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5" name="Footer Placeholder 4">
            <a:extLst>
              <a:ext uri="{FF2B5EF4-FFF2-40B4-BE49-F238E27FC236}">
                <a16:creationId xmlns:a16="http://schemas.microsoft.com/office/drawing/2014/main" id="{A6DA3A07-1E7A-0BB3-3A52-1CC11AA34B7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8D99D9-9603-B5D3-1E3D-8EF353F675E2}"/>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23392728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EE04C5-B9D0-0503-857F-CF65519C6C8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84DFAEC-3289-C187-C348-ED74B1F9A73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AD3F99-BCB4-8694-BA00-5219DDA5FD46}"/>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5" name="Footer Placeholder 4">
            <a:extLst>
              <a:ext uri="{FF2B5EF4-FFF2-40B4-BE49-F238E27FC236}">
                <a16:creationId xmlns:a16="http://schemas.microsoft.com/office/drawing/2014/main" id="{75CB1821-3D0B-7B67-5C02-5ED7785A981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DE3023B-99E1-F5EE-2E9E-09425E1B69FC}"/>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899170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BACC1C-8C69-7590-6CD5-64ED4C18A8F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FEF89C3-3CF2-9AA4-BD7E-DDF693E000E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F3BDAE-74A8-1623-7F12-017C517AFAB2}"/>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5" name="Footer Placeholder 4">
            <a:extLst>
              <a:ext uri="{FF2B5EF4-FFF2-40B4-BE49-F238E27FC236}">
                <a16:creationId xmlns:a16="http://schemas.microsoft.com/office/drawing/2014/main" id="{8FF544B7-50E2-5334-33DB-E6449305C83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C010DE-E825-278A-0436-075AD2889F7A}"/>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1904626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EAD5D-184D-9C23-AD77-CA01B68B1FD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C64BCE-2B31-6134-7CFE-9B7A0226C5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700C9-4E33-C8B8-8D4D-B74D8703436D}"/>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5" name="Footer Placeholder 4">
            <a:extLst>
              <a:ext uri="{FF2B5EF4-FFF2-40B4-BE49-F238E27FC236}">
                <a16:creationId xmlns:a16="http://schemas.microsoft.com/office/drawing/2014/main" id="{A6BF3671-E763-69C7-8B40-6E7FB3D996D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D71415D-F514-25DF-8357-8F25FAF2FAF2}"/>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16092276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F02204-AAD7-DF01-3B71-748E0EDEC5E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41ACAF-0D02-7A11-C9B9-0280AF39096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C7E3300-1088-0862-05F8-A8FEC9A70EDF}"/>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5" name="Footer Placeholder 4">
            <a:extLst>
              <a:ext uri="{FF2B5EF4-FFF2-40B4-BE49-F238E27FC236}">
                <a16:creationId xmlns:a16="http://schemas.microsoft.com/office/drawing/2014/main" id="{AC234F08-E49A-1652-C71E-81FFE8D1F4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550B9A-305D-4788-62F1-8262C5A4EC58}"/>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8328597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30C741-64EF-F605-41CB-E3AA9444070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6E64930-63E7-954A-7B5D-BAC0AA3257D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9D0AEF-E383-F090-DD5A-569EBFBD598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1070565-3DC4-DAAA-716F-5D43F6062B2E}"/>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6" name="Footer Placeholder 5">
            <a:extLst>
              <a:ext uri="{FF2B5EF4-FFF2-40B4-BE49-F238E27FC236}">
                <a16:creationId xmlns:a16="http://schemas.microsoft.com/office/drawing/2014/main" id="{55F9CBB7-82D0-CBF4-2A2B-BE9AE50A768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A7D50F-5925-A7F6-9E14-13D113FF7E58}"/>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35882706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D1EA27-113C-F5A7-3603-C86C3D36CFF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DF48532-6967-B49C-47BA-0C333307879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4582FF-7FE7-5294-6FFB-E591CB3866A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52DD080-BAD7-8093-40F4-27875C940A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648A910-C0D2-5841-9A78-E5A85647A42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FCC2DE3-BED7-2826-5D4C-92EC74C1BDF2}"/>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8" name="Footer Placeholder 7">
            <a:extLst>
              <a:ext uri="{FF2B5EF4-FFF2-40B4-BE49-F238E27FC236}">
                <a16:creationId xmlns:a16="http://schemas.microsoft.com/office/drawing/2014/main" id="{CDA4A1D6-8962-DEBE-BC21-5D0A857207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9926978-8C00-1387-8AC8-E56DFA70CC46}"/>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21559787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E1B2BA-AA06-D640-1351-7139F9ABD8C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A364D3B-8BDF-B730-13C8-4FB994B1CCD9}"/>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4" name="Footer Placeholder 3">
            <a:extLst>
              <a:ext uri="{FF2B5EF4-FFF2-40B4-BE49-F238E27FC236}">
                <a16:creationId xmlns:a16="http://schemas.microsoft.com/office/drawing/2014/main" id="{B87C1EE4-A22A-65FE-559C-3A4244A39EB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68B4230-ED6D-E99D-46EA-C94362CD8C57}"/>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32208182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EDC39B7-DE60-AEC1-030D-84E1155DBCAD}"/>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3" name="Footer Placeholder 2">
            <a:extLst>
              <a:ext uri="{FF2B5EF4-FFF2-40B4-BE49-F238E27FC236}">
                <a16:creationId xmlns:a16="http://schemas.microsoft.com/office/drawing/2014/main" id="{CC7DC26A-9BFB-30A5-02E6-2F7F0D46AE9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541FBC-7173-2999-E21F-3FC5C865FDE9}"/>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1925218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4B68C7-4CEA-8E60-5BCC-E310DDA3E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77DB2EF-4C64-831D-7DBC-E9A89570D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A8478F0-0510-FD4D-2713-13BABF0403D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BC9DB5-AF31-380F-85AE-DE7AD59DE26D}"/>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6" name="Footer Placeholder 5">
            <a:extLst>
              <a:ext uri="{FF2B5EF4-FFF2-40B4-BE49-F238E27FC236}">
                <a16:creationId xmlns:a16="http://schemas.microsoft.com/office/drawing/2014/main" id="{54A28FC7-BF96-1D91-7BD6-9F4244331DA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3521D1C-1AB4-C47D-2CEA-EA318CE419AF}"/>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35682066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44E62E-C8D7-65B4-826F-147F3036E7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A47A230-372C-9DAD-E7E0-EF1EFEDAA89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2082D8B-E9A9-31BA-B3B8-5EBC68BFD4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E3225B-AD6E-D0BC-9C78-DBB1E7972FC2}"/>
              </a:ext>
            </a:extLst>
          </p:cNvPr>
          <p:cNvSpPr>
            <a:spLocks noGrp="1"/>
          </p:cNvSpPr>
          <p:nvPr>
            <p:ph type="dt" sz="half" idx="10"/>
          </p:nvPr>
        </p:nvSpPr>
        <p:spPr/>
        <p:txBody>
          <a:bodyPr/>
          <a:lstStyle/>
          <a:p>
            <a:fld id="{2C75D251-0ACD-4356-9229-8C6544311070}" type="datetimeFigureOut">
              <a:rPr lang="en-US" smtClean="0"/>
              <a:t>9/19/2025</a:t>
            </a:fld>
            <a:endParaRPr lang="en-US"/>
          </a:p>
        </p:txBody>
      </p:sp>
      <p:sp>
        <p:nvSpPr>
          <p:cNvPr id="6" name="Footer Placeholder 5">
            <a:extLst>
              <a:ext uri="{FF2B5EF4-FFF2-40B4-BE49-F238E27FC236}">
                <a16:creationId xmlns:a16="http://schemas.microsoft.com/office/drawing/2014/main" id="{7FC327DE-73FF-5C0E-9694-5FC4F175DE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5BDFCD6-1D19-D8BA-8383-550F7AFEAA53}"/>
              </a:ext>
            </a:extLst>
          </p:cNvPr>
          <p:cNvSpPr>
            <a:spLocks noGrp="1"/>
          </p:cNvSpPr>
          <p:nvPr>
            <p:ph type="sldNum" sz="quarter" idx="12"/>
          </p:nvPr>
        </p:nvSpPr>
        <p:spPr/>
        <p:txBody>
          <a:bodyPr/>
          <a:lstStyle/>
          <a:p>
            <a:fld id="{F0DAE9DF-3C09-439E-9EFC-E45C42413D9C}" type="slidenum">
              <a:rPr lang="en-US" smtClean="0"/>
              <a:t>‹#›</a:t>
            </a:fld>
            <a:endParaRPr lang="en-US"/>
          </a:p>
        </p:txBody>
      </p:sp>
    </p:spTree>
    <p:extLst>
      <p:ext uri="{BB962C8B-B14F-4D97-AF65-F5344CB8AC3E}">
        <p14:creationId xmlns:p14="http://schemas.microsoft.com/office/powerpoint/2010/main" val="24143105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A312E0-A88D-C5BC-5B44-B083E6158A9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267B60C-4C3B-24BF-3039-DF919567518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87CDC-67D6-73A1-C5F8-68782C508FB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C75D251-0ACD-4356-9229-8C6544311070}" type="datetimeFigureOut">
              <a:rPr lang="en-US" smtClean="0"/>
              <a:t>9/19/2025</a:t>
            </a:fld>
            <a:endParaRPr lang="en-US"/>
          </a:p>
        </p:txBody>
      </p:sp>
      <p:sp>
        <p:nvSpPr>
          <p:cNvPr id="5" name="Footer Placeholder 4">
            <a:extLst>
              <a:ext uri="{FF2B5EF4-FFF2-40B4-BE49-F238E27FC236}">
                <a16:creationId xmlns:a16="http://schemas.microsoft.com/office/drawing/2014/main" id="{4607C8C3-4A34-6C32-5FCF-FFAFAD9F895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3503495-69F3-FAF9-170F-F5878068204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0DAE9DF-3C09-439E-9EFC-E45C42413D9C}" type="slidenum">
              <a:rPr lang="en-US" smtClean="0"/>
              <a:t>‹#›</a:t>
            </a:fld>
            <a:endParaRPr lang="en-US"/>
          </a:p>
        </p:txBody>
      </p:sp>
    </p:spTree>
    <p:extLst>
      <p:ext uri="{BB962C8B-B14F-4D97-AF65-F5344CB8AC3E}">
        <p14:creationId xmlns:p14="http://schemas.microsoft.com/office/powerpoint/2010/main" val="41396356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hyperlink" Target="https://joangathu.pythonanywhere.com/predict" TargetMode="Externa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hyperlink" Target="http://www.pngall.com/question-mark-p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BFFB57F-EC8C-F741-AE85-E5608CDDAA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9907"/>
          </a:xfrm>
          <a:prstGeom prst="rect">
            <a:avLst/>
          </a:prstGeom>
        </p:spPr>
      </p:pic>
      <p:sp>
        <p:nvSpPr>
          <p:cNvPr id="2" name="Title 1">
            <a:extLst>
              <a:ext uri="{FF2B5EF4-FFF2-40B4-BE49-F238E27FC236}">
                <a16:creationId xmlns:a16="http://schemas.microsoft.com/office/drawing/2014/main" id="{835A99BC-3074-42C7-FC2D-86BCCAD0F200}"/>
              </a:ext>
            </a:extLst>
          </p:cNvPr>
          <p:cNvSpPr>
            <a:spLocks noGrp="1"/>
          </p:cNvSpPr>
          <p:nvPr>
            <p:ph type="ctrTitle"/>
          </p:nvPr>
        </p:nvSpPr>
        <p:spPr>
          <a:xfrm>
            <a:off x="-1" y="96985"/>
            <a:ext cx="11032178" cy="1007420"/>
          </a:xfrm>
        </p:spPr>
        <p:txBody>
          <a:bodyPr>
            <a:normAutofit/>
          </a:bodyPr>
          <a:lstStyle/>
          <a:p>
            <a:r>
              <a:rPr lang="en-US" sz="4000" b="1" dirty="0"/>
              <a:t>RENEWABLE ENERGY AND WEATHER CONDITIONS</a:t>
            </a:r>
            <a:endParaRPr lang="en-US" sz="4000" dirty="0"/>
          </a:p>
        </p:txBody>
      </p:sp>
      <p:sp>
        <p:nvSpPr>
          <p:cNvPr id="3" name="Subtitle 2">
            <a:extLst>
              <a:ext uri="{FF2B5EF4-FFF2-40B4-BE49-F238E27FC236}">
                <a16:creationId xmlns:a16="http://schemas.microsoft.com/office/drawing/2014/main" id="{649D292E-9B92-3AD6-1527-892BE5006758}"/>
              </a:ext>
            </a:extLst>
          </p:cNvPr>
          <p:cNvSpPr>
            <a:spLocks noGrp="1"/>
          </p:cNvSpPr>
          <p:nvPr>
            <p:ph type="subTitle" idx="1"/>
          </p:nvPr>
        </p:nvSpPr>
        <p:spPr>
          <a:xfrm>
            <a:off x="449283" y="1201390"/>
            <a:ext cx="5361709" cy="626549"/>
          </a:xfrm>
        </p:spPr>
        <p:txBody>
          <a:bodyPr/>
          <a:lstStyle/>
          <a:p>
            <a:pPr algn="l"/>
            <a:r>
              <a:rPr lang="en-US" dirty="0"/>
              <a:t>Presentation by: Joan Gathu</a:t>
            </a:r>
          </a:p>
        </p:txBody>
      </p:sp>
    </p:spTree>
    <p:extLst>
      <p:ext uri="{BB962C8B-B14F-4D97-AF65-F5344CB8AC3E}">
        <p14:creationId xmlns:p14="http://schemas.microsoft.com/office/powerpoint/2010/main" val="20002277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CFE2C521-D822-4480-1835-8A6EB747BE52}"/>
              </a:ext>
            </a:extLst>
          </p:cNvPr>
          <p:cNvPicPr>
            <a:picLocks noChangeAspect="1"/>
          </p:cNvPicPr>
          <p:nvPr/>
        </p:nvPicPr>
        <p:blipFill>
          <a:blip r:embed="rId2"/>
          <a:stretch>
            <a:fillRect/>
          </a:stretch>
        </p:blipFill>
        <p:spPr>
          <a:xfrm>
            <a:off x="0" y="796875"/>
            <a:ext cx="12192000" cy="3319288"/>
          </a:xfrm>
          <a:prstGeom prst="rect">
            <a:avLst/>
          </a:prstGeom>
        </p:spPr>
      </p:pic>
      <p:pic>
        <p:nvPicPr>
          <p:cNvPr id="16" name="Picture 15">
            <a:extLst>
              <a:ext uri="{FF2B5EF4-FFF2-40B4-BE49-F238E27FC236}">
                <a16:creationId xmlns:a16="http://schemas.microsoft.com/office/drawing/2014/main" id="{7214DD29-6EAF-F6F8-FEDB-36789E9C190A}"/>
              </a:ext>
            </a:extLst>
          </p:cNvPr>
          <p:cNvPicPr>
            <a:picLocks noChangeAspect="1"/>
          </p:cNvPicPr>
          <p:nvPr/>
        </p:nvPicPr>
        <p:blipFill>
          <a:blip r:embed="rId3"/>
          <a:srcRect b="80586"/>
          <a:stretch>
            <a:fillRect/>
          </a:stretch>
        </p:blipFill>
        <p:spPr>
          <a:xfrm>
            <a:off x="0" y="0"/>
            <a:ext cx="3138985" cy="796875"/>
          </a:xfrm>
          <a:prstGeom prst="rect">
            <a:avLst/>
          </a:prstGeom>
        </p:spPr>
      </p:pic>
      <p:pic>
        <p:nvPicPr>
          <p:cNvPr id="17" name="Picture 16">
            <a:extLst>
              <a:ext uri="{FF2B5EF4-FFF2-40B4-BE49-F238E27FC236}">
                <a16:creationId xmlns:a16="http://schemas.microsoft.com/office/drawing/2014/main" id="{54372392-D81C-C3C9-7095-AB5ECB9D8B85}"/>
              </a:ext>
            </a:extLst>
          </p:cNvPr>
          <p:cNvPicPr>
            <a:picLocks noChangeAspect="1"/>
          </p:cNvPicPr>
          <p:nvPr/>
        </p:nvPicPr>
        <p:blipFill>
          <a:blip r:embed="rId4"/>
          <a:srcRect t="1" r="22627" b="55561"/>
          <a:stretch>
            <a:fillRect/>
          </a:stretch>
        </p:blipFill>
        <p:spPr>
          <a:xfrm>
            <a:off x="4699643" y="4435522"/>
            <a:ext cx="3055319" cy="1625604"/>
          </a:xfrm>
          <a:prstGeom prst="rect">
            <a:avLst/>
          </a:prstGeom>
        </p:spPr>
      </p:pic>
      <p:pic>
        <p:nvPicPr>
          <p:cNvPr id="18" name="Picture 17">
            <a:extLst>
              <a:ext uri="{FF2B5EF4-FFF2-40B4-BE49-F238E27FC236}">
                <a16:creationId xmlns:a16="http://schemas.microsoft.com/office/drawing/2014/main" id="{9868B901-D7FA-F683-D284-A835EE4FE57C}"/>
              </a:ext>
            </a:extLst>
          </p:cNvPr>
          <p:cNvPicPr>
            <a:picLocks noChangeAspect="1"/>
          </p:cNvPicPr>
          <p:nvPr/>
        </p:nvPicPr>
        <p:blipFill>
          <a:blip r:embed="rId4"/>
          <a:srcRect t="51512" r="32687" b="4050"/>
          <a:stretch>
            <a:fillRect/>
          </a:stretch>
        </p:blipFill>
        <p:spPr>
          <a:xfrm>
            <a:off x="8856980" y="4435522"/>
            <a:ext cx="2689026" cy="1644545"/>
          </a:xfrm>
          <a:prstGeom prst="rect">
            <a:avLst/>
          </a:prstGeom>
        </p:spPr>
      </p:pic>
      <p:pic>
        <p:nvPicPr>
          <p:cNvPr id="20" name="Picture 19">
            <a:extLst>
              <a:ext uri="{FF2B5EF4-FFF2-40B4-BE49-F238E27FC236}">
                <a16:creationId xmlns:a16="http://schemas.microsoft.com/office/drawing/2014/main" id="{85442E30-D9D1-FACE-B809-8BA9F480DE74}"/>
              </a:ext>
            </a:extLst>
          </p:cNvPr>
          <p:cNvPicPr>
            <a:picLocks noChangeAspect="1"/>
          </p:cNvPicPr>
          <p:nvPr/>
        </p:nvPicPr>
        <p:blipFill>
          <a:blip r:embed="rId3"/>
          <a:srcRect t="20666" b="6398"/>
          <a:stretch>
            <a:fillRect/>
          </a:stretch>
        </p:blipFill>
        <p:spPr>
          <a:xfrm>
            <a:off x="746795" y="4116163"/>
            <a:ext cx="2850830" cy="2719035"/>
          </a:xfrm>
          <a:prstGeom prst="rect">
            <a:avLst/>
          </a:prstGeom>
        </p:spPr>
      </p:pic>
    </p:spTree>
    <p:extLst>
      <p:ext uri="{BB962C8B-B14F-4D97-AF65-F5344CB8AC3E}">
        <p14:creationId xmlns:p14="http://schemas.microsoft.com/office/powerpoint/2010/main" val="1398044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F574B-C1E1-FBA9-2C29-1E41AAC5A25C}"/>
            </a:ext>
          </a:extLst>
        </p:cNvPr>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93633666-2E92-B256-EBB7-FC50F1383E4B}"/>
              </a:ext>
            </a:extLst>
          </p:cNvPr>
          <p:cNvCxnSpPr>
            <a:cxnSpLocks/>
          </p:cNvCxnSpPr>
          <p:nvPr/>
        </p:nvCxnSpPr>
        <p:spPr>
          <a:xfrm>
            <a:off x="6096000" y="733926"/>
            <a:ext cx="0" cy="5578236"/>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14036D58-1355-3BF0-C540-2F974746B64C}"/>
              </a:ext>
            </a:extLst>
          </p:cNvPr>
          <p:cNvPicPr>
            <a:picLocks noChangeAspect="1"/>
          </p:cNvPicPr>
          <p:nvPr/>
        </p:nvPicPr>
        <p:blipFill>
          <a:blip r:embed="rId2"/>
          <a:stretch>
            <a:fillRect/>
          </a:stretch>
        </p:blipFill>
        <p:spPr>
          <a:xfrm>
            <a:off x="0" y="970330"/>
            <a:ext cx="5963973" cy="4622506"/>
          </a:xfrm>
          <a:prstGeom prst="rect">
            <a:avLst/>
          </a:prstGeom>
        </p:spPr>
      </p:pic>
      <p:pic>
        <p:nvPicPr>
          <p:cNvPr id="15" name="Picture 14">
            <a:extLst>
              <a:ext uri="{FF2B5EF4-FFF2-40B4-BE49-F238E27FC236}">
                <a16:creationId xmlns:a16="http://schemas.microsoft.com/office/drawing/2014/main" id="{651BE6D1-747E-3778-95CE-1FF0A8BAC7CC}"/>
              </a:ext>
            </a:extLst>
          </p:cNvPr>
          <p:cNvPicPr>
            <a:picLocks noChangeAspect="1"/>
          </p:cNvPicPr>
          <p:nvPr/>
        </p:nvPicPr>
        <p:blipFill>
          <a:blip r:embed="rId3"/>
          <a:stretch>
            <a:fillRect/>
          </a:stretch>
        </p:blipFill>
        <p:spPr>
          <a:xfrm>
            <a:off x="6122126" y="935660"/>
            <a:ext cx="6069873" cy="4713282"/>
          </a:xfrm>
          <a:prstGeom prst="rect">
            <a:avLst/>
          </a:prstGeom>
        </p:spPr>
      </p:pic>
    </p:spTree>
    <p:extLst>
      <p:ext uri="{BB962C8B-B14F-4D97-AF65-F5344CB8AC3E}">
        <p14:creationId xmlns:p14="http://schemas.microsoft.com/office/powerpoint/2010/main" val="16443237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5B6D0-0587-6A4E-C3BD-604E6CDDF2B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54026A6-293E-F993-ABFE-730550CE5D8D}"/>
              </a:ext>
            </a:extLst>
          </p:cNvPr>
          <p:cNvSpPr>
            <a:spLocks noGrp="1"/>
          </p:cNvSpPr>
          <p:nvPr>
            <p:ph type="title"/>
          </p:nvPr>
        </p:nvSpPr>
        <p:spPr>
          <a:xfrm>
            <a:off x="75565" y="192538"/>
            <a:ext cx="4650814" cy="739036"/>
          </a:xfrm>
        </p:spPr>
        <p:txBody>
          <a:bodyPr/>
          <a:lstStyle/>
          <a:p>
            <a:r>
              <a:rPr lang="en-US" dirty="0"/>
              <a:t>Correlation Analysis</a:t>
            </a:r>
          </a:p>
        </p:txBody>
      </p:sp>
      <p:pic>
        <p:nvPicPr>
          <p:cNvPr id="5" name="Content Placeholder 4">
            <a:extLst>
              <a:ext uri="{FF2B5EF4-FFF2-40B4-BE49-F238E27FC236}">
                <a16:creationId xmlns:a16="http://schemas.microsoft.com/office/drawing/2014/main" id="{F8C8B6CE-4DE8-C91C-6847-DDAC01889159}"/>
              </a:ext>
            </a:extLst>
          </p:cNvPr>
          <p:cNvPicPr>
            <a:picLocks noGrp="1" noChangeAspect="1"/>
          </p:cNvPicPr>
          <p:nvPr>
            <p:ph idx="1"/>
          </p:nvPr>
        </p:nvPicPr>
        <p:blipFill>
          <a:blip r:embed="rId3"/>
          <a:stretch>
            <a:fillRect/>
          </a:stretch>
        </p:blipFill>
        <p:spPr>
          <a:xfrm>
            <a:off x="4726379" y="509451"/>
            <a:ext cx="7429550" cy="6280339"/>
          </a:xfrm>
          <a:prstGeom prst="rect">
            <a:avLst/>
          </a:prstGeom>
        </p:spPr>
      </p:pic>
      <p:sp>
        <p:nvSpPr>
          <p:cNvPr id="6" name="Content Placeholder 8">
            <a:extLst>
              <a:ext uri="{FF2B5EF4-FFF2-40B4-BE49-F238E27FC236}">
                <a16:creationId xmlns:a16="http://schemas.microsoft.com/office/drawing/2014/main" id="{CB6CAA45-3E96-FD08-F6E2-579E708238BE}"/>
              </a:ext>
            </a:extLst>
          </p:cNvPr>
          <p:cNvSpPr txBox="1">
            <a:spLocks/>
          </p:cNvSpPr>
          <p:nvPr/>
        </p:nvSpPr>
        <p:spPr>
          <a:xfrm>
            <a:off x="7778338" y="826719"/>
            <a:ext cx="4286992" cy="4964481"/>
          </a:xfrm>
          <a:prstGeom prst="rect">
            <a:avLst/>
          </a:prstGeom>
        </p:spPr>
        <p:txBody>
          <a:bodyPr vert="horz" lIns="91440" tIns="45720" rIns="91440" bIns="45720" rtlCol="0" anchor="ctr">
            <a:normAutofit/>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endParaRPr lang="en-US" dirty="0"/>
          </a:p>
        </p:txBody>
      </p:sp>
      <p:sp>
        <p:nvSpPr>
          <p:cNvPr id="7" name="TextBox 6">
            <a:extLst>
              <a:ext uri="{FF2B5EF4-FFF2-40B4-BE49-F238E27FC236}">
                <a16:creationId xmlns:a16="http://schemas.microsoft.com/office/drawing/2014/main" id="{17ECE604-B31D-4D80-DD3F-6CF2F2CB07D1}"/>
              </a:ext>
            </a:extLst>
          </p:cNvPr>
          <p:cNvSpPr txBox="1"/>
          <p:nvPr/>
        </p:nvSpPr>
        <p:spPr>
          <a:xfrm>
            <a:off x="126670" y="1033151"/>
            <a:ext cx="4509110" cy="5632311"/>
          </a:xfrm>
          <a:prstGeom prst="rect">
            <a:avLst/>
          </a:prstGeom>
          <a:noFill/>
        </p:spPr>
        <p:txBody>
          <a:bodyPr wrap="square" rtlCol="0">
            <a:spAutoFit/>
          </a:bodyPr>
          <a:lstStyle/>
          <a:p>
            <a:pPr algn="just"/>
            <a:r>
              <a:rPr lang="en-US" b="1" dirty="0"/>
              <a:t>Task: </a:t>
            </a:r>
            <a:r>
              <a:rPr lang="en-US" dirty="0"/>
              <a:t>Analyze the correlation between weather conditions (e.g., temperature, humidity, cloud coverage) and renewable energy production (e.g., energy delta, GHI) to identify key factors influencing energy generation.</a:t>
            </a:r>
          </a:p>
          <a:p>
            <a:pPr algn="just"/>
            <a:endParaRPr lang="en-US" dirty="0"/>
          </a:p>
          <a:p>
            <a:pPr marL="285750" indent="-285750" algn="just">
              <a:buFont typeface="Arial" panose="020B0604020202020204" pitchFamily="34" charset="0"/>
              <a:buChar char="•"/>
            </a:pPr>
            <a:r>
              <a:rPr lang="en-US" dirty="0"/>
              <a:t>GHI is the single strongest predictor of energy output.</a:t>
            </a:r>
          </a:p>
          <a:p>
            <a:pPr marL="285750" indent="-285750" algn="just">
              <a:buFont typeface="Arial" panose="020B0604020202020204" pitchFamily="34" charset="0"/>
              <a:buChar char="•"/>
            </a:pPr>
            <a:r>
              <a:rPr lang="en-US" dirty="0"/>
              <a:t>Humidity also matters a lot (strong negative correlation).</a:t>
            </a:r>
          </a:p>
          <a:p>
            <a:pPr marL="285750" indent="-285750" algn="just">
              <a:buFont typeface="Arial" panose="020B0604020202020204" pitchFamily="34" charset="0"/>
              <a:buChar char="•"/>
            </a:pPr>
            <a:r>
              <a:rPr lang="en-US" dirty="0"/>
              <a:t>Temperature has a moderate positive effect, but partly because clear, sunny days are also warmer.</a:t>
            </a:r>
          </a:p>
          <a:p>
            <a:pPr marL="285750" indent="-285750" algn="just">
              <a:buFont typeface="Arial" panose="020B0604020202020204" pitchFamily="34" charset="0"/>
              <a:buChar char="•"/>
            </a:pPr>
            <a:r>
              <a:rPr lang="en-US" dirty="0" err="1"/>
              <a:t>Clouds_all</a:t>
            </a:r>
            <a:r>
              <a:rPr lang="en-US" dirty="0"/>
              <a:t> and precipitation (rain/snow) reduce solar output, but their correlations are weaker.</a:t>
            </a:r>
          </a:p>
          <a:p>
            <a:pPr marL="285750" indent="-285750" algn="just">
              <a:buFont typeface="Arial" panose="020B0604020202020204" pitchFamily="34" charset="0"/>
              <a:buChar char="•"/>
            </a:pPr>
            <a:r>
              <a:rPr lang="en-US" dirty="0"/>
              <a:t>Pressure and wind speed contribute very little directly.</a:t>
            </a:r>
          </a:p>
          <a:p>
            <a:pPr algn="just"/>
            <a:endParaRPr lang="en-US" dirty="0"/>
          </a:p>
        </p:txBody>
      </p:sp>
      <p:cxnSp>
        <p:nvCxnSpPr>
          <p:cNvPr id="10" name="Straight Connector 9">
            <a:extLst>
              <a:ext uri="{FF2B5EF4-FFF2-40B4-BE49-F238E27FC236}">
                <a16:creationId xmlns:a16="http://schemas.microsoft.com/office/drawing/2014/main" id="{F8F0E7E2-9F4E-01D4-BE0D-6B9541402F4B}"/>
              </a:ext>
            </a:extLst>
          </p:cNvPr>
          <p:cNvCxnSpPr>
            <a:cxnSpLocks/>
          </p:cNvCxnSpPr>
          <p:nvPr/>
        </p:nvCxnSpPr>
        <p:spPr>
          <a:xfrm>
            <a:off x="4726379" y="826719"/>
            <a:ext cx="0" cy="55782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033740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B021BE6-9F45-8DCF-D0F8-1ABE4C26336F}"/>
              </a:ext>
            </a:extLst>
          </p:cNvPr>
          <p:cNvPicPr>
            <a:picLocks noChangeAspect="1"/>
          </p:cNvPicPr>
          <p:nvPr/>
        </p:nvPicPr>
        <p:blipFill>
          <a:blip r:embed="rId3"/>
          <a:stretch>
            <a:fillRect/>
          </a:stretch>
        </p:blipFill>
        <p:spPr>
          <a:xfrm>
            <a:off x="4593606" y="3836106"/>
            <a:ext cx="3824056" cy="1666011"/>
          </a:xfrm>
          <a:prstGeom prst="rect">
            <a:avLst/>
          </a:prstGeom>
        </p:spPr>
      </p:pic>
      <p:pic>
        <p:nvPicPr>
          <p:cNvPr id="12" name="Picture 11">
            <a:extLst>
              <a:ext uri="{FF2B5EF4-FFF2-40B4-BE49-F238E27FC236}">
                <a16:creationId xmlns:a16="http://schemas.microsoft.com/office/drawing/2014/main" id="{86C292DE-2D9F-20F6-E073-8A0BCBC5FFBE}"/>
              </a:ext>
            </a:extLst>
          </p:cNvPr>
          <p:cNvPicPr>
            <a:picLocks noChangeAspect="1"/>
          </p:cNvPicPr>
          <p:nvPr/>
        </p:nvPicPr>
        <p:blipFill>
          <a:blip r:embed="rId4"/>
          <a:stretch>
            <a:fillRect/>
          </a:stretch>
        </p:blipFill>
        <p:spPr>
          <a:xfrm>
            <a:off x="0" y="0"/>
            <a:ext cx="4533132" cy="2272081"/>
          </a:xfrm>
          <a:prstGeom prst="rect">
            <a:avLst/>
          </a:prstGeom>
        </p:spPr>
      </p:pic>
      <p:pic>
        <p:nvPicPr>
          <p:cNvPr id="4" name="Picture 3">
            <a:extLst>
              <a:ext uri="{FF2B5EF4-FFF2-40B4-BE49-F238E27FC236}">
                <a16:creationId xmlns:a16="http://schemas.microsoft.com/office/drawing/2014/main" id="{7FE36EFD-779F-0574-C801-EA99754AA5ED}"/>
              </a:ext>
            </a:extLst>
          </p:cNvPr>
          <p:cNvPicPr>
            <a:picLocks noChangeAspect="1"/>
          </p:cNvPicPr>
          <p:nvPr/>
        </p:nvPicPr>
        <p:blipFill>
          <a:blip r:embed="rId5"/>
          <a:stretch>
            <a:fillRect/>
          </a:stretch>
        </p:blipFill>
        <p:spPr>
          <a:xfrm>
            <a:off x="-11479" y="2623597"/>
            <a:ext cx="4544611" cy="2115594"/>
          </a:xfrm>
          <a:prstGeom prst="rect">
            <a:avLst/>
          </a:prstGeom>
        </p:spPr>
      </p:pic>
      <p:sp>
        <p:nvSpPr>
          <p:cNvPr id="9" name="Content Placeholder 2">
            <a:extLst>
              <a:ext uri="{FF2B5EF4-FFF2-40B4-BE49-F238E27FC236}">
                <a16:creationId xmlns:a16="http://schemas.microsoft.com/office/drawing/2014/main" id="{64B7A815-F469-A4F6-E0F6-8FE95A1E888F}"/>
              </a:ext>
            </a:extLst>
          </p:cNvPr>
          <p:cNvSpPr txBox="1">
            <a:spLocks/>
          </p:cNvSpPr>
          <p:nvPr/>
        </p:nvSpPr>
        <p:spPr>
          <a:xfrm>
            <a:off x="-11479" y="4721090"/>
            <a:ext cx="4375759" cy="73127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srgbClr val="FF0000"/>
                </a:solidFill>
              </a:rPr>
              <a:t>Auto Hyperparameter Tuning</a:t>
            </a:r>
          </a:p>
        </p:txBody>
      </p:sp>
      <p:sp>
        <p:nvSpPr>
          <p:cNvPr id="13" name="Arrow: Right 12">
            <a:extLst>
              <a:ext uri="{FF2B5EF4-FFF2-40B4-BE49-F238E27FC236}">
                <a16:creationId xmlns:a16="http://schemas.microsoft.com/office/drawing/2014/main" id="{4C1D423A-2D23-B374-A8E1-A5338D697F18}"/>
              </a:ext>
            </a:extLst>
          </p:cNvPr>
          <p:cNvSpPr/>
          <p:nvPr/>
        </p:nvSpPr>
        <p:spPr>
          <a:xfrm rot="5400000">
            <a:off x="3496935" y="1982580"/>
            <a:ext cx="1284541" cy="78785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C01E218-6411-EE15-1D7E-54F0EC66C13E}"/>
              </a:ext>
            </a:extLst>
          </p:cNvPr>
          <p:cNvPicPr>
            <a:picLocks noChangeAspect="1"/>
          </p:cNvPicPr>
          <p:nvPr/>
        </p:nvPicPr>
        <p:blipFill>
          <a:blip r:embed="rId6"/>
          <a:stretch>
            <a:fillRect/>
          </a:stretch>
        </p:blipFill>
        <p:spPr>
          <a:xfrm>
            <a:off x="0" y="5174601"/>
            <a:ext cx="4552482" cy="1735838"/>
          </a:xfrm>
          <a:prstGeom prst="rect">
            <a:avLst/>
          </a:prstGeom>
        </p:spPr>
      </p:pic>
      <p:sp>
        <p:nvSpPr>
          <p:cNvPr id="16" name="Arrow: Right 15">
            <a:extLst>
              <a:ext uri="{FF2B5EF4-FFF2-40B4-BE49-F238E27FC236}">
                <a16:creationId xmlns:a16="http://schemas.microsoft.com/office/drawing/2014/main" id="{A7772912-5846-C137-12A7-4B3FD9D24AB2}"/>
              </a:ext>
            </a:extLst>
          </p:cNvPr>
          <p:cNvSpPr/>
          <p:nvPr/>
        </p:nvSpPr>
        <p:spPr>
          <a:xfrm rot="5400000">
            <a:off x="3761551" y="4497210"/>
            <a:ext cx="1059006" cy="643803"/>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59BFB8B3-987D-C608-8074-DA307A1E1588}"/>
              </a:ext>
            </a:extLst>
          </p:cNvPr>
          <p:cNvPicPr>
            <a:picLocks noChangeAspect="1"/>
          </p:cNvPicPr>
          <p:nvPr/>
        </p:nvPicPr>
        <p:blipFill>
          <a:blip r:embed="rId7"/>
          <a:stretch>
            <a:fillRect/>
          </a:stretch>
        </p:blipFill>
        <p:spPr>
          <a:xfrm>
            <a:off x="8261085" y="450748"/>
            <a:ext cx="3924771" cy="6407251"/>
          </a:xfrm>
          <a:prstGeom prst="rect">
            <a:avLst/>
          </a:prstGeom>
        </p:spPr>
      </p:pic>
      <p:sp>
        <p:nvSpPr>
          <p:cNvPr id="19" name="Arrow: Right 18">
            <a:extLst>
              <a:ext uri="{FF2B5EF4-FFF2-40B4-BE49-F238E27FC236}">
                <a16:creationId xmlns:a16="http://schemas.microsoft.com/office/drawing/2014/main" id="{E21BCE82-864B-3023-B265-FE55B4FE180B}"/>
              </a:ext>
            </a:extLst>
          </p:cNvPr>
          <p:cNvSpPr/>
          <p:nvPr/>
        </p:nvSpPr>
        <p:spPr>
          <a:xfrm>
            <a:off x="4533132" y="5759806"/>
            <a:ext cx="3539272" cy="63525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89F82F-9CBC-31C4-2804-3F8F53DD3254}"/>
              </a:ext>
            </a:extLst>
          </p:cNvPr>
          <p:cNvSpPr>
            <a:spLocks noGrp="1"/>
          </p:cNvSpPr>
          <p:nvPr>
            <p:ph idx="1"/>
          </p:nvPr>
        </p:nvSpPr>
        <p:spPr>
          <a:xfrm>
            <a:off x="0" y="2262903"/>
            <a:ext cx="3920646" cy="440660"/>
          </a:xfrm>
        </p:spPr>
        <p:txBody>
          <a:bodyPr>
            <a:normAutofit fontScale="77500" lnSpcReduction="20000"/>
          </a:bodyPr>
          <a:lstStyle/>
          <a:p>
            <a:pPr marL="0" indent="0">
              <a:buNone/>
            </a:pPr>
            <a:r>
              <a:rPr lang="en-US" dirty="0">
                <a:solidFill>
                  <a:srgbClr val="FF0000"/>
                </a:solidFill>
              </a:rPr>
              <a:t>Manual Hyper parameter tuning</a:t>
            </a:r>
          </a:p>
        </p:txBody>
      </p:sp>
      <p:sp>
        <p:nvSpPr>
          <p:cNvPr id="5" name="Title 1">
            <a:extLst>
              <a:ext uri="{FF2B5EF4-FFF2-40B4-BE49-F238E27FC236}">
                <a16:creationId xmlns:a16="http://schemas.microsoft.com/office/drawing/2014/main" id="{796AABCD-F462-2196-2ADF-CBFD46BE1923}"/>
              </a:ext>
            </a:extLst>
          </p:cNvPr>
          <p:cNvSpPr>
            <a:spLocks noGrp="1"/>
          </p:cNvSpPr>
          <p:nvPr>
            <p:ph type="title"/>
          </p:nvPr>
        </p:nvSpPr>
        <p:spPr>
          <a:xfrm>
            <a:off x="4586007" y="22318"/>
            <a:ext cx="3580737" cy="1133600"/>
          </a:xfrm>
        </p:spPr>
        <p:txBody>
          <a:bodyPr>
            <a:normAutofit fontScale="90000"/>
          </a:bodyPr>
          <a:lstStyle/>
          <a:p>
            <a:r>
              <a:rPr lang="en-US" dirty="0"/>
              <a:t>Model Performance</a:t>
            </a:r>
          </a:p>
        </p:txBody>
      </p:sp>
    </p:spTree>
    <p:extLst>
      <p:ext uri="{BB962C8B-B14F-4D97-AF65-F5344CB8AC3E}">
        <p14:creationId xmlns:p14="http://schemas.microsoft.com/office/powerpoint/2010/main" val="2156720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C78630-7550-64E4-2FBC-D7B844B26720}"/>
              </a:ext>
            </a:extLst>
          </p:cNvPr>
          <p:cNvSpPr>
            <a:spLocks noGrp="1"/>
          </p:cNvSpPr>
          <p:nvPr>
            <p:ph type="title"/>
          </p:nvPr>
        </p:nvSpPr>
        <p:spPr>
          <a:xfrm>
            <a:off x="838200" y="365125"/>
            <a:ext cx="10515600" cy="536749"/>
          </a:xfrm>
        </p:spPr>
        <p:txBody>
          <a:bodyPr>
            <a:noAutofit/>
          </a:bodyPr>
          <a:lstStyle/>
          <a:p>
            <a:r>
              <a:rPr lang="en-US" sz="3600" b="1" dirty="0"/>
              <a:t>Auto Hyperparameter Tuning: Steps Followed</a:t>
            </a:r>
          </a:p>
        </p:txBody>
      </p:sp>
      <p:sp>
        <p:nvSpPr>
          <p:cNvPr id="3" name="Content Placeholder 2">
            <a:extLst>
              <a:ext uri="{FF2B5EF4-FFF2-40B4-BE49-F238E27FC236}">
                <a16:creationId xmlns:a16="http://schemas.microsoft.com/office/drawing/2014/main" id="{B20CABA6-423A-0007-D6EC-86127D9D4EF4}"/>
              </a:ext>
            </a:extLst>
          </p:cNvPr>
          <p:cNvSpPr>
            <a:spLocks noGrp="1"/>
          </p:cNvSpPr>
          <p:nvPr>
            <p:ph idx="1"/>
          </p:nvPr>
        </p:nvSpPr>
        <p:spPr>
          <a:xfrm>
            <a:off x="700413" y="1027134"/>
            <a:ext cx="10515600" cy="5711869"/>
          </a:xfrm>
        </p:spPr>
        <p:txBody>
          <a:bodyPr>
            <a:normAutofit/>
          </a:bodyPr>
          <a:lstStyle/>
          <a:p>
            <a:pPr marL="0" indent="0">
              <a:buNone/>
            </a:pPr>
            <a:r>
              <a:rPr lang="en-US" sz="1800" b="1" dirty="0"/>
              <a:t>Define search space</a:t>
            </a:r>
            <a:endParaRPr lang="en-US" sz="1800" dirty="0"/>
          </a:p>
          <a:p>
            <a:pPr lvl="1"/>
            <a:r>
              <a:rPr lang="en-US" sz="1800" dirty="0"/>
              <a:t>Example:</a:t>
            </a:r>
          </a:p>
          <a:p>
            <a:pPr lvl="2"/>
            <a:r>
              <a:rPr lang="en-US" sz="1800" dirty="0"/>
              <a:t> "</a:t>
            </a:r>
            <a:r>
              <a:rPr lang="en-US" sz="1800" dirty="0" err="1"/>
              <a:t>n_estimators</a:t>
            </a:r>
            <a:r>
              <a:rPr lang="en-US" sz="1800" dirty="0"/>
              <a:t>" : number of trees </a:t>
            </a:r>
          </a:p>
          <a:p>
            <a:pPr lvl="2"/>
            <a:r>
              <a:rPr lang="en-US" sz="1800" dirty="0"/>
              <a:t>"</a:t>
            </a:r>
            <a:r>
              <a:rPr lang="en-US" sz="1800" dirty="0" err="1"/>
              <a:t>max_depth</a:t>
            </a:r>
            <a:r>
              <a:rPr lang="en-US" sz="1800" dirty="0"/>
              <a:t>": tree depth</a:t>
            </a:r>
          </a:p>
          <a:p>
            <a:pPr lvl="2"/>
            <a:r>
              <a:rPr lang="en-US" sz="1800" dirty="0"/>
              <a:t>"</a:t>
            </a:r>
            <a:r>
              <a:rPr lang="en-US" sz="1800" dirty="0" err="1"/>
              <a:t>min_samples_split</a:t>
            </a:r>
            <a:r>
              <a:rPr lang="en-US" sz="1800" dirty="0"/>
              <a:t>":</a:t>
            </a:r>
          </a:p>
          <a:p>
            <a:pPr lvl="2"/>
            <a:r>
              <a:rPr lang="en-US" sz="1800" dirty="0"/>
              <a:t>"</a:t>
            </a:r>
            <a:r>
              <a:rPr lang="en-US" sz="1800" dirty="0" err="1"/>
              <a:t>min_samples_leaf</a:t>
            </a:r>
            <a:r>
              <a:rPr lang="en-US" sz="1800" dirty="0"/>
              <a:t>":</a:t>
            </a:r>
          </a:p>
          <a:p>
            <a:pPr lvl="2"/>
            <a:r>
              <a:rPr lang="en-US" sz="1800" dirty="0"/>
              <a:t>"</a:t>
            </a:r>
            <a:r>
              <a:rPr lang="en-US" sz="1800" dirty="0" err="1"/>
              <a:t>max_features</a:t>
            </a:r>
            <a:r>
              <a:rPr lang="en-US" sz="1800" dirty="0"/>
              <a:t>":</a:t>
            </a:r>
          </a:p>
          <a:p>
            <a:pPr lvl="2"/>
            <a:r>
              <a:rPr lang="en-US" sz="1800" dirty="0"/>
              <a:t>“</a:t>
            </a:r>
            <a:r>
              <a:rPr lang="en-US" sz="1800" dirty="0" err="1"/>
              <a:t>learning_rate</a:t>
            </a:r>
            <a:r>
              <a:rPr lang="en-US" sz="1800" dirty="0"/>
              <a:t>” : step size for boosting</a:t>
            </a:r>
          </a:p>
          <a:p>
            <a:pPr lvl="1"/>
            <a:r>
              <a:rPr lang="en-US" sz="1800" dirty="0"/>
              <a:t>Each model (RF, GBM, XGB, LGBM, Ridge) had its own parameter ranges.</a:t>
            </a:r>
          </a:p>
          <a:p>
            <a:pPr marL="0" indent="0">
              <a:buNone/>
            </a:pPr>
            <a:r>
              <a:rPr lang="en-US" sz="1800" b="1" dirty="0"/>
              <a:t>Run </a:t>
            </a:r>
            <a:r>
              <a:rPr lang="en-US" sz="1800" b="1" dirty="0" err="1"/>
              <a:t>RandomizedSearchCV</a:t>
            </a:r>
            <a:endParaRPr lang="en-US" sz="1800" dirty="0"/>
          </a:p>
          <a:p>
            <a:pPr lvl="1"/>
            <a:r>
              <a:rPr lang="en-US" sz="1800" dirty="0"/>
              <a:t>For each model, test ~20 random combinations.</a:t>
            </a:r>
          </a:p>
          <a:p>
            <a:pPr lvl="1"/>
            <a:r>
              <a:rPr lang="en-US" sz="1800" dirty="0"/>
              <a:t>Evaluate each using </a:t>
            </a:r>
            <a:r>
              <a:rPr lang="en-US" sz="1800" b="1" dirty="0"/>
              <a:t>3-fold cross-validation</a:t>
            </a:r>
            <a:r>
              <a:rPr lang="en-US" sz="1800" dirty="0"/>
              <a:t>.</a:t>
            </a:r>
          </a:p>
          <a:p>
            <a:pPr marL="0" indent="0">
              <a:buNone/>
            </a:pPr>
            <a:r>
              <a:rPr lang="en-US" sz="1800" b="1" dirty="0"/>
              <a:t>Select best parameters</a:t>
            </a:r>
            <a:endParaRPr lang="en-US" sz="1800" dirty="0"/>
          </a:p>
          <a:p>
            <a:pPr lvl="1"/>
            <a:r>
              <a:rPr lang="en-US" sz="1800" dirty="0"/>
              <a:t>Choose the parameter set with the lowest average RMSE.</a:t>
            </a:r>
          </a:p>
          <a:p>
            <a:pPr marL="0" indent="0">
              <a:buNone/>
            </a:pPr>
            <a:r>
              <a:rPr lang="en-US" sz="1800" b="1" dirty="0"/>
              <a:t>Evaluate on test set</a:t>
            </a:r>
            <a:endParaRPr lang="en-US" sz="1800" dirty="0"/>
          </a:p>
          <a:p>
            <a:pPr lvl="1"/>
            <a:r>
              <a:rPr lang="en-US" sz="1800" dirty="0"/>
              <a:t>Train the best version of each model on training data.</a:t>
            </a:r>
          </a:p>
          <a:p>
            <a:pPr lvl="1"/>
            <a:r>
              <a:rPr lang="en-US" sz="1800" dirty="0"/>
              <a:t>Compare them on the test set (RMSE, MAE, R²).</a:t>
            </a:r>
          </a:p>
          <a:p>
            <a:endParaRPr lang="en-US" sz="1800" dirty="0"/>
          </a:p>
        </p:txBody>
      </p:sp>
      <p:pic>
        <p:nvPicPr>
          <p:cNvPr id="5" name="Picture 4">
            <a:extLst>
              <a:ext uri="{FF2B5EF4-FFF2-40B4-BE49-F238E27FC236}">
                <a16:creationId xmlns:a16="http://schemas.microsoft.com/office/drawing/2014/main" id="{560AB997-0D74-A94D-7635-F3DA4CCF712F}"/>
              </a:ext>
            </a:extLst>
          </p:cNvPr>
          <p:cNvPicPr>
            <a:picLocks noChangeAspect="1"/>
          </p:cNvPicPr>
          <p:nvPr/>
        </p:nvPicPr>
        <p:blipFill>
          <a:blip r:embed="rId2"/>
          <a:stretch>
            <a:fillRect/>
          </a:stretch>
        </p:blipFill>
        <p:spPr>
          <a:xfrm>
            <a:off x="6995849" y="1253331"/>
            <a:ext cx="4220164" cy="1838582"/>
          </a:xfrm>
          <a:prstGeom prst="rect">
            <a:avLst/>
          </a:prstGeom>
        </p:spPr>
      </p:pic>
    </p:spTree>
    <p:extLst>
      <p:ext uri="{BB962C8B-B14F-4D97-AF65-F5344CB8AC3E}">
        <p14:creationId xmlns:p14="http://schemas.microsoft.com/office/powerpoint/2010/main" val="41490472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30316B-5128-7910-D6A9-66D70C2AC2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2EE18B-BBA5-3A54-A5A1-3A2B91C98FA5}"/>
              </a:ext>
            </a:extLst>
          </p:cNvPr>
          <p:cNvSpPr>
            <a:spLocks noGrp="1"/>
          </p:cNvSpPr>
          <p:nvPr>
            <p:ph type="title"/>
          </p:nvPr>
        </p:nvSpPr>
        <p:spPr>
          <a:xfrm>
            <a:off x="0" y="3600"/>
            <a:ext cx="10018713" cy="739036"/>
          </a:xfrm>
        </p:spPr>
        <p:txBody>
          <a:bodyPr/>
          <a:lstStyle/>
          <a:p>
            <a:r>
              <a:rPr lang="en-US" dirty="0"/>
              <a:t>Model Performance</a:t>
            </a:r>
          </a:p>
        </p:txBody>
      </p:sp>
      <p:sp>
        <p:nvSpPr>
          <p:cNvPr id="14" name="TextBox 13">
            <a:extLst>
              <a:ext uri="{FF2B5EF4-FFF2-40B4-BE49-F238E27FC236}">
                <a16:creationId xmlns:a16="http://schemas.microsoft.com/office/drawing/2014/main" id="{0118A22D-A299-A359-3E66-72B40370DA24}"/>
              </a:ext>
            </a:extLst>
          </p:cNvPr>
          <p:cNvSpPr txBox="1"/>
          <p:nvPr/>
        </p:nvSpPr>
        <p:spPr>
          <a:xfrm>
            <a:off x="2" y="3014717"/>
            <a:ext cx="4857852" cy="3046988"/>
          </a:xfrm>
          <a:prstGeom prst="rect">
            <a:avLst/>
          </a:prstGeom>
          <a:noFill/>
        </p:spPr>
        <p:txBody>
          <a:bodyPr wrap="square" rtlCol="0">
            <a:spAutoFit/>
          </a:bodyPr>
          <a:lstStyle/>
          <a:p>
            <a:pPr marL="285750" indent="-285750">
              <a:buFont typeface="Arial" panose="020B0604020202020204" pitchFamily="34" charset="0"/>
              <a:buChar char="•"/>
            </a:pPr>
            <a:r>
              <a:rPr lang="en-US" sz="1600" dirty="0"/>
              <a:t>Ensemble tree models (Random Forest, </a:t>
            </a:r>
            <a:r>
              <a:rPr lang="en-US" sz="1600" dirty="0" err="1"/>
              <a:t>LightGBM</a:t>
            </a:r>
            <a:r>
              <a:rPr lang="en-US" sz="1600" dirty="0"/>
              <a:t>, </a:t>
            </a:r>
            <a:r>
              <a:rPr lang="en-US" sz="1600" dirty="0" err="1"/>
              <a:t>XGBoost</a:t>
            </a:r>
            <a:r>
              <a:rPr lang="en-US" sz="1600" dirty="0"/>
              <a:t>,) capture the nonlinear weather–energy relationships best, achieving ~94% accuracy (R²).</a:t>
            </a:r>
          </a:p>
          <a:p>
            <a:endParaRPr lang="en-US" sz="1600" dirty="0"/>
          </a:p>
          <a:p>
            <a:pPr marL="285750" indent="-285750">
              <a:buFont typeface="Arial" panose="020B0604020202020204" pitchFamily="34" charset="0"/>
              <a:buChar char="•"/>
            </a:pPr>
            <a:r>
              <a:rPr lang="en-US" sz="1600" dirty="0"/>
              <a:t>Random Forest is the top performer, with lowest RMSE, lowest MAE and highest R².</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Gradient Boosting lags a bit, but still strong.</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Linear models (Linear &amp; Ridge Regression) underfit with ~85% accuracy. They are much weaker as they have high error &amp; low R². </a:t>
            </a:r>
          </a:p>
        </p:txBody>
      </p:sp>
      <p:pic>
        <p:nvPicPr>
          <p:cNvPr id="9" name="Picture 8">
            <a:extLst>
              <a:ext uri="{FF2B5EF4-FFF2-40B4-BE49-F238E27FC236}">
                <a16:creationId xmlns:a16="http://schemas.microsoft.com/office/drawing/2014/main" id="{D5094C7C-0FB4-3027-0A44-ECE813E390A6}"/>
              </a:ext>
            </a:extLst>
          </p:cNvPr>
          <p:cNvPicPr>
            <a:picLocks noChangeAspect="1"/>
          </p:cNvPicPr>
          <p:nvPr/>
        </p:nvPicPr>
        <p:blipFill>
          <a:blip r:embed="rId2"/>
          <a:stretch>
            <a:fillRect/>
          </a:stretch>
        </p:blipFill>
        <p:spPr>
          <a:xfrm>
            <a:off x="4951304" y="517203"/>
            <a:ext cx="7240695" cy="5407608"/>
          </a:xfrm>
          <a:prstGeom prst="rect">
            <a:avLst/>
          </a:prstGeom>
        </p:spPr>
      </p:pic>
      <p:pic>
        <p:nvPicPr>
          <p:cNvPr id="3" name="Picture 2">
            <a:extLst>
              <a:ext uri="{FF2B5EF4-FFF2-40B4-BE49-F238E27FC236}">
                <a16:creationId xmlns:a16="http://schemas.microsoft.com/office/drawing/2014/main" id="{CE96D0FE-4E80-9F07-FE0E-1F40781199C5}"/>
              </a:ext>
            </a:extLst>
          </p:cNvPr>
          <p:cNvPicPr>
            <a:picLocks noChangeAspect="1"/>
          </p:cNvPicPr>
          <p:nvPr/>
        </p:nvPicPr>
        <p:blipFill>
          <a:blip r:embed="rId3"/>
          <a:stretch>
            <a:fillRect/>
          </a:stretch>
        </p:blipFill>
        <p:spPr>
          <a:xfrm>
            <a:off x="0" y="731486"/>
            <a:ext cx="4848940" cy="1848876"/>
          </a:xfrm>
          <a:prstGeom prst="rect">
            <a:avLst/>
          </a:prstGeom>
        </p:spPr>
      </p:pic>
      <p:cxnSp>
        <p:nvCxnSpPr>
          <p:cNvPr id="16" name="Straight Connector 15">
            <a:extLst>
              <a:ext uri="{FF2B5EF4-FFF2-40B4-BE49-F238E27FC236}">
                <a16:creationId xmlns:a16="http://schemas.microsoft.com/office/drawing/2014/main" id="{E9C4B1B1-B559-240E-8D4B-1D47CDF5733A}"/>
              </a:ext>
            </a:extLst>
          </p:cNvPr>
          <p:cNvCxnSpPr>
            <a:cxnSpLocks/>
          </p:cNvCxnSpPr>
          <p:nvPr/>
        </p:nvCxnSpPr>
        <p:spPr>
          <a:xfrm>
            <a:off x="4951304" y="639882"/>
            <a:ext cx="0" cy="55782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11631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D1B5E1-BD91-FDFE-65FC-B377AB1189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E58B5AA-9887-D73B-97EC-C92BACF28E1F}"/>
              </a:ext>
            </a:extLst>
          </p:cNvPr>
          <p:cNvSpPr>
            <a:spLocks noGrp="1"/>
          </p:cNvSpPr>
          <p:nvPr>
            <p:ph type="title"/>
          </p:nvPr>
        </p:nvSpPr>
        <p:spPr>
          <a:xfrm>
            <a:off x="3706143" y="119194"/>
            <a:ext cx="4036502" cy="739036"/>
          </a:xfrm>
        </p:spPr>
        <p:txBody>
          <a:bodyPr>
            <a:normAutofit/>
          </a:bodyPr>
          <a:lstStyle/>
          <a:p>
            <a:r>
              <a:rPr lang="en-US" sz="3600" b="1" dirty="0"/>
              <a:t>Feature Importance</a:t>
            </a:r>
          </a:p>
        </p:txBody>
      </p:sp>
      <p:sp>
        <p:nvSpPr>
          <p:cNvPr id="11" name="TextBox 10">
            <a:extLst>
              <a:ext uri="{FF2B5EF4-FFF2-40B4-BE49-F238E27FC236}">
                <a16:creationId xmlns:a16="http://schemas.microsoft.com/office/drawing/2014/main" id="{ECF784C4-0FEA-441C-3BED-52077A8B1465}"/>
              </a:ext>
            </a:extLst>
          </p:cNvPr>
          <p:cNvSpPr txBox="1"/>
          <p:nvPr/>
        </p:nvSpPr>
        <p:spPr>
          <a:xfrm>
            <a:off x="0" y="4716568"/>
            <a:ext cx="6089755" cy="1200329"/>
          </a:xfrm>
          <a:prstGeom prst="rect">
            <a:avLst/>
          </a:prstGeom>
          <a:noFill/>
        </p:spPr>
        <p:txBody>
          <a:bodyPr wrap="square" rtlCol="0">
            <a:spAutoFit/>
          </a:bodyPr>
          <a:lstStyle/>
          <a:p>
            <a:pPr marL="285750" indent="-285750">
              <a:buFont typeface="Arial" panose="020B0604020202020204" pitchFamily="34" charset="0"/>
              <a:buChar char="•"/>
            </a:pPr>
            <a:r>
              <a:rPr lang="en-US" b="1" dirty="0"/>
              <a:t>GHI, </a:t>
            </a:r>
            <a:r>
              <a:rPr lang="en-US" b="1" dirty="0" err="1"/>
              <a:t>SunlightTime</a:t>
            </a:r>
            <a:r>
              <a:rPr lang="en-US" b="1" dirty="0"/>
              <a:t> &amp; Hour</a:t>
            </a:r>
            <a:r>
              <a:rPr lang="en-US" dirty="0"/>
              <a:t> explains ~77% of predictive power.</a:t>
            </a:r>
          </a:p>
          <a:p>
            <a:pPr marL="285750" indent="-285750">
              <a:buFont typeface="Arial" panose="020B0604020202020204" pitchFamily="34" charset="0"/>
              <a:buChar char="•"/>
            </a:pPr>
            <a:r>
              <a:rPr lang="en-US" dirty="0"/>
              <a:t>RF distributes importance more evenly, highlighting sunlight duration and humidity as key weather refinements.</a:t>
            </a:r>
          </a:p>
        </p:txBody>
      </p:sp>
      <p:pic>
        <p:nvPicPr>
          <p:cNvPr id="5" name="Picture 4">
            <a:extLst>
              <a:ext uri="{FF2B5EF4-FFF2-40B4-BE49-F238E27FC236}">
                <a16:creationId xmlns:a16="http://schemas.microsoft.com/office/drawing/2014/main" id="{B3B674A7-B4DC-F004-1DF5-76E2BA5BE062}"/>
              </a:ext>
            </a:extLst>
          </p:cNvPr>
          <p:cNvPicPr>
            <a:picLocks noChangeAspect="1"/>
          </p:cNvPicPr>
          <p:nvPr/>
        </p:nvPicPr>
        <p:blipFill>
          <a:blip r:embed="rId3"/>
          <a:stretch>
            <a:fillRect/>
          </a:stretch>
        </p:blipFill>
        <p:spPr>
          <a:xfrm>
            <a:off x="6089755" y="682667"/>
            <a:ext cx="5976986" cy="4019307"/>
          </a:xfrm>
          <a:prstGeom prst="rect">
            <a:avLst/>
          </a:prstGeom>
        </p:spPr>
      </p:pic>
      <p:cxnSp>
        <p:nvCxnSpPr>
          <p:cNvPr id="18" name="Straight Connector 17">
            <a:extLst>
              <a:ext uri="{FF2B5EF4-FFF2-40B4-BE49-F238E27FC236}">
                <a16:creationId xmlns:a16="http://schemas.microsoft.com/office/drawing/2014/main" id="{98D1D7B4-31FE-6ED0-3D1A-A5A558F347D8}"/>
              </a:ext>
            </a:extLst>
          </p:cNvPr>
          <p:cNvCxnSpPr>
            <a:cxnSpLocks/>
          </p:cNvCxnSpPr>
          <p:nvPr/>
        </p:nvCxnSpPr>
        <p:spPr>
          <a:xfrm>
            <a:off x="5976986" y="966000"/>
            <a:ext cx="0" cy="4950897"/>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0F4E553-0462-9C28-479A-3DC741576456}"/>
              </a:ext>
            </a:extLst>
          </p:cNvPr>
          <p:cNvSpPr txBox="1"/>
          <p:nvPr/>
        </p:nvSpPr>
        <p:spPr>
          <a:xfrm>
            <a:off x="6319357" y="4716568"/>
            <a:ext cx="5872629" cy="923330"/>
          </a:xfrm>
          <a:prstGeom prst="rect">
            <a:avLst/>
          </a:prstGeom>
          <a:noFill/>
        </p:spPr>
        <p:txBody>
          <a:bodyPr wrap="square">
            <a:spAutoFit/>
          </a:bodyPr>
          <a:lstStyle/>
          <a:p>
            <a:pPr marL="285750" indent="-285750">
              <a:buFont typeface="Arial" panose="020B0604020202020204" pitchFamily="34" charset="0"/>
              <a:buChar char="•"/>
            </a:pPr>
            <a:r>
              <a:rPr lang="en-US" b="1" dirty="0"/>
              <a:t>GHI, </a:t>
            </a:r>
            <a:r>
              <a:rPr lang="en-US" b="1" dirty="0" err="1"/>
              <a:t>DayLength</a:t>
            </a:r>
            <a:r>
              <a:rPr lang="en-US" b="1" dirty="0"/>
              <a:t> &amp; Hour </a:t>
            </a:r>
            <a:r>
              <a:rPr lang="en-US" dirty="0"/>
              <a:t>explain ~88% of predictive power</a:t>
            </a:r>
          </a:p>
          <a:p>
            <a:pPr marL="285750" indent="-285750">
              <a:buFont typeface="Arial" panose="020B0604020202020204" pitchFamily="34" charset="0"/>
              <a:buChar char="•"/>
            </a:pPr>
            <a:r>
              <a:rPr lang="en-US" dirty="0"/>
              <a:t>Energy production is explained mostly by solar radiation (GHI) + solar geometry (</a:t>
            </a:r>
            <a:r>
              <a:rPr lang="en-US" dirty="0" err="1"/>
              <a:t>DayLength</a:t>
            </a:r>
            <a:r>
              <a:rPr lang="en-US" dirty="0"/>
              <a:t>, Hour).</a:t>
            </a:r>
          </a:p>
        </p:txBody>
      </p:sp>
      <p:sp>
        <p:nvSpPr>
          <p:cNvPr id="14" name="TextBox 13">
            <a:extLst>
              <a:ext uri="{FF2B5EF4-FFF2-40B4-BE49-F238E27FC236}">
                <a16:creationId xmlns:a16="http://schemas.microsoft.com/office/drawing/2014/main" id="{181B4F66-422A-CE57-88B0-3E57CA89D27F}"/>
              </a:ext>
            </a:extLst>
          </p:cNvPr>
          <p:cNvSpPr txBox="1"/>
          <p:nvPr/>
        </p:nvSpPr>
        <p:spPr>
          <a:xfrm>
            <a:off x="1274506" y="6175333"/>
            <a:ext cx="9404959" cy="369332"/>
          </a:xfrm>
          <a:prstGeom prst="rect">
            <a:avLst/>
          </a:prstGeom>
          <a:noFill/>
          <a:ln>
            <a:solidFill>
              <a:srgbClr val="0070C0"/>
            </a:solidFill>
          </a:ln>
        </p:spPr>
        <p:txBody>
          <a:bodyPr wrap="square">
            <a:spAutoFit/>
          </a:bodyPr>
          <a:lstStyle/>
          <a:p>
            <a:r>
              <a:rPr lang="en-US" dirty="0"/>
              <a:t>Consistency across both models boosts confidence in </a:t>
            </a:r>
            <a:r>
              <a:rPr lang="en-US" b="1" dirty="0"/>
              <a:t>GHI + Time + Weather</a:t>
            </a:r>
            <a:r>
              <a:rPr lang="en-US" dirty="0"/>
              <a:t> as critical predictors</a:t>
            </a:r>
          </a:p>
        </p:txBody>
      </p:sp>
      <p:pic>
        <p:nvPicPr>
          <p:cNvPr id="16" name="Picture 15">
            <a:extLst>
              <a:ext uri="{FF2B5EF4-FFF2-40B4-BE49-F238E27FC236}">
                <a16:creationId xmlns:a16="http://schemas.microsoft.com/office/drawing/2014/main" id="{C2988C11-F315-2C74-1C72-9B0EA9924C8D}"/>
              </a:ext>
            </a:extLst>
          </p:cNvPr>
          <p:cNvPicPr>
            <a:picLocks noChangeAspect="1"/>
          </p:cNvPicPr>
          <p:nvPr/>
        </p:nvPicPr>
        <p:blipFill>
          <a:blip r:embed="rId4"/>
          <a:stretch>
            <a:fillRect/>
          </a:stretch>
        </p:blipFill>
        <p:spPr>
          <a:xfrm>
            <a:off x="0" y="757970"/>
            <a:ext cx="5747383" cy="3868700"/>
          </a:xfrm>
          <a:prstGeom prst="rect">
            <a:avLst/>
          </a:prstGeom>
        </p:spPr>
      </p:pic>
    </p:spTree>
    <p:extLst>
      <p:ext uri="{BB962C8B-B14F-4D97-AF65-F5344CB8AC3E}">
        <p14:creationId xmlns:p14="http://schemas.microsoft.com/office/powerpoint/2010/main" val="22903751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B5B77-8227-B968-8B2A-6EFA082195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87F44BB-29D5-6F47-EE96-01E5AB489C78}"/>
              </a:ext>
            </a:extLst>
          </p:cNvPr>
          <p:cNvSpPr>
            <a:spLocks noGrp="1"/>
          </p:cNvSpPr>
          <p:nvPr>
            <p:ph type="title"/>
          </p:nvPr>
        </p:nvSpPr>
        <p:spPr>
          <a:xfrm>
            <a:off x="3649892" y="99058"/>
            <a:ext cx="4449079" cy="739036"/>
          </a:xfrm>
        </p:spPr>
        <p:txBody>
          <a:bodyPr/>
          <a:lstStyle/>
          <a:p>
            <a:pPr algn="ctr"/>
            <a:r>
              <a:rPr lang="en-US" b="1" dirty="0"/>
              <a:t>Prediction Display</a:t>
            </a:r>
          </a:p>
        </p:txBody>
      </p:sp>
      <p:sp>
        <p:nvSpPr>
          <p:cNvPr id="8" name="Content Placeholder 2">
            <a:extLst>
              <a:ext uri="{FF2B5EF4-FFF2-40B4-BE49-F238E27FC236}">
                <a16:creationId xmlns:a16="http://schemas.microsoft.com/office/drawing/2014/main" id="{E959EA98-6D4A-B1A1-4027-443FFBBBE75A}"/>
              </a:ext>
            </a:extLst>
          </p:cNvPr>
          <p:cNvSpPr>
            <a:spLocks noGrp="1"/>
          </p:cNvSpPr>
          <p:nvPr>
            <p:ph idx="1"/>
          </p:nvPr>
        </p:nvSpPr>
        <p:spPr>
          <a:xfrm>
            <a:off x="3794385" y="838094"/>
            <a:ext cx="4304586" cy="503348"/>
          </a:xfrm>
        </p:spPr>
        <p:txBody>
          <a:bodyPr>
            <a:normAutofit fontScale="85000" lnSpcReduction="10000"/>
          </a:bodyPr>
          <a:lstStyle/>
          <a:p>
            <a:pPr marL="0" indent="0">
              <a:buNone/>
            </a:pPr>
            <a:r>
              <a:rPr lang="en-US" sz="2200" dirty="0">
                <a:hlinkClick r:id="rId2"/>
              </a:rPr>
              <a:t>https://joangathu.pythonanywhere.com/</a:t>
            </a:r>
            <a:endParaRPr lang="en-US" sz="2000" dirty="0"/>
          </a:p>
        </p:txBody>
      </p:sp>
      <p:pic>
        <p:nvPicPr>
          <p:cNvPr id="14" name="Picture 13">
            <a:extLst>
              <a:ext uri="{FF2B5EF4-FFF2-40B4-BE49-F238E27FC236}">
                <a16:creationId xmlns:a16="http://schemas.microsoft.com/office/drawing/2014/main" id="{8AA0E7C3-1AA6-9ED6-1DE2-BFDF8790543E}"/>
              </a:ext>
            </a:extLst>
          </p:cNvPr>
          <p:cNvPicPr>
            <a:picLocks noChangeAspect="1"/>
          </p:cNvPicPr>
          <p:nvPr/>
        </p:nvPicPr>
        <p:blipFill>
          <a:blip r:embed="rId3"/>
          <a:stretch>
            <a:fillRect/>
          </a:stretch>
        </p:blipFill>
        <p:spPr>
          <a:xfrm>
            <a:off x="8098971" y="-24292"/>
            <a:ext cx="4093029" cy="6881260"/>
          </a:xfrm>
          <a:prstGeom prst="rect">
            <a:avLst/>
          </a:prstGeom>
        </p:spPr>
      </p:pic>
      <p:pic>
        <p:nvPicPr>
          <p:cNvPr id="18" name="Picture 17">
            <a:extLst>
              <a:ext uri="{FF2B5EF4-FFF2-40B4-BE49-F238E27FC236}">
                <a16:creationId xmlns:a16="http://schemas.microsoft.com/office/drawing/2014/main" id="{1DF5BC03-8C3A-A13F-8E4C-BEE1A210AB19}"/>
              </a:ext>
            </a:extLst>
          </p:cNvPr>
          <p:cNvPicPr>
            <a:picLocks noChangeAspect="1"/>
          </p:cNvPicPr>
          <p:nvPr/>
        </p:nvPicPr>
        <p:blipFill>
          <a:blip r:embed="rId4"/>
          <a:stretch>
            <a:fillRect/>
          </a:stretch>
        </p:blipFill>
        <p:spPr>
          <a:xfrm>
            <a:off x="0" y="0"/>
            <a:ext cx="3794385" cy="6858000"/>
          </a:xfrm>
          <a:prstGeom prst="rect">
            <a:avLst/>
          </a:prstGeom>
        </p:spPr>
      </p:pic>
      <p:sp>
        <p:nvSpPr>
          <p:cNvPr id="19" name="Arrow: Right 18">
            <a:extLst>
              <a:ext uri="{FF2B5EF4-FFF2-40B4-BE49-F238E27FC236}">
                <a16:creationId xmlns:a16="http://schemas.microsoft.com/office/drawing/2014/main" id="{95F3ADFF-4101-798E-1D7B-D5814F2A66DD}"/>
              </a:ext>
            </a:extLst>
          </p:cNvPr>
          <p:cNvSpPr/>
          <p:nvPr/>
        </p:nvSpPr>
        <p:spPr>
          <a:xfrm>
            <a:off x="4180114" y="1972491"/>
            <a:ext cx="3500846" cy="108421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448718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0B513-3AA4-C37F-2971-446D547EC544}"/>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CC009AFA-C5C2-21EF-622F-59385E5093A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69907"/>
          </a:xfrm>
          <a:prstGeom prst="rect">
            <a:avLst/>
          </a:prstGeom>
        </p:spPr>
      </p:pic>
      <p:sp>
        <p:nvSpPr>
          <p:cNvPr id="2" name="Title 1">
            <a:extLst>
              <a:ext uri="{FF2B5EF4-FFF2-40B4-BE49-F238E27FC236}">
                <a16:creationId xmlns:a16="http://schemas.microsoft.com/office/drawing/2014/main" id="{8B9910CD-E450-E943-570F-0F344E64CBA5}"/>
              </a:ext>
            </a:extLst>
          </p:cNvPr>
          <p:cNvSpPr>
            <a:spLocks noGrp="1"/>
          </p:cNvSpPr>
          <p:nvPr>
            <p:ph type="ctrTitle"/>
          </p:nvPr>
        </p:nvSpPr>
        <p:spPr>
          <a:xfrm>
            <a:off x="0" y="0"/>
            <a:ext cx="3605350" cy="916373"/>
          </a:xfrm>
        </p:spPr>
        <p:txBody>
          <a:bodyPr>
            <a:normAutofit/>
          </a:bodyPr>
          <a:lstStyle/>
          <a:p>
            <a:r>
              <a:rPr lang="en-US" sz="3600" b="1" dirty="0"/>
              <a:t>THANK YOU</a:t>
            </a:r>
            <a:endParaRPr lang="en-US" dirty="0"/>
          </a:p>
        </p:txBody>
      </p:sp>
      <p:sp>
        <p:nvSpPr>
          <p:cNvPr id="3" name="Subtitle 2">
            <a:extLst>
              <a:ext uri="{FF2B5EF4-FFF2-40B4-BE49-F238E27FC236}">
                <a16:creationId xmlns:a16="http://schemas.microsoft.com/office/drawing/2014/main" id="{D8142733-6F31-59BE-2A15-D1C1C6BC14DD}"/>
              </a:ext>
            </a:extLst>
          </p:cNvPr>
          <p:cNvSpPr>
            <a:spLocks noGrp="1"/>
          </p:cNvSpPr>
          <p:nvPr>
            <p:ph type="subTitle" idx="1"/>
          </p:nvPr>
        </p:nvSpPr>
        <p:spPr>
          <a:xfrm>
            <a:off x="421899" y="1054766"/>
            <a:ext cx="5361709" cy="626549"/>
          </a:xfrm>
        </p:spPr>
        <p:txBody>
          <a:bodyPr>
            <a:noAutofit/>
          </a:bodyPr>
          <a:lstStyle/>
          <a:p>
            <a:pPr algn="l"/>
            <a:r>
              <a:rPr lang="en-US" sz="4000" dirty="0"/>
              <a:t>QUESTIONS?</a:t>
            </a:r>
          </a:p>
        </p:txBody>
      </p:sp>
      <p:pic>
        <p:nvPicPr>
          <p:cNvPr id="10" name="Picture 9">
            <a:extLst>
              <a:ext uri="{FF2B5EF4-FFF2-40B4-BE49-F238E27FC236}">
                <a16:creationId xmlns:a16="http://schemas.microsoft.com/office/drawing/2014/main" id="{111E3B6B-FA67-673E-B03C-B8F84A8B2DAC}"/>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988474" y="1565702"/>
            <a:ext cx="1628402" cy="1628402"/>
          </a:xfrm>
          <a:prstGeom prst="rect">
            <a:avLst/>
          </a:prstGeom>
        </p:spPr>
      </p:pic>
    </p:spTree>
    <p:extLst>
      <p:ext uri="{BB962C8B-B14F-4D97-AF65-F5344CB8AC3E}">
        <p14:creationId xmlns:p14="http://schemas.microsoft.com/office/powerpoint/2010/main" val="882041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9DDEB-7700-A83A-5A20-645348B85BF5}"/>
              </a:ext>
            </a:extLst>
          </p:cNvPr>
          <p:cNvSpPr>
            <a:spLocks noGrp="1"/>
          </p:cNvSpPr>
          <p:nvPr>
            <p:ph type="title"/>
          </p:nvPr>
        </p:nvSpPr>
        <p:spPr>
          <a:xfrm>
            <a:off x="601295" y="460333"/>
            <a:ext cx="10989412" cy="1012208"/>
          </a:xfrm>
        </p:spPr>
        <p:txBody>
          <a:bodyPr/>
          <a:lstStyle/>
          <a:p>
            <a:pPr algn="ctr"/>
            <a:r>
              <a:rPr lang="en-US" b="1" dirty="0"/>
              <a:t>PROBLEM STATEMENT</a:t>
            </a:r>
          </a:p>
        </p:txBody>
      </p:sp>
      <p:sp>
        <p:nvSpPr>
          <p:cNvPr id="3" name="Content Placeholder 2">
            <a:extLst>
              <a:ext uri="{FF2B5EF4-FFF2-40B4-BE49-F238E27FC236}">
                <a16:creationId xmlns:a16="http://schemas.microsoft.com/office/drawing/2014/main" id="{34CFA32A-010F-415A-9FBC-33F8D0823CF9}"/>
              </a:ext>
            </a:extLst>
          </p:cNvPr>
          <p:cNvSpPr>
            <a:spLocks noGrp="1"/>
          </p:cNvSpPr>
          <p:nvPr>
            <p:ph idx="1"/>
          </p:nvPr>
        </p:nvSpPr>
        <p:spPr>
          <a:xfrm>
            <a:off x="601294" y="1472541"/>
            <a:ext cx="10989412" cy="4594267"/>
          </a:xfrm>
        </p:spPr>
        <p:txBody>
          <a:bodyPr>
            <a:normAutofit/>
          </a:bodyPr>
          <a:lstStyle/>
          <a:p>
            <a:pPr marL="514350" indent="-514350">
              <a:buAutoNum type="arabicPeriod"/>
            </a:pPr>
            <a:r>
              <a:rPr lang="en-US" sz="2800" dirty="0"/>
              <a:t>Analyze the relationship between weather conditions and renewable energy generation, particularly solar energy. </a:t>
            </a:r>
            <a:endParaRPr lang="en-US" dirty="0"/>
          </a:p>
          <a:p>
            <a:pPr marL="514350" indent="-514350">
              <a:buAutoNum type="arabicPeriod"/>
            </a:pPr>
            <a:r>
              <a:rPr lang="en-US" sz="2800" dirty="0"/>
              <a:t>Develop models that can predict future energy output based on weather patterns. </a:t>
            </a:r>
          </a:p>
        </p:txBody>
      </p:sp>
    </p:spTree>
    <p:extLst>
      <p:ext uri="{BB962C8B-B14F-4D97-AF65-F5344CB8AC3E}">
        <p14:creationId xmlns:p14="http://schemas.microsoft.com/office/powerpoint/2010/main" val="2953511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FF1B12-03B7-23F4-CE23-8C695F48110A}"/>
              </a:ext>
            </a:extLst>
          </p:cNvPr>
          <p:cNvSpPr>
            <a:spLocks noGrp="1"/>
          </p:cNvSpPr>
          <p:nvPr>
            <p:ph type="title"/>
          </p:nvPr>
        </p:nvSpPr>
        <p:spPr>
          <a:xfrm>
            <a:off x="676894" y="154379"/>
            <a:ext cx="10790503" cy="704589"/>
          </a:xfrm>
        </p:spPr>
        <p:txBody>
          <a:bodyPr/>
          <a:lstStyle/>
          <a:p>
            <a:pPr algn="ctr"/>
            <a:r>
              <a:rPr lang="en-US" b="1" u="sng" dirty="0"/>
              <a:t>Data</a:t>
            </a:r>
          </a:p>
        </p:txBody>
      </p:sp>
      <p:sp>
        <p:nvSpPr>
          <p:cNvPr id="3" name="Content Placeholder 2">
            <a:extLst>
              <a:ext uri="{FF2B5EF4-FFF2-40B4-BE49-F238E27FC236}">
                <a16:creationId xmlns:a16="http://schemas.microsoft.com/office/drawing/2014/main" id="{374656E1-D97F-3052-CD40-7F5BFB7652CE}"/>
              </a:ext>
            </a:extLst>
          </p:cNvPr>
          <p:cNvSpPr>
            <a:spLocks noGrp="1"/>
          </p:cNvSpPr>
          <p:nvPr>
            <p:ph idx="1"/>
          </p:nvPr>
        </p:nvSpPr>
        <p:spPr>
          <a:xfrm>
            <a:off x="241465" y="858968"/>
            <a:ext cx="11709070" cy="5999032"/>
          </a:xfrm>
        </p:spPr>
        <p:txBody>
          <a:bodyPr numCol="2">
            <a:normAutofit fontScale="77500" lnSpcReduction="20000"/>
          </a:bodyPr>
          <a:lstStyle/>
          <a:p>
            <a:pPr lvl="0"/>
            <a:r>
              <a:rPr lang="en-US" b="1" dirty="0"/>
              <a:t>Energy delta </a:t>
            </a:r>
            <a:r>
              <a:rPr lang="en-US" dirty="0"/>
              <a:t>– Change in energy consumption over the given time period,(</a:t>
            </a:r>
            <a:r>
              <a:rPr lang="en-US" dirty="0" err="1"/>
              <a:t>Wh</a:t>
            </a:r>
            <a:r>
              <a:rPr lang="en-US" dirty="0"/>
              <a:t>).</a:t>
            </a:r>
          </a:p>
          <a:p>
            <a:pPr lvl="0"/>
            <a:r>
              <a:rPr lang="en-US" b="1" dirty="0"/>
              <a:t>GHI (Global Horizontal Irradiance)</a:t>
            </a:r>
            <a:r>
              <a:rPr lang="en-US" dirty="0"/>
              <a:t> – The amount of solar radiation received by a horizontal surface (W/m²).</a:t>
            </a:r>
          </a:p>
          <a:p>
            <a:pPr lvl="0"/>
            <a:r>
              <a:rPr lang="en-US" b="1" dirty="0"/>
              <a:t>Temperature</a:t>
            </a:r>
            <a:r>
              <a:rPr lang="en-US" dirty="0"/>
              <a:t> – degrees Celsius (°C)</a:t>
            </a:r>
          </a:p>
          <a:p>
            <a:pPr lvl="0"/>
            <a:r>
              <a:rPr lang="en-US" b="1" dirty="0"/>
              <a:t>Atmospheric Pressure</a:t>
            </a:r>
            <a:r>
              <a:rPr lang="en-US" dirty="0"/>
              <a:t> –</a:t>
            </a:r>
            <a:r>
              <a:rPr lang="en-US" dirty="0" err="1"/>
              <a:t>hPa</a:t>
            </a:r>
            <a:r>
              <a:rPr lang="en-US" dirty="0"/>
              <a:t> (hectopascals)</a:t>
            </a:r>
          </a:p>
          <a:p>
            <a:pPr lvl="0"/>
            <a:r>
              <a:rPr lang="en-US" b="1" dirty="0"/>
              <a:t>Relative Humidity</a:t>
            </a:r>
            <a:r>
              <a:rPr lang="en-US" dirty="0"/>
              <a:t> –Percentage (0-100) </a:t>
            </a:r>
          </a:p>
          <a:p>
            <a:pPr lvl="0"/>
            <a:r>
              <a:rPr lang="en-US" b="1" dirty="0"/>
              <a:t>Wind Speed</a:t>
            </a:r>
            <a:r>
              <a:rPr lang="en-US" dirty="0"/>
              <a:t> – meters per second (m/s)</a:t>
            </a:r>
          </a:p>
          <a:p>
            <a:pPr lvl="0"/>
            <a:r>
              <a:rPr lang="en-US" b="1" dirty="0"/>
              <a:t>Rain_1h</a:t>
            </a:r>
            <a:r>
              <a:rPr lang="en-US" dirty="0"/>
              <a:t> – Amount of rain (mm) that has fallen in the last 1 hour.</a:t>
            </a:r>
          </a:p>
          <a:p>
            <a:pPr lvl="0"/>
            <a:r>
              <a:rPr lang="en-US" b="1" dirty="0"/>
              <a:t>Snow_1h</a:t>
            </a:r>
            <a:r>
              <a:rPr lang="en-US" dirty="0"/>
              <a:t> – Amount of snow (mm) that has fallen in the last 1 hour.</a:t>
            </a:r>
          </a:p>
          <a:p>
            <a:pPr lvl="0"/>
            <a:r>
              <a:rPr lang="en-US" b="1" dirty="0" err="1"/>
              <a:t>Clouds_all</a:t>
            </a:r>
            <a:r>
              <a:rPr lang="en-US" dirty="0"/>
              <a:t> – Cloud coverage percentage (0-100) </a:t>
            </a:r>
          </a:p>
          <a:p>
            <a:pPr lvl="0"/>
            <a:r>
              <a:rPr lang="en-US" b="1" dirty="0"/>
              <a:t>Hour</a:t>
            </a:r>
            <a:r>
              <a:rPr lang="en-US" dirty="0"/>
              <a:t> – The hour of the day for the given data point (0 - 23).</a:t>
            </a:r>
          </a:p>
          <a:p>
            <a:r>
              <a:rPr lang="en-US" b="1" dirty="0"/>
              <a:t>Month</a:t>
            </a:r>
            <a:r>
              <a:rPr lang="en-US" dirty="0"/>
              <a:t> – The month number for the given data point. (1 - 12)</a:t>
            </a:r>
          </a:p>
          <a:p>
            <a:pPr marL="0" indent="0">
              <a:buNone/>
            </a:pPr>
            <a:r>
              <a:rPr lang="en-US" dirty="0"/>
              <a:t> </a:t>
            </a:r>
          </a:p>
          <a:p>
            <a:r>
              <a:rPr lang="en-US" b="1" dirty="0">
                <a:solidFill>
                  <a:schemeClr val="accent1">
                    <a:lumMod val="75000"/>
                  </a:schemeClr>
                </a:solidFill>
              </a:rPr>
              <a:t>Time</a:t>
            </a:r>
            <a:r>
              <a:rPr lang="en-US" dirty="0"/>
              <a:t> – Timestamp of the data point (in hourly intervals).</a:t>
            </a:r>
          </a:p>
          <a:p>
            <a:r>
              <a:rPr lang="en-US" b="1" dirty="0">
                <a:solidFill>
                  <a:srgbClr val="00B050"/>
                </a:solidFill>
              </a:rPr>
              <a:t>Year</a:t>
            </a:r>
            <a:r>
              <a:rPr lang="en-US" dirty="0"/>
              <a:t> - The year number for the given data point. (2017-2022)</a:t>
            </a:r>
          </a:p>
          <a:p>
            <a:pPr lvl="0"/>
            <a:r>
              <a:rPr lang="en-US" b="1" dirty="0" err="1">
                <a:solidFill>
                  <a:schemeClr val="accent4">
                    <a:lumMod val="75000"/>
                  </a:schemeClr>
                </a:solidFill>
              </a:rPr>
              <a:t>SunlightTime</a:t>
            </a:r>
            <a:r>
              <a:rPr lang="en-US" dirty="0"/>
              <a:t> – Duration of sunlight (in hours) during the given time period.</a:t>
            </a:r>
          </a:p>
          <a:p>
            <a:pPr lvl="0"/>
            <a:r>
              <a:rPr lang="en-US" b="1" dirty="0" err="1">
                <a:solidFill>
                  <a:schemeClr val="accent4">
                    <a:lumMod val="75000"/>
                  </a:schemeClr>
                </a:solidFill>
              </a:rPr>
              <a:t>DayLength</a:t>
            </a:r>
            <a:r>
              <a:rPr lang="en-US" dirty="0"/>
              <a:t> – Length of the day (from sunrise to sunset) in hours.</a:t>
            </a:r>
          </a:p>
          <a:p>
            <a:r>
              <a:rPr lang="en-US" b="1" dirty="0" err="1">
                <a:solidFill>
                  <a:srgbClr val="FF0000"/>
                </a:solidFill>
              </a:rPr>
              <a:t>IsSun</a:t>
            </a:r>
            <a:r>
              <a:rPr lang="en-US" dirty="0"/>
              <a:t> – Binary indicator (1 or 0) indicating whether the sun is currently visible (1) or not (0).</a:t>
            </a:r>
          </a:p>
          <a:p>
            <a:pPr lvl="0"/>
            <a:r>
              <a:rPr lang="en-US" b="1" dirty="0" err="1">
                <a:solidFill>
                  <a:srgbClr val="FF0000"/>
                </a:solidFill>
              </a:rPr>
              <a:t>SunlightTime</a:t>
            </a:r>
            <a:r>
              <a:rPr lang="en-US" b="1" dirty="0">
                <a:solidFill>
                  <a:srgbClr val="FF0000"/>
                </a:solidFill>
              </a:rPr>
              <a:t>/</a:t>
            </a:r>
            <a:r>
              <a:rPr lang="en-US" b="1" dirty="0" err="1">
                <a:solidFill>
                  <a:srgbClr val="FF0000"/>
                </a:solidFill>
              </a:rPr>
              <a:t>DayLength</a:t>
            </a:r>
            <a:r>
              <a:rPr lang="en-US" dirty="0">
                <a:solidFill>
                  <a:srgbClr val="FF0000"/>
                </a:solidFill>
              </a:rPr>
              <a:t> </a:t>
            </a:r>
            <a:r>
              <a:rPr lang="en-US" dirty="0"/>
              <a:t>– Ratio of the available sunlight time to the total day length.</a:t>
            </a:r>
          </a:p>
          <a:p>
            <a:pPr lvl="0"/>
            <a:r>
              <a:rPr lang="en-US" b="1" dirty="0" err="1">
                <a:solidFill>
                  <a:srgbClr val="FF0000"/>
                </a:solidFill>
              </a:rPr>
              <a:t>Weather_type</a:t>
            </a:r>
            <a:r>
              <a:rPr lang="en-US" dirty="0">
                <a:solidFill>
                  <a:srgbClr val="FF0000"/>
                </a:solidFill>
              </a:rPr>
              <a:t> </a:t>
            </a:r>
            <a:r>
              <a:rPr lang="en-US" dirty="0"/>
              <a:t>– Categorical description of the overall weather condition (e.g., clear, cloudy, rainy, etc.).</a:t>
            </a:r>
          </a:p>
          <a:p>
            <a:endParaRPr lang="en-US" dirty="0"/>
          </a:p>
        </p:txBody>
      </p:sp>
      <p:cxnSp>
        <p:nvCxnSpPr>
          <p:cNvPr id="4" name="Straight Connector 3">
            <a:extLst>
              <a:ext uri="{FF2B5EF4-FFF2-40B4-BE49-F238E27FC236}">
                <a16:creationId xmlns:a16="http://schemas.microsoft.com/office/drawing/2014/main" id="{BFF18F01-4E12-BBD4-27D3-847C4660ADD1}"/>
              </a:ext>
            </a:extLst>
          </p:cNvPr>
          <p:cNvCxnSpPr>
            <a:cxnSpLocks/>
          </p:cNvCxnSpPr>
          <p:nvPr/>
        </p:nvCxnSpPr>
        <p:spPr>
          <a:xfrm>
            <a:off x="5979694" y="949242"/>
            <a:ext cx="0" cy="55782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99044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EB0E8A-B7CB-90EB-BE7E-BA2DA770DD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3516F0C-490F-C1C8-5AE8-BDD254F4C56B}"/>
              </a:ext>
            </a:extLst>
          </p:cNvPr>
          <p:cNvSpPr>
            <a:spLocks noGrp="1"/>
          </p:cNvSpPr>
          <p:nvPr>
            <p:ph type="title"/>
          </p:nvPr>
        </p:nvSpPr>
        <p:spPr>
          <a:xfrm>
            <a:off x="91443" y="87683"/>
            <a:ext cx="5799904" cy="739036"/>
          </a:xfrm>
        </p:spPr>
        <p:txBody>
          <a:bodyPr>
            <a:normAutofit/>
          </a:bodyPr>
          <a:lstStyle/>
          <a:p>
            <a:r>
              <a:rPr lang="en-US" sz="4000" b="1" dirty="0"/>
              <a:t>Exploratory Data Analysis </a:t>
            </a:r>
            <a:r>
              <a:rPr lang="en-US" sz="4000" dirty="0"/>
              <a:t> </a:t>
            </a:r>
          </a:p>
        </p:txBody>
      </p:sp>
      <p:pic>
        <p:nvPicPr>
          <p:cNvPr id="11" name="Picture 10">
            <a:extLst>
              <a:ext uri="{FF2B5EF4-FFF2-40B4-BE49-F238E27FC236}">
                <a16:creationId xmlns:a16="http://schemas.microsoft.com/office/drawing/2014/main" id="{A4641CFC-7051-68DD-7BBB-21164E990B60}"/>
              </a:ext>
            </a:extLst>
          </p:cNvPr>
          <p:cNvPicPr>
            <a:picLocks noChangeAspect="1"/>
          </p:cNvPicPr>
          <p:nvPr/>
        </p:nvPicPr>
        <p:blipFill>
          <a:blip r:embed="rId3"/>
          <a:stretch>
            <a:fillRect/>
          </a:stretch>
        </p:blipFill>
        <p:spPr>
          <a:xfrm>
            <a:off x="6124661" y="0"/>
            <a:ext cx="5375007" cy="3562773"/>
          </a:xfrm>
          <a:prstGeom prst="rect">
            <a:avLst/>
          </a:prstGeom>
        </p:spPr>
      </p:pic>
      <p:sp>
        <p:nvSpPr>
          <p:cNvPr id="16" name="TextBox 15">
            <a:extLst>
              <a:ext uri="{FF2B5EF4-FFF2-40B4-BE49-F238E27FC236}">
                <a16:creationId xmlns:a16="http://schemas.microsoft.com/office/drawing/2014/main" id="{69DF448C-4C1C-F190-1821-090916E71EFF}"/>
              </a:ext>
            </a:extLst>
          </p:cNvPr>
          <p:cNvSpPr txBox="1"/>
          <p:nvPr/>
        </p:nvSpPr>
        <p:spPr>
          <a:xfrm>
            <a:off x="0" y="897971"/>
            <a:ext cx="5375008" cy="5324535"/>
          </a:xfrm>
          <a:prstGeom prst="rect">
            <a:avLst/>
          </a:prstGeom>
          <a:noFill/>
        </p:spPr>
        <p:txBody>
          <a:bodyPr wrap="square" rtlCol="0">
            <a:spAutoFit/>
          </a:bodyPr>
          <a:lstStyle/>
          <a:p>
            <a:pPr marL="285750" indent="-285750">
              <a:buFont typeface="Arial" panose="020B0604020202020204" pitchFamily="34" charset="0"/>
              <a:buChar char="•"/>
            </a:pPr>
            <a:r>
              <a:rPr lang="en-US" sz="2000" b="1" dirty="0"/>
              <a:t>Peak Production</a:t>
            </a:r>
            <a:r>
              <a:rPr lang="en-US" sz="2000" dirty="0"/>
              <a:t>: May through August consistently produce more energy, likely due to increased sunlight or favorable weather.</a:t>
            </a:r>
          </a:p>
          <a:p>
            <a:pPr marL="285750" indent="-285750">
              <a:buFont typeface="Arial" panose="020B0604020202020204" pitchFamily="34" charset="0"/>
              <a:buChar char="•"/>
            </a:pPr>
            <a:r>
              <a:rPr lang="en-US" sz="2000" b="1" dirty="0"/>
              <a:t>Lowest Production</a:t>
            </a:r>
            <a:r>
              <a:rPr lang="en-US" sz="2000" dirty="0"/>
              <a:t>: Winter months have subdued production, indicating seasonal dependence, probably for a solar energy context.</a:t>
            </a:r>
          </a:p>
          <a:p>
            <a:pPr marL="285750" indent="-285750">
              <a:buFont typeface="Arial" panose="020B0604020202020204" pitchFamily="34" charset="0"/>
              <a:buChar char="•"/>
            </a:pPr>
            <a:r>
              <a:rPr lang="en-US" sz="2000" b="1" dirty="0"/>
              <a:t>Data Quality</a:t>
            </a:r>
            <a:r>
              <a:rPr lang="en-US" sz="2000" dirty="0"/>
              <a:t>: High variability and many outliers suggest occasional extreme days, which may warrant further investigation for operational or environmental factors.</a:t>
            </a:r>
          </a:p>
          <a:p>
            <a:pPr marL="285750" indent="-285750">
              <a:buFont typeface="Arial" panose="020B0604020202020204" pitchFamily="34" charset="0"/>
              <a:buChar char="•"/>
            </a:pPr>
            <a:r>
              <a:rPr lang="en-US" sz="2000" dirty="0"/>
              <a:t>All months present a wide spread (long whiskers and many outliers), especially in peak months, indicating significant variability in daily energy output. Outlier points above the whiskers suggest occasional days of unusually high production</a:t>
            </a:r>
          </a:p>
        </p:txBody>
      </p:sp>
      <p:cxnSp>
        <p:nvCxnSpPr>
          <p:cNvPr id="18" name="Straight Connector 17">
            <a:extLst>
              <a:ext uri="{FF2B5EF4-FFF2-40B4-BE49-F238E27FC236}">
                <a16:creationId xmlns:a16="http://schemas.microsoft.com/office/drawing/2014/main" id="{8C05E7CE-4C5F-A177-380F-4A212672E328}"/>
              </a:ext>
            </a:extLst>
          </p:cNvPr>
          <p:cNvCxnSpPr>
            <a:cxnSpLocks/>
          </p:cNvCxnSpPr>
          <p:nvPr/>
        </p:nvCxnSpPr>
        <p:spPr>
          <a:xfrm>
            <a:off x="5432329" y="897971"/>
            <a:ext cx="0" cy="5578236"/>
          </a:xfrm>
          <a:prstGeom prst="line">
            <a:avLst/>
          </a:prstGeom>
        </p:spPr>
        <p:style>
          <a:lnRef idx="1">
            <a:schemeClr val="accent1"/>
          </a:lnRef>
          <a:fillRef idx="0">
            <a:schemeClr val="accent1"/>
          </a:fillRef>
          <a:effectRef idx="0">
            <a:schemeClr val="accent1"/>
          </a:effectRef>
          <a:fontRef idx="minor">
            <a:schemeClr val="tx1"/>
          </a:fontRef>
        </p:style>
      </p:cxnSp>
      <p:pic>
        <p:nvPicPr>
          <p:cNvPr id="19" name="Picture 18">
            <a:extLst>
              <a:ext uri="{FF2B5EF4-FFF2-40B4-BE49-F238E27FC236}">
                <a16:creationId xmlns:a16="http://schemas.microsoft.com/office/drawing/2014/main" id="{B0BD6E96-7262-955E-1F22-49A5B24CBF03}"/>
              </a:ext>
            </a:extLst>
          </p:cNvPr>
          <p:cNvPicPr>
            <a:picLocks noChangeAspect="1"/>
          </p:cNvPicPr>
          <p:nvPr/>
        </p:nvPicPr>
        <p:blipFill>
          <a:blip r:embed="rId4"/>
          <a:stretch>
            <a:fillRect/>
          </a:stretch>
        </p:blipFill>
        <p:spPr>
          <a:xfrm>
            <a:off x="5547436" y="3594135"/>
            <a:ext cx="6644564" cy="3073134"/>
          </a:xfrm>
          <a:prstGeom prst="rect">
            <a:avLst/>
          </a:prstGeom>
        </p:spPr>
      </p:pic>
    </p:spTree>
    <p:extLst>
      <p:ext uri="{BB962C8B-B14F-4D97-AF65-F5344CB8AC3E}">
        <p14:creationId xmlns:p14="http://schemas.microsoft.com/office/powerpoint/2010/main" val="12895684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31DCA-70A5-4E02-4324-FBCFAA3F1B54}"/>
            </a:ext>
          </a:extLst>
        </p:cNvPr>
        <p:cNvGrpSpPr/>
        <p:nvPr/>
      </p:nvGrpSpPr>
      <p:grpSpPr>
        <a:xfrm>
          <a:off x="0" y="0"/>
          <a:ext cx="0" cy="0"/>
          <a:chOff x="0" y="0"/>
          <a:chExt cx="0" cy="0"/>
        </a:xfrm>
      </p:grpSpPr>
      <p:pic>
        <p:nvPicPr>
          <p:cNvPr id="15" name="Picture 14">
            <a:extLst>
              <a:ext uri="{FF2B5EF4-FFF2-40B4-BE49-F238E27FC236}">
                <a16:creationId xmlns:a16="http://schemas.microsoft.com/office/drawing/2014/main" id="{A8FC485B-8974-4E2C-2D75-7B9551A23640}"/>
              </a:ext>
            </a:extLst>
          </p:cNvPr>
          <p:cNvPicPr>
            <a:picLocks noChangeAspect="1"/>
          </p:cNvPicPr>
          <p:nvPr/>
        </p:nvPicPr>
        <p:blipFill>
          <a:blip r:embed="rId3"/>
          <a:stretch>
            <a:fillRect/>
          </a:stretch>
        </p:blipFill>
        <p:spPr>
          <a:xfrm>
            <a:off x="5244559" y="826719"/>
            <a:ext cx="6911097" cy="4614056"/>
          </a:xfrm>
          <a:prstGeom prst="rect">
            <a:avLst/>
          </a:prstGeom>
        </p:spPr>
      </p:pic>
      <p:sp>
        <p:nvSpPr>
          <p:cNvPr id="16" name="TextBox 15">
            <a:extLst>
              <a:ext uri="{FF2B5EF4-FFF2-40B4-BE49-F238E27FC236}">
                <a16:creationId xmlns:a16="http://schemas.microsoft.com/office/drawing/2014/main" id="{69B90934-A20D-3452-A817-10192D9668D3}"/>
              </a:ext>
            </a:extLst>
          </p:cNvPr>
          <p:cNvSpPr txBox="1"/>
          <p:nvPr/>
        </p:nvSpPr>
        <p:spPr>
          <a:xfrm>
            <a:off x="36344" y="826719"/>
            <a:ext cx="5032046" cy="5632311"/>
          </a:xfrm>
          <a:prstGeom prst="rect">
            <a:avLst/>
          </a:prstGeom>
          <a:noFill/>
        </p:spPr>
        <p:txBody>
          <a:bodyPr wrap="square" rtlCol="0">
            <a:spAutoFit/>
          </a:bodyPr>
          <a:lstStyle/>
          <a:p>
            <a:pPr marL="285750" indent="-285750">
              <a:buFont typeface="Arial" panose="020B0604020202020204" pitchFamily="34" charset="0"/>
              <a:buChar char="•"/>
            </a:pPr>
            <a:r>
              <a:rPr lang="en-US" sz="2000" b="1" dirty="0"/>
              <a:t>Peak Production</a:t>
            </a:r>
            <a:r>
              <a:rPr lang="en-US" sz="2000" dirty="0"/>
              <a:t>: Energy production begins increasing around hour 5 (5 AM), rising steeply between 7 AM and 13 PM, and peaking from around hour 10 to 12 (10 AM–12 PM).</a:t>
            </a:r>
          </a:p>
          <a:p>
            <a:pPr marL="285750" indent="-285750">
              <a:buFont typeface="Arial" panose="020B0604020202020204" pitchFamily="34" charset="0"/>
              <a:buChar char="•"/>
            </a:pPr>
            <a:r>
              <a:rPr lang="en-US" sz="2000" b="1" dirty="0"/>
              <a:t>Production Window</a:t>
            </a:r>
            <a:r>
              <a:rPr lang="en-US" sz="2000" dirty="0"/>
              <a:t>: There is negligible energy generated during nighttime hours (0–4 AM and 19–23 PM), indicating the system produces energy almost exclusively during daylight.</a:t>
            </a:r>
          </a:p>
          <a:p>
            <a:pPr marL="285750" indent="-285750">
              <a:buFont typeface="Arial" panose="020B0604020202020204" pitchFamily="34" charset="0"/>
              <a:buChar char="•"/>
            </a:pPr>
            <a:r>
              <a:rPr lang="en-US" sz="2000" b="1" dirty="0"/>
              <a:t>Hourly Variation</a:t>
            </a:r>
            <a:r>
              <a:rPr lang="en-US" sz="2000" dirty="0"/>
              <a:t>: Highest median output occurs during hours 10–12. Boxes and whiskers are wider during peak hours (7–14), indicating greater variability and higher maximum values. Early morning and late afternoon hours have smaller output and less spread.</a:t>
            </a:r>
          </a:p>
          <a:p>
            <a:pPr marL="285750" indent="-285750">
              <a:buFont typeface="Arial" panose="020B0604020202020204" pitchFamily="34" charset="0"/>
              <a:buChar char="•"/>
            </a:pPr>
            <a:endParaRPr lang="en-US" sz="2000" dirty="0"/>
          </a:p>
        </p:txBody>
      </p:sp>
      <p:cxnSp>
        <p:nvCxnSpPr>
          <p:cNvPr id="3" name="Straight Connector 2">
            <a:extLst>
              <a:ext uri="{FF2B5EF4-FFF2-40B4-BE49-F238E27FC236}">
                <a16:creationId xmlns:a16="http://schemas.microsoft.com/office/drawing/2014/main" id="{8A42E96C-A826-20F1-AC26-B549DDA4258F}"/>
              </a:ext>
            </a:extLst>
          </p:cNvPr>
          <p:cNvCxnSpPr>
            <a:cxnSpLocks/>
          </p:cNvCxnSpPr>
          <p:nvPr/>
        </p:nvCxnSpPr>
        <p:spPr>
          <a:xfrm>
            <a:off x="5235956" y="826719"/>
            <a:ext cx="0" cy="5578236"/>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78628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A5C96-5401-42F3-2B67-D4D40BA71FC3}"/>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02E3CDFA-F693-E2FA-4D04-33B4B2B5C021}"/>
              </a:ext>
            </a:extLst>
          </p:cNvPr>
          <p:cNvPicPr>
            <a:picLocks noChangeAspect="1"/>
          </p:cNvPicPr>
          <p:nvPr/>
        </p:nvPicPr>
        <p:blipFill>
          <a:blip r:embed="rId3"/>
          <a:stretch>
            <a:fillRect/>
          </a:stretch>
        </p:blipFill>
        <p:spPr>
          <a:xfrm>
            <a:off x="3794675" y="795213"/>
            <a:ext cx="6652032" cy="2945900"/>
          </a:xfrm>
          <a:prstGeom prst="rect">
            <a:avLst/>
          </a:prstGeom>
        </p:spPr>
      </p:pic>
      <p:sp>
        <p:nvSpPr>
          <p:cNvPr id="5" name="TextBox 4">
            <a:extLst>
              <a:ext uri="{FF2B5EF4-FFF2-40B4-BE49-F238E27FC236}">
                <a16:creationId xmlns:a16="http://schemas.microsoft.com/office/drawing/2014/main" id="{F140BC45-A3A9-8C53-2766-C9B1936F4578}"/>
              </a:ext>
            </a:extLst>
          </p:cNvPr>
          <p:cNvSpPr txBox="1"/>
          <p:nvPr/>
        </p:nvSpPr>
        <p:spPr>
          <a:xfrm>
            <a:off x="258111" y="87327"/>
            <a:ext cx="11138845" cy="707886"/>
          </a:xfrm>
          <a:prstGeom prst="rect">
            <a:avLst/>
          </a:prstGeom>
          <a:noFill/>
        </p:spPr>
        <p:txBody>
          <a:bodyPr wrap="square" rtlCol="0">
            <a:spAutoFit/>
          </a:bodyPr>
          <a:lstStyle/>
          <a:p>
            <a:r>
              <a:rPr lang="en-US" sz="2000" b="1" dirty="0"/>
              <a:t>Seasonality and Trend Analysis</a:t>
            </a:r>
            <a:r>
              <a:rPr lang="en-US" sz="2000" dirty="0"/>
              <a:t>: Identifying and modelling seasonal effects and long-term trends in renewable energy generation across different months and hours of the day.</a:t>
            </a:r>
          </a:p>
        </p:txBody>
      </p:sp>
      <p:sp>
        <p:nvSpPr>
          <p:cNvPr id="8" name="TextBox 7">
            <a:extLst>
              <a:ext uri="{FF2B5EF4-FFF2-40B4-BE49-F238E27FC236}">
                <a16:creationId xmlns:a16="http://schemas.microsoft.com/office/drawing/2014/main" id="{3A201C41-4F38-8F03-2E18-64E5EFA470C6}"/>
              </a:ext>
            </a:extLst>
          </p:cNvPr>
          <p:cNvSpPr txBox="1"/>
          <p:nvPr/>
        </p:nvSpPr>
        <p:spPr>
          <a:xfrm>
            <a:off x="0" y="873272"/>
            <a:ext cx="3118269" cy="5509200"/>
          </a:xfrm>
          <a:prstGeom prst="rect">
            <a:avLst/>
          </a:prstGeom>
          <a:noFill/>
        </p:spPr>
        <p:txBody>
          <a:bodyPr wrap="square" rtlCol="0">
            <a:spAutoFit/>
          </a:bodyPr>
          <a:lstStyle/>
          <a:p>
            <a:pPr marL="285750" indent="-285750">
              <a:buFont typeface="Arial" panose="020B0604020202020204" pitchFamily="34" charset="0"/>
              <a:buChar char="•"/>
            </a:pPr>
            <a:r>
              <a:rPr lang="en-US" sz="1600" dirty="0"/>
              <a:t>The highest mean energy production occurs between hours 8–14 and months 5–8 (May–August), indicating concentrated generation during mid-day in summer months.</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Months 5–8 have the broadest and darkest bands, signifying peak seasonal production.</a:t>
            </a:r>
          </a:p>
          <a:p>
            <a:pPr marL="285750" indent="-285750">
              <a:buFont typeface="Arial" panose="020B0604020202020204" pitchFamily="34" charset="0"/>
              <a:buChar char="•"/>
            </a:pPr>
            <a:r>
              <a:rPr lang="en-US" sz="1600" dirty="0"/>
              <a:t>Months outside this window, especially winter months (1, 2, 11, 12), show much lower and shorter bands of production.</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Energy output sharply intensifies after sunrise (around hour 6) and drops off beyond hour 15.</a:t>
            </a:r>
          </a:p>
          <a:p>
            <a:pPr marL="285750" indent="-285750">
              <a:buFont typeface="Arial" panose="020B0604020202020204" pitchFamily="34" charset="0"/>
              <a:buChar char="•"/>
            </a:pPr>
            <a:r>
              <a:rPr lang="en-US" sz="1600" dirty="0"/>
              <a:t>Nighttime hours (0–4, 19–23) consistently have negligible production across all months.</a:t>
            </a:r>
          </a:p>
        </p:txBody>
      </p:sp>
      <p:cxnSp>
        <p:nvCxnSpPr>
          <p:cNvPr id="10" name="Straight Connector 9">
            <a:extLst>
              <a:ext uri="{FF2B5EF4-FFF2-40B4-BE49-F238E27FC236}">
                <a16:creationId xmlns:a16="http://schemas.microsoft.com/office/drawing/2014/main" id="{4D3A8062-68B9-BDFF-1AFD-860B5F277DBA}"/>
              </a:ext>
            </a:extLst>
          </p:cNvPr>
          <p:cNvCxnSpPr>
            <a:cxnSpLocks/>
          </p:cNvCxnSpPr>
          <p:nvPr/>
        </p:nvCxnSpPr>
        <p:spPr>
          <a:xfrm>
            <a:off x="3118269" y="873272"/>
            <a:ext cx="0" cy="5772855"/>
          </a:xfrm>
          <a:prstGeom prst="line">
            <a:avLst/>
          </a:prstGeom>
        </p:spPr>
        <p:style>
          <a:lnRef idx="1">
            <a:schemeClr val="accent1"/>
          </a:lnRef>
          <a:fillRef idx="0">
            <a:schemeClr val="accent1"/>
          </a:fillRef>
          <a:effectRef idx="0">
            <a:schemeClr val="accent1"/>
          </a:effectRef>
          <a:fontRef idx="minor">
            <a:schemeClr val="tx1"/>
          </a:fontRef>
        </p:style>
      </p:cxnSp>
      <p:pic>
        <p:nvPicPr>
          <p:cNvPr id="2" name="Picture 1">
            <a:extLst>
              <a:ext uri="{FF2B5EF4-FFF2-40B4-BE49-F238E27FC236}">
                <a16:creationId xmlns:a16="http://schemas.microsoft.com/office/drawing/2014/main" id="{574F75F9-7DCA-99D8-47FD-97C25BAD590D}"/>
              </a:ext>
            </a:extLst>
          </p:cNvPr>
          <p:cNvPicPr>
            <a:picLocks noChangeAspect="1"/>
          </p:cNvPicPr>
          <p:nvPr/>
        </p:nvPicPr>
        <p:blipFill>
          <a:blip r:embed="rId4"/>
          <a:stretch>
            <a:fillRect/>
          </a:stretch>
        </p:blipFill>
        <p:spPr>
          <a:xfrm>
            <a:off x="3610301" y="3904760"/>
            <a:ext cx="6460624" cy="2953428"/>
          </a:xfrm>
          <a:prstGeom prst="rect">
            <a:avLst/>
          </a:prstGeom>
        </p:spPr>
      </p:pic>
    </p:spTree>
    <p:extLst>
      <p:ext uri="{BB962C8B-B14F-4D97-AF65-F5344CB8AC3E}">
        <p14:creationId xmlns:p14="http://schemas.microsoft.com/office/powerpoint/2010/main" val="35861019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A754AFAC-8944-B75C-EBE5-08946A95BDE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B66D2-1266-D66D-2BC3-5594482DC21D}"/>
              </a:ext>
            </a:extLst>
          </p:cNvPr>
          <p:cNvSpPr>
            <a:spLocks noGrp="1"/>
          </p:cNvSpPr>
          <p:nvPr>
            <p:ph type="title"/>
          </p:nvPr>
        </p:nvSpPr>
        <p:spPr>
          <a:xfrm>
            <a:off x="40034" y="18617"/>
            <a:ext cx="3709006" cy="962526"/>
          </a:xfrm>
        </p:spPr>
        <p:txBody>
          <a:bodyPr>
            <a:normAutofit/>
          </a:bodyPr>
          <a:lstStyle/>
          <a:p>
            <a:r>
              <a:rPr lang="en-US" sz="3200" b="1" u="sng" dirty="0"/>
              <a:t>Anomaly Detection</a:t>
            </a:r>
            <a:r>
              <a:rPr lang="en-US" sz="3200" u="sng" dirty="0"/>
              <a:t>:</a:t>
            </a:r>
            <a:endParaRPr lang="en-US" sz="3200" b="1" u="sng" dirty="0"/>
          </a:p>
        </p:txBody>
      </p:sp>
      <p:pic>
        <p:nvPicPr>
          <p:cNvPr id="17" name="Picture 16">
            <a:extLst>
              <a:ext uri="{FF2B5EF4-FFF2-40B4-BE49-F238E27FC236}">
                <a16:creationId xmlns:a16="http://schemas.microsoft.com/office/drawing/2014/main" id="{3DF3F5CD-50AF-4215-09B2-A4B6091FA45E}"/>
              </a:ext>
            </a:extLst>
          </p:cNvPr>
          <p:cNvPicPr>
            <a:picLocks noChangeAspect="1"/>
          </p:cNvPicPr>
          <p:nvPr/>
        </p:nvPicPr>
        <p:blipFill>
          <a:blip r:embed="rId3"/>
          <a:stretch>
            <a:fillRect/>
          </a:stretch>
        </p:blipFill>
        <p:spPr>
          <a:xfrm>
            <a:off x="4081248" y="0"/>
            <a:ext cx="8110752" cy="3126453"/>
          </a:xfrm>
          <a:prstGeom prst="rect">
            <a:avLst/>
          </a:prstGeom>
        </p:spPr>
      </p:pic>
      <p:pic>
        <p:nvPicPr>
          <p:cNvPr id="19" name="Picture 18">
            <a:extLst>
              <a:ext uri="{FF2B5EF4-FFF2-40B4-BE49-F238E27FC236}">
                <a16:creationId xmlns:a16="http://schemas.microsoft.com/office/drawing/2014/main" id="{970801C2-457D-F427-CB9E-54ABAC1E1C24}"/>
              </a:ext>
            </a:extLst>
          </p:cNvPr>
          <p:cNvPicPr>
            <a:picLocks noChangeAspect="1"/>
          </p:cNvPicPr>
          <p:nvPr/>
        </p:nvPicPr>
        <p:blipFill>
          <a:blip r:embed="rId4"/>
          <a:stretch>
            <a:fillRect/>
          </a:stretch>
        </p:blipFill>
        <p:spPr>
          <a:xfrm>
            <a:off x="3749040" y="3053405"/>
            <a:ext cx="8442961" cy="3804595"/>
          </a:xfrm>
          <a:prstGeom prst="rect">
            <a:avLst/>
          </a:prstGeom>
        </p:spPr>
      </p:pic>
      <p:sp>
        <p:nvSpPr>
          <p:cNvPr id="20" name="TextBox 19">
            <a:extLst>
              <a:ext uri="{FF2B5EF4-FFF2-40B4-BE49-F238E27FC236}">
                <a16:creationId xmlns:a16="http://schemas.microsoft.com/office/drawing/2014/main" id="{24EBC296-075D-D389-A246-415897B43A31}"/>
              </a:ext>
            </a:extLst>
          </p:cNvPr>
          <p:cNvSpPr txBox="1"/>
          <p:nvPr/>
        </p:nvSpPr>
        <p:spPr>
          <a:xfrm>
            <a:off x="195943" y="786168"/>
            <a:ext cx="2664823" cy="2462213"/>
          </a:xfrm>
          <a:prstGeom prst="rect">
            <a:avLst/>
          </a:prstGeom>
          <a:noFill/>
        </p:spPr>
        <p:txBody>
          <a:bodyPr wrap="square" rtlCol="0">
            <a:spAutoFit/>
          </a:bodyPr>
          <a:lstStyle/>
          <a:p>
            <a:r>
              <a:rPr lang="en-US" sz="2800" b="1" dirty="0"/>
              <a:t>Using 3</a:t>
            </a:r>
            <a:r>
              <a:rPr lang="el-GR" sz="2800" b="1" dirty="0"/>
              <a:t>σ </a:t>
            </a:r>
            <a:r>
              <a:rPr lang="en-US" sz="2800" b="1" dirty="0"/>
              <a:t>rule </a:t>
            </a:r>
          </a:p>
          <a:p>
            <a:r>
              <a:rPr lang="en-US" dirty="0"/>
              <a:t>The 3-σ Rule flags anomalies as values more than three standard deviations from the mean, since such values are extremely unlikely in normally distributed data</a:t>
            </a:r>
          </a:p>
        </p:txBody>
      </p:sp>
      <p:sp>
        <p:nvSpPr>
          <p:cNvPr id="21" name="TextBox 20">
            <a:extLst>
              <a:ext uri="{FF2B5EF4-FFF2-40B4-BE49-F238E27FC236}">
                <a16:creationId xmlns:a16="http://schemas.microsoft.com/office/drawing/2014/main" id="{74E7C346-16AB-37A5-43AC-16EA26261C6C}"/>
              </a:ext>
            </a:extLst>
          </p:cNvPr>
          <p:cNvSpPr txBox="1"/>
          <p:nvPr/>
        </p:nvSpPr>
        <p:spPr>
          <a:xfrm>
            <a:off x="195943" y="3609620"/>
            <a:ext cx="3213463" cy="3016210"/>
          </a:xfrm>
          <a:prstGeom prst="rect">
            <a:avLst/>
          </a:prstGeom>
          <a:noFill/>
        </p:spPr>
        <p:txBody>
          <a:bodyPr wrap="square" rtlCol="0">
            <a:spAutoFit/>
          </a:bodyPr>
          <a:lstStyle/>
          <a:p>
            <a:r>
              <a:rPr lang="en-US" sz="2800" b="1" dirty="0"/>
              <a:t>Using IQR Rule:</a:t>
            </a:r>
          </a:p>
          <a:p>
            <a:r>
              <a:rPr lang="en-US" dirty="0"/>
              <a:t>The IQR Rule detects anomalies by finding points that lie far outside the typical range of the middle 50% of the data.</a:t>
            </a:r>
          </a:p>
          <a:p>
            <a:endParaRPr lang="en-US" dirty="0"/>
          </a:p>
          <a:p>
            <a:r>
              <a:rPr lang="en-US" dirty="0"/>
              <a:t>Flags points outside:</a:t>
            </a:r>
          </a:p>
          <a:p>
            <a:pPr marL="285750" indent="-285750">
              <a:buFont typeface="Arial" panose="020B0604020202020204" pitchFamily="34" charset="0"/>
              <a:buChar char="•"/>
            </a:pPr>
            <a:r>
              <a:rPr lang="en-US" dirty="0"/>
              <a:t> Q1–1.5×IQR (too low)</a:t>
            </a:r>
          </a:p>
          <a:p>
            <a:r>
              <a:rPr lang="en-US" dirty="0"/>
              <a:t>and </a:t>
            </a:r>
          </a:p>
          <a:p>
            <a:pPr marL="285750" indent="-285750">
              <a:buFont typeface="Arial" panose="020B0604020202020204" pitchFamily="34" charset="0"/>
              <a:buChar char="•"/>
            </a:pPr>
            <a:r>
              <a:rPr lang="en-US" dirty="0"/>
              <a:t>Q3+1.5×IQR (too high)</a:t>
            </a:r>
          </a:p>
        </p:txBody>
      </p:sp>
    </p:spTree>
    <p:extLst>
      <p:ext uri="{BB962C8B-B14F-4D97-AF65-F5344CB8AC3E}">
        <p14:creationId xmlns:p14="http://schemas.microsoft.com/office/powerpoint/2010/main" val="3785575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9455CB-C21D-B58C-5142-C393F0BFD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AC8E0E-91CE-F8E9-F8F7-497AD5346336}"/>
              </a:ext>
            </a:extLst>
          </p:cNvPr>
          <p:cNvSpPr>
            <a:spLocks noGrp="1"/>
          </p:cNvSpPr>
          <p:nvPr>
            <p:ph type="title"/>
          </p:nvPr>
        </p:nvSpPr>
        <p:spPr>
          <a:xfrm>
            <a:off x="222914" y="20114"/>
            <a:ext cx="3521122" cy="962526"/>
          </a:xfrm>
        </p:spPr>
        <p:txBody>
          <a:bodyPr>
            <a:normAutofit/>
          </a:bodyPr>
          <a:lstStyle/>
          <a:p>
            <a:r>
              <a:rPr lang="en-US" sz="3200" b="1" u="sng" dirty="0"/>
              <a:t>Anomaly Detection</a:t>
            </a:r>
            <a:r>
              <a:rPr lang="en-US" sz="3200" u="sng" dirty="0"/>
              <a:t>:</a:t>
            </a:r>
            <a:endParaRPr lang="en-US" sz="3200" b="1" u="sng" dirty="0"/>
          </a:p>
        </p:txBody>
      </p:sp>
      <p:sp>
        <p:nvSpPr>
          <p:cNvPr id="8" name="Content Placeholder 7">
            <a:extLst>
              <a:ext uri="{FF2B5EF4-FFF2-40B4-BE49-F238E27FC236}">
                <a16:creationId xmlns:a16="http://schemas.microsoft.com/office/drawing/2014/main" id="{AF7A8BDC-2BCC-2611-87DB-D7BB39339BCC}"/>
              </a:ext>
            </a:extLst>
          </p:cNvPr>
          <p:cNvSpPr>
            <a:spLocks noGrp="1"/>
          </p:cNvSpPr>
          <p:nvPr>
            <p:ph idx="1"/>
          </p:nvPr>
        </p:nvSpPr>
        <p:spPr>
          <a:xfrm>
            <a:off x="346027" y="1524619"/>
            <a:ext cx="11499945" cy="5149136"/>
          </a:xfrm>
        </p:spPr>
        <p:txBody>
          <a:bodyPr>
            <a:normAutofit fontScale="77500" lnSpcReduction="20000"/>
          </a:bodyPr>
          <a:lstStyle/>
          <a:p>
            <a:pPr marL="0" indent="0">
              <a:buNone/>
            </a:pPr>
            <a:r>
              <a:rPr lang="en-US" b="1" u="sng" dirty="0"/>
              <a:t>Isolation Forest:</a:t>
            </a:r>
            <a:r>
              <a:rPr lang="en-US" b="1" dirty="0"/>
              <a:t> </a:t>
            </a:r>
          </a:p>
          <a:p>
            <a:pPr marL="0" indent="0">
              <a:buNone/>
            </a:pPr>
            <a:r>
              <a:rPr lang="en-US" dirty="0"/>
              <a:t>Isolation Forest is an unsupervised anomaly detection algorithm that operates on the principle of isolating anomalies rather than profiling normal data points. </a:t>
            </a:r>
          </a:p>
          <a:p>
            <a:pPr marL="0" indent="0">
              <a:buNone/>
            </a:pPr>
            <a:r>
              <a:rPr lang="en-US" dirty="0"/>
              <a:t>It is an ensemble method, meaning it builds a "forest" of multiple decision trees.</a:t>
            </a:r>
          </a:p>
          <a:p>
            <a:pPr marL="0" indent="0">
              <a:buNone/>
            </a:pPr>
            <a:r>
              <a:rPr lang="en-US" b="1" dirty="0"/>
              <a:t>Pros:</a:t>
            </a:r>
          </a:p>
          <a:p>
            <a:r>
              <a:rPr lang="en-US" dirty="0"/>
              <a:t>Scales well to large datasets.</a:t>
            </a:r>
          </a:p>
          <a:p>
            <a:r>
              <a:rPr lang="en-US" dirty="0"/>
              <a:t>Works for high-dimensional data.</a:t>
            </a:r>
          </a:p>
          <a:p>
            <a:r>
              <a:rPr lang="en-US" dirty="0"/>
              <a:t>Handles nonlinear boundaries.</a:t>
            </a:r>
          </a:p>
          <a:p>
            <a:pPr marL="0" indent="0">
              <a:buNone/>
            </a:pPr>
            <a:r>
              <a:rPr lang="en-US" b="1" dirty="0"/>
              <a:t>Cons:</a:t>
            </a:r>
          </a:p>
          <a:p>
            <a:r>
              <a:rPr lang="en-US" dirty="0"/>
              <a:t>Requires tuning contamination rate (contamination).</a:t>
            </a:r>
          </a:p>
          <a:p>
            <a:r>
              <a:rPr lang="en-US" dirty="0"/>
              <a:t>May struggle with very clustered anomalies.</a:t>
            </a:r>
          </a:p>
          <a:p>
            <a:r>
              <a:rPr lang="en-US" dirty="0"/>
              <a:t>Pros: Fast, scalable, works well with many features.</a:t>
            </a:r>
          </a:p>
          <a:p>
            <a:pPr marL="0" indent="0">
              <a:buNone/>
            </a:pPr>
            <a:endParaRPr lang="en-US" dirty="0"/>
          </a:p>
          <a:p>
            <a:pPr marL="0" indent="0">
              <a:buNone/>
            </a:pPr>
            <a:r>
              <a:rPr lang="en-US" dirty="0"/>
              <a:t>Best for: Large tabular datasets (e.g., solar + weather).</a:t>
            </a:r>
          </a:p>
        </p:txBody>
      </p:sp>
      <p:sp>
        <p:nvSpPr>
          <p:cNvPr id="7" name="TextBox 6">
            <a:extLst>
              <a:ext uri="{FF2B5EF4-FFF2-40B4-BE49-F238E27FC236}">
                <a16:creationId xmlns:a16="http://schemas.microsoft.com/office/drawing/2014/main" id="{1C82505F-FF55-6E01-2EB0-3462965D967D}"/>
              </a:ext>
            </a:extLst>
          </p:cNvPr>
          <p:cNvSpPr txBox="1"/>
          <p:nvPr/>
        </p:nvSpPr>
        <p:spPr>
          <a:xfrm>
            <a:off x="3630304" y="184245"/>
            <a:ext cx="8925636" cy="1754326"/>
          </a:xfrm>
          <a:prstGeom prst="rect">
            <a:avLst/>
          </a:prstGeom>
          <a:noFill/>
        </p:spPr>
        <p:txBody>
          <a:bodyPr wrap="square" rtlCol="0">
            <a:spAutoFit/>
          </a:bodyPr>
          <a:lstStyle/>
          <a:p>
            <a:r>
              <a:rPr lang="en-US" sz="2400" dirty="0"/>
              <a:t>Detect anomalies in energy production and consumption related to unusual weather events, such as heavy rainfall or cloud cover, using unsupervised learning techniques.</a:t>
            </a:r>
          </a:p>
          <a:p>
            <a:endParaRPr lang="en-US" dirty="0"/>
          </a:p>
          <a:p>
            <a:endParaRPr lang="en-US" dirty="0"/>
          </a:p>
        </p:txBody>
      </p:sp>
      <p:pic>
        <p:nvPicPr>
          <p:cNvPr id="4" name="Picture 3">
            <a:extLst>
              <a:ext uri="{FF2B5EF4-FFF2-40B4-BE49-F238E27FC236}">
                <a16:creationId xmlns:a16="http://schemas.microsoft.com/office/drawing/2014/main" id="{F17D25DD-460A-A319-65A2-6AB6C0D0DAF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47008" y="2913017"/>
            <a:ext cx="4998964" cy="3352247"/>
          </a:xfrm>
          <a:prstGeom prst="rect">
            <a:avLst/>
          </a:prstGeom>
        </p:spPr>
      </p:pic>
    </p:spTree>
    <p:extLst>
      <p:ext uri="{BB962C8B-B14F-4D97-AF65-F5344CB8AC3E}">
        <p14:creationId xmlns:p14="http://schemas.microsoft.com/office/powerpoint/2010/main" val="6751559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024B5C-AC1A-6BFF-3939-233CAF935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36652F-8224-3A8E-94D9-FC1704786110}"/>
              </a:ext>
            </a:extLst>
          </p:cNvPr>
          <p:cNvSpPr>
            <a:spLocks noGrp="1"/>
          </p:cNvSpPr>
          <p:nvPr>
            <p:ph type="title"/>
          </p:nvPr>
        </p:nvSpPr>
        <p:spPr>
          <a:xfrm>
            <a:off x="268705" y="87683"/>
            <a:ext cx="11234317" cy="646243"/>
          </a:xfrm>
        </p:spPr>
        <p:txBody>
          <a:bodyPr>
            <a:normAutofit fontScale="90000"/>
          </a:bodyPr>
          <a:lstStyle/>
          <a:p>
            <a:r>
              <a:rPr lang="en-US" sz="2800" b="1" dirty="0"/>
              <a:t>Unsupervised Anomaly Detection Models: </a:t>
            </a:r>
            <a:r>
              <a:rPr lang="en-US" sz="2800" b="1" dirty="0" err="1">
                <a:solidFill>
                  <a:srgbClr val="FF0000"/>
                </a:solidFill>
              </a:rPr>
              <a:t>IsolationForest</a:t>
            </a:r>
            <a:r>
              <a:rPr lang="en-US" sz="2800" dirty="0"/>
              <a:t>, </a:t>
            </a:r>
            <a:r>
              <a:rPr lang="en-US" sz="2800" b="1" dirty="0" err="1"/>
              <a:t>OneClassSVM</a:t>
            </a:r>
            <a:r>
              <a:rPr lang="en-US" sz="2800" b="1" dirty="0"/>
              <a:t>, DBSCAN</a:t>
            </a:r>
            <a:br>
              <a:rPr lang="en-US" sz="2800" dirty="0"/>
            </a:br>
            <a:endParaRPr lang="en-US" sz="2800" b="1" dirty="0"/>
          </a:p>
        </p:txBody>
      </p:sp>
      <p:pic>
        <p:nvPicPr>
          <p:cNvPr id="5" name="Picture 4">
            <a:extLst>
              <a:ext uri="{FF2B5EF4-FFF2-40B4-BE49-F238E27FC236}">
                <a16:creationId xmlns:a16="http://schemas.microsoft.com/office/drawing/2014/main" id="{7DC54FD3-CD5E-22FF-0EFB-29BBADF5C062}"/>
              </a:ext>
            </a:extLst>
          </p:cNvPr>
          <p:cNvPicPr>
            <a:picLocks noChangeAspect="1"/>
          </p:cNvPicPr>
          <p:nvPr/>
        </p:nvPicPr>
        <p:blipFill>
          <a:blip r:embed="rId3"/>
          <a:stretch>
            <a:fillRect/>
          </a:stretch>
        </p:blipFill>
        <p:spPr>
          <a:xfrm>
            <a:off x="268705" y="410804"/>
            <a:ext cx="2724530" cy="3562847"/>
          </a:xfrm>
          <a:prstGeom prst="rect">
            <a:avLst/>
          </a:prstGeom>
        </p:spPr>
      </p:pic>
      <p:pic>
        <p:nvPicPr>
          <p:cNvPr id="11" name="Picture 10">
            <a:extLst>
              <a:ext uri="{FF2B5EF4-FFF2-40B4-BE49-F238E27FC236}">
                <a16:creationId xmlns:a16="http://schemas.microsoft.com/office/drawing/2014/main" id="{AE9C4612-63E4-B45C-8F35-EAF9A4C048DE}"/>
              </a:ext>
            </a:extLst>
          </p:cNvPr>
          <p:cNvPicPr>
            <a:picLocks noChangeAspect="1"/>
          </p:cNvPicPr>
          <p:nvPr/>
        </p:nvPicPr>
        <p:blipFill>
          <a:blip r:embed="rId4"/>
          <a:srcRect r="12270"/>
          <a:stretch>
            <a:fillRect/>
          </a:stretch>
        </p:blipFill>
        <p:spPr>
          <a:xfrm>
            <a:off x="268706" y="3893366"/>
            <a:ext cx="2724530" cy="2876951"/>
          </a:xfrm>
          <a:prstGeom prst="rect">
            <a:avLst/>
          </a:prstGeom>
        </p:spPr>
      </p:pic>
      <p:pic>
        <p:nvPicPr>
          <p:cNvPr id="15" name="Picture 14">
            <a:extLst>
              <a:ext uri="{FF2B5EF4-FFF2-40B4-BE49-F238E27FC236}">
                <a16:creationId xmlns:a16="http://schemas.microsoft.com/office/drawing/2014/main" id="{0DC207AF-9A7B-1C8D-61A9-4C26117C1755}"/>
              </a:ext>
            </a:extLst>
          </p:cNvPr>
          <p:cNvPicPr>
            <a:picLocks noChangeAspect="1"/>
          </p:cNvPicPr>
          <p:nvPr/>
        </p:nvPicPr>
        <p:blipFill>
          <a:blip r:embed="rId5"/>
          <a:stretch>
            <a:fillRect/>
          </a:stretch>
        </p:blipFill>
        <p:spPr>
          <a:xfrm>
            <a:off x="3187337" y="421931"/>
            <a:ext cx="8634549" cy="6448024"/>
          </a:xfrm>
          <a:prstGeom prst="rect">
            <a:avLst/>
          </a:prstGeom>
        </p:spPr>
      </p:pic>
    </p:spTree>
    <p:extLst>
      <p:ext uri="{BB962C8B-B14F-4D97-AF65-F5344CB8AC3E}">
        <p14:creationId xmlns:p14="http://schemas.microsoft.com/office/powerpoint/2010/main" val="151480519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1">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40C1C555-07BC-4F14-ABD0-23CB540C5B60}">
  <we:reference id="wa200005566" version="3.0.0.3" store="en-US"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
  <TotalTime>13323</TotalTime>
  <Words>1707</Words>
  <Application>Microsoft Office PowerPoint</Application>
  <PresentationFormat>Widescreen</PresentationFormat>
  <Paragraphs>153</Paragraphs>
  <Slides>18</Slides>
  <Notes>10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Calibri Light</vt:lpstr>
      <vt:lpstr>Office Theme</vt:lpstr>
      <vt:lpstr>RENEWABLE ENERGY AND WEATHER CONDITIONS</vt:lpstr>
      <vt:lpstr>PROBLEM STATEMENT</vt:lpstr>
      <vt:lpstr>Data</vt:lpstr>
      <vt:lpstr>Exploratory Data Analysis  </vt:lpstr>
      <vt:lpstr>PowerPoint Presentation</vt:lpstr>
      <vt:lpstr>PowerPoint Presentation</vt:lpstr>
      <vt:lpstr>Anomaly Detection:</vt:lpstr>
      <vt:lpstr>Anomaly Detection:</vt:lpstr>
      <vt:lpstr>Unsupervised Anomaly Detection Models: IsolationForest, OneClassSVM, DBSCAN </vt:lpstr>
      <vt:lpstr>PowerPoint Presentation</vt:lpstr>
      <vt:lpstr>PowerPoint Presentation</vt:lpstr>
      <vt:lpstr>Correlation Analysis</vt:lpstr>
      <vt:lpstr>Model Performance</vt:lpstr>
      <vt:lpstr>Auto Hyperparameter Tuning: Steps Followed</vt:lpstr>
      <vt:lpstr>Model Performance</vt:lpstr>
      <vt:lpstr>Feature Importance</vt:lpstr>
      <vt:lpstr>Prediction Display</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Joan Gathu</dc:creator>
  <cp:lastModifiedBy>Joan Gathu</cp:lastModifiedBy>
  <cp:revision>35</cp:revision>
  <dcterms:created xsi:type="dcterms:W3CDTF">2025-09-10T09:36:43Z</dcterms:created>
  <dcterms:modified xsi:type="dcterms:W3CDTF">2025-09-19T17:49:48Z</dcterms:modified>
</cp:coreProperties>
</file>