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314" r:id="rId2"/>
    <p:sldId id="315" r:id="rId3"/>
    <p:sldId id="257" r:id="rId4"/>
    <p:sldId id="324" r:id="rId5"/>
    <p:sldId id="260" r:id="rId6"/>
    <p:sldId id="261" r:id="rId7"/>
    <p:sldId id="262" r:id="rId8"/>
    <p:sldId id="316" r:id="rId9"/>
    <p:sldId id="263" r:id="rId10"/>
    <p:sldId id="264" r:id="rId11"/>
    <p:sldId id="326" r:id="rId12"/>
    <p:sldId id="265" r:id="rId13"/>
    <p:sldId id="266" r:id="rId14"/>
    <p:sldId id="267" r:id="rId15"/>
    <p:sldId id="294" r:id="rId16"/>
    <p:sldId id="329" r:id="rId17"/>
    <p:sldId id="276" r:id="rId18"/>
    <p:sldId id="331" r:id="rId19"/>
    <p:sldId id="277" r:id="rId20"/>
    <p:sldId id="278" r:id="rId21"/>
    <p:sldId id="280" r:id="rId22"/>
    <p:sldId id="282" r:id="rId23"/>
    <p:sldId id="283" r:id="rId24"/>
    <p:sldId id="284" r:id="rId25"/>
    <p:sldId id="333" r:id="rId26"/>
    <p:sldId id="286" r:id="rId27"/>
    <p:sldId id="287" r:id="rId28"/>
    <p:sldId id="288" r:id="rId29"/>
    <p:sldId id="289" r:id="rId30"/>
    <p:sldId id="290" r:id="rId31"/>
    <p:sldId id="291" r:id="rId32"/>
    <p:sldId id="296" r:id="rId33"/>
    <p:sldId id="298" r:id="rId34"/>
    <p:sldId id="299" r:id="rId35"/>
    <p:sldId id="300" r:id="rId36"/>
    <p:sldId id="302" r:id="rId37"/>
    <p:sldId id="308" r:id="rId38"/>
    <p:sldId id="332" r:id="rId39"/>
    <p:sldId id="305" r:id="rId40"/>
    <p:sldId id="307" r:id="rId41"/>
    <p:sldId id="309" r:id="rId42"/>
    <p:sldId id="310" r:id="rId43"/>
    <p:sldId id="312" r:id="rId44"/>
    <p:sldId id="317" r:id="rId45"/>
    <p:sldId id="319" r:id="rId46"/>
    <p:sldId id="345" r:id="rId47"/>
    <p:sldId id="346" r:id="rId48"/>
    <p:sldId id="347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344" r:id="rId60"/>
    <p:sldId id="323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CF004"/>
    <a:srgbClr val="F5F26A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3ABDDD-86B0-48A6-B765-948A4EBBD3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90BCC7-CB68-4A12-8BB7-F3D60991E09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n-US" sz="2800" b="1" dirty="0" smtClean="0">
              <a:solidFill>
                <a:schemeClr val="bg1"/>
              </a:solidFill>
              <a:latin typeface="Garamond" panose="02020404030301010803" pitchFamily="18" charset="0"/>
            </a:rPr>
            <a:t>To examine the consistency of serial defaults throughout history</a:t>
          </a:r>
          <a:endParaRPr lang="en-US" sz="2800" b="1" dirty="0">
            <a:solidFill>
              <a:schemeClr val="bg1"/>
            </a:solidFill>
            <a:latin typeface="Garamond" panose="02020404030301010803" pitchFamily="18" charset="0"/>
          </a:endParaRPr>
        </a:p>
      </dgm:t>
    </dgm:pt>
    <dgm:pt modelId="{26EA1E0E-DB0E-422A-B29B-6C8380978C9A}" type="parTrans" cxnId="{9EE38219-2B7D-4A5B-8329-CA5BEC49B530}">
      <dgm:prSet/>
      <dgm:spPr/>
      <dgm:t>
        <a:bodyPr/>
        <a:lstStyle/>
        <a:p>
          <a:endParaRPr lang="en-US"/>
        </a:p>
      </dgm:t>
    </dgm:pt>
    <dgm:pt modelId="{2D3A5DC5-7B0F-453A-9FE2-0EDB9313113D}" type="sibTrans" cxnId="{9EE38219-2B7D-4A5B-8329-CA5BEC49B530}">
      <dgm:prSet/>
      <dgm:spPr/>
      <dgm:t>
        <a:bodyPr/>
        <a:lstStyle/>
        <a:p>
          <a:endParaRPr lang="en-US"/>
        </a:p>
      </dgm:t>
    </dgm:pt>
    <dgm:pt modelId="{EC73EEF1-F534-4352-8489-1812E1DEE3C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n-US" sz="2800" b="1" dirty="0" smtClean="0">
              <a:solidFill>
                <a:schemeClr val="bg1"/>
              </a:solidFill>
              <a:latin typeface="Garamond" panose="02020404030301010803" pitchFamily="18" charset="0"/>
            </a:rPr>
            <a:t>To examine authors’ assertion that domestic debt plays a significant role in default even though external debt is at a very low level</a:t>
          </a:r>
          <a:endParaRPr lang="en-US" sz="2800" b="1" dirty="0">
            <a:solidFill>
              <a:schemeClr val="bg1"/>
            </a:solidFill>
            <a:latin typeface="Garamond" panose="02020404030301010803" pitchFamily="18" charset="0"/>
          </a:endParaRPr>
        </a:p>
      </dgm:t>
    </dgm:pt>
    <dgm:pt modelId="{B5DB00E2-24B7-4FB8-91B8-6BD3922651DB}" type="parTrans" cxnId="{A08AF5D0-E111-4F8E-B370-071C5F55D0F4}">
      <dgm:prSet/>
      <dgm:spPr/>
      <dgm:t>
        <a:bodyPr/>
        <a:lstStyle/>
        <a:p>
          <a:endParaRPr lang="en-US"/>
        </a:p>
      </dgm:t>
    </dgm:pt>
    <dgm:pt modelId="{EBA4CFA2-AD8E-47DC-8937-000C1D33C95A}" type="sibTrans" cxnId="{A08AF5D0-E111-4F8E-B370-071C5F55D0F4}">
      <dgm:prSet/>
      <dgm:spPr/>
      <dgm:t>
        <a:bodyPr/>
        <a:lstStyle/>
        <a:p>
          <a:endParaRPr lang="en-US"/>
        </a:p>
      </dgm:t>
    </dgm:pt>
    <dgm:pt modelId="{8D212675-AB6F-49D9-BE9D-8C22AE34419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n-US" sz="2800" b="1" dirty="0" smtClean="0">
              <a:solidFill>
                <a:schemeClr val="bg1"/>
              </a:solidFill>
              <a:latin typeface="Garamond" panose="02020404030301010803" pitchFamily="18" charset="0"/>
            </a:rPr>
            <a:t>To argue that domestic debt is overlooked</a:t>
          </a:r>
          <a:endParaRPr lang="en-US" sz="2800" b="1" dirty="0">
            <a:solidFill>
              <a:schemeClr val="bg1"/>
            </a:solidFill>
            <a:latin typeface="Garamond" panose="02020404030301010803" pitchFamily="18" charset="0"/>
          </a:endParaRPr>
        </a:p>
      </dgm:t>
    </dgm:pt>
    <dgm:pt modelId="{0415ECC9-B78D-4E16-A03B-38D202E24420}" type="parTrans" cxnId="{0A81D484-A23C-4BF8-BE26-D20F5711A4F0}">
      <dgm:prSet/>
      <dgm:spPr/>
      <dgm:t>
        <a:bodyPr/>
        <a:lstStyle/>
        <a:p>
          <a:endParaRPr lang="en-US"/>
        </a:p>
      </dgm:t>
    </dgm:pt>
    <dgm:pt modelId="{52103E96-5D10-466A-B8E0-5C6BACA2BA86}" type="sibTrans" cxnId="{0A81D484-A23C-4BF8-BE26-D20F5711A4F0}">
      <dgm:prSet/>
      <dgm:spPr/>
      <dgm:t>
        <a:bodyPr/>
        <a:lstStyle/>
        <a:p>
          <a:endParaRPr lang="en-US"/>
        </a:p>
      </dgm:t>
    </dgm:pt>
    <dgm:pt modelId="{A7E8C988-4453-468F-8A96-711C9ED72C20}" type="pres">
      <dgm:prSet presAssocID="{D73ABDDD-86B0-48A6-B765-948A4EBBD3F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E202F0-6665-4207-A320-21C1423E8993}" type="pres">
      <dgm:prSet presAssocID="{2290BCC7-CB68-4A12-8BB7-F3D60991E09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DC6358-9734-4F11-8079-71999F0040D4}" type="pres">
      <dgm:prSet presAssocID="{2D3A5DC5-7B0F-453A-9FE2-0EDB9313113D}" presName="spacer" presStyleCnt="0"/>
      <dgm:spPr/>
    </dgm:pt>
    <dgm:pt modelId="{70CF5559-8BCE-4DC3-A60B-B90BC01BF3C0}" type="pres">
      <dgm:prSet presAssocID="{EC73EEF1-F534-4352-8489-1812E1DEE3C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581DD-1034-4F69-B417-2D2F13F2DC24}" type="pres">
      <dgm:prSet presAssocID="{EBA4CFA2-AD8E-47DC-8937-000C1D33C95A}" presName="spacer" presStyleCnt="0"/>
      <dgm:spPr/>
    </dgm:pt>
    <dgm:pt modelId="{2BCF3050-E70C-4504-849A-7ADDA1702952}" type="pres">
      <dgm:prSet presAssocID="{8D212675-AB6F-49D9-BE9D-8C22AE34419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8AF5D0-E111-4F8E-B370-071C5F55D0F4}" srcId="{D73ABDDD-86B0-48A6-B765-948A4EBBD3F0}" destId="{EC73EEF1-F534-4352-8489-1812E1DEE3CF}" srcOrd="1" destOrd="0" parTransId="{B5DB00E2-24B7-4FB8-91B8-6BD3922651DB}" sibTransId="{EBA4CFA2-AD8E-47DC-8937-000C1D33C95A}"/>
    <dgm:cxn modelId="{D4994DE8-720B-4E16-855A-FA82E20D6415}" type="presOf" srcId="{EC73EEF1-F534-4352-8489-1812E1DEE3CF}" destId="{70CF5559-8BCE-4DC3-A60B-B90BC01BF3C0}" srcOrd="0" destOrd="0" presId="urn:microsoft.com/office/officeart/2005/8/layout/vList2"/>
    <dgm:cxn modelId="{9EE38219-2B7D-4A5B-8329-CA5BEC49B530}" srcId="{D73ABDDD-86B0-48A6-B765-948A4EBBD3F0}" destId="{2290BCC7-CB68-4A12-8BB7-F3D60991E092}" srcOrd="0" destOrd="0" parTransId="{26EA1E0E-DB0E-422A-B29B-6C8380978C9A}" sibTransId="{2D3A5DC5-7B0F-453A-9FE2-0EDB9313113D}"/>
    <dgm:cxn modelId="{0A81D484-A23C-4BF8-BE26-D20F5711A4F0}" srcId="{D73ABDDD-86B0-48A6-B765-948A4EBBD3F0}" destId="{8D212675-AB6F-49D9-BE9D-8C22AE344192}" srcOrd="2" destOrd="0" parTransId="{0415ECC9-B78D-4E16-A03B-38D202E24420}" sibTransId="{52103E96-5D10-466A-B8E0-5C6BACA2BA86}"/>
    <dgm:cxn modelId="{A55A021B-1E66-448D-BC8A-96FE4B94CD42}" type="presOf" srcId="{2290BCC7-CB68-4A12-8BB7-F3D60991E092}" destId="{2DE202F0-6665-4207-A320-21C1423E8993}" srcOrd="0" destOrd="0" presId="urn:microsoft.com/office/officeart/2005/8/layout/vList2"/>
    <dgm:cxn modelId="{881FAC8D-308A-444B-BE99-F970040483DF}" type="presOf" srcId="{8D212675-AB6F-49D9-BE9D-8C22AE344192}" destId="{2BCF3050-E70C-4504-849A-7ADDA1702952}" srcOrd="0" destOrd="0" presId="urn:microsoft.com/office/officeart/2005/8/layout/vList2"/>
    <dgm:cxn modelId="{89B27606-FF46-454A-A7A7-CDE886FB86BE}" type="presOf" srcId="{D73ABDDD-86B0-48A6-B765-948A4EBBD3F0}" destId="{A7E8C988-4453-468F-8A96-711C9ED72C20}" srcOrd="0" destOrd="0" presId="urn:microsoft.com/office/officeart/2005/8/layout/vList2"/>
    <dgm:cxn modelId="{26DEDE33-8A3F-4716-A8B5-B71943397955}" type="presParOf" srcId="{A7E8C988-4453-468F-8A96-711C9ED72C20}" destId="{2DE202F0-6665-4207-A320-21C1423E8993}" srcOrd="0" destOrd="0" presId="urn:microsoft.com/office/officeart/2005/8/layout/vList2"/>
    <dgm:cxn modelId="{689E6532-006D-472D-B8F4-8ACF09B65FAE}" type="presParOf" srcId="{A7E8C988-4453-468F-8A96-711C9ED72C20}" destId="{E4DC6358-9734-4F11-8079-71999F0040D4}" srcOrd="1" destOrd="0" presId="urn:microsoft.com/office/officeart/2005/8/layout/vList2"/>
    <dgm:cxn modelId="{01CCDBC9-F596-493D-AD5D-67D06BF427CA}" type="presParOf" srcId="{A7E8C988-4453-468F-8A96-711C9ED72C20}" destId="{70CF5559-8BCE-4DC3-A60B-B90BC01BF3C0}" srcOrd="2" destOrd="0" presId="urn:microsoft.com/office/officeart/2005/8/layout/vList2"/>
    <dgm:cxn modelId="{B6B6812F-19F3-4A36-993B-0C984491068B}" type="presParOf" srcId="{A7E8C988-4453-468F-8A96-711C9ED72C20}" destId="{C77581DD-1034-4F69-B417-2D2F13F2DC24}" srcOrd="3" destOrd="0" presId="urn:microsoft.com/office/officeart/2005/8/layout/vList2"/>
    <dgm:cxn modelId="{CE4C897F-F105-42DB-B1B7-2394C5E8493A}" type="presParOf" srcId="{A7E8C988-4453-468F-8A96-711C9ED72C20}" destId="{2BCF3050-E70C-4504-849A-7ADDA1702952}" srcOrd="4" destOrd="0" presId="urn:microsoft.com/office/officeart/2005/8/layout/vList2"/>
  </dgm:cxnLst>
  <dgm:bg>
    <a:solidFill>
      <a:schemeClr val="lt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4BC21D6-A85D-44A6-8018-7CE02E943B9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B01003-7084-4634-81FA-AF493880218C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3200" dirty="0" smtClean="0">
              <a:latin typeface="Garamond" panose="02020404030301010803" pitchFamily="18" charset="0"/>
            </a:rPr>
            <a:t>Results of Descriptive Analyses</a:t>
          </a:r>
          <a:endParaRPr lang="en-US" sz="3200" dirty="0">
            <a:latin typeface="Garamond" panose="02020404030301010803" pitchFamily="18" charset="0"/>
          </a:endParaRPr>
        </a:p>
      </dgm:t>
    </dgm:pt>
    <dgm:pt modelId="{85CBF262-69D4-4893-9DD0-05D2F933205E}" type="parTrans" cxnId="{1D3F6A7D-3BF6-4ACF-BC55-D1E963B7394C}">
      <dgm:prSet/>
      <dgm:spPr/>
      <dgm:t>
        <a:bodyPr/>
        <a:lstStyle/>
        <a:p>
          <a:endParaRPr lang="en-US"/>
        </a:p>
      </dgm:t>
    </dgm:pt>
    <dgm:pt modelId="{3860A010-B15A-454F-86C6-4AE57F5B6D3C}" type="sibTrans" cxnId="{1D3F6A7D-3BF6-4ACF-BC55-D1E963B7394C}">
      <dgm:prSet/>
      <dgm:spPr/>
      <dgm:t>
        <a:bodyPr/>
        <a:lstStyle/>
        <a:p>
          <a:endParaRPr lang="en-US"/>
        </a:p>
      </dgm:t>
    </dgm:pt>
    <dgm:pt modelId="{8C9F8162-F1E9-491A-8876-A55DCC20FBF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3200" dirty="0" smtClean="0">
              <a:latin typeface="Garamond" panose="02020404030301010803" pitchFamily="18" charset="0"/>
            </a:rPr>
            <a:t>Modeling Results</a:t>
          </a:r>
          <a:endParaRPr lang="en-US" sz="3200" dirty="0">
            <a:latin typeface="Garamond" panose="02020404030301010803" pitchFamily="18" charset="0"/>
          </a:endParaRPr>
        </a:p>
      </dgm:t>
    </dgm:pt>
    <dgm:pt modelId="{1AE1038F-B224-4162-9000-8BE239DD3EBA}" type="parTrans" cxnId="{B5E3F5DD-CB8F-4005-950A-C929CFD2C7B3}">
      <dgm:prSet/>
      <dgm:spPr/>
      <dgm:t>
        <a:bodyPr/>
        <a:lstStyle/>
        <a:p>
          <a:endParaRPr lang="en-US"/>
        </a:p>
      </dgm:t>
    </dgm:pt>
    <dgm:pt modelId="{3343BDB3-3D82-40F7-948C-BBF8149238DE}" type="sibTrans" cxnId="{B5E3F5DD-CB8F-4005-950A-C929CFD2C7B3}">
      <dgm:prSet/>
      <dgm:spPr/>
      <dgm:t>
        <a:bodyPr/>
        <a:lstStyle/>
        <a:p>
          <a:endParaRPr lang="en-US"/>
        </a:p>
      </dgm:t>
    </dgm:pt>
    <dgm:pt modelId="{6636BC0A-D91D-40DE-A69D-0CB66641EC3F}" type="pres">
      <dgm:prSet presAssocID="{44BC21D6-A85D-44A6-8018-7CE02E943B9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88A138-BB5F-44C8-9082-3D04EE2230EA}" type="pres">
      <dgm:prSet presAssocID="{AEB01003-7084-4634-81FA-AF493880218C}" presName="node" presStyleLbl="node1" presStyleIdx="0" presStyleCnt="2" custScaleX="102433" custScaleY="617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C6785-640E-41C2-9AA5-2E57BE220132}" type="pres">
      <dgm:prSet presAssocID="{3860A010-B15A-454F-86C6-4AE57F5B6D3C}" presName="sibTrans" presStyleLbl="sibTrans2D1" presStyleIdx="0" presStyleCnt="1"/>
      <dgm:spPr>
        <a:prstGeom prst="mathPlus">
          <a:avLst/>
        </a:prstGeom>
      </dgm:spPr>
      <dgm:t>
        <a:bodyPr/>
        <a:lstStyle/>
        <a:p>
          <a:endParaRPr lang="en-US"/>
        </a:p>
      </dgm:t>
    </dgm:pt>
    <dgm:pt modelId="{C22A235C-CDD7-4AE0-A231-240EFE714C84}" type="pres">
      <dgm:prSet presAssocID="{3860A010-B15A-454F-86C6-4AE57F5B6D3C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1B06A63A-600D-4038-9B46-1015BB85156D}" type="pres">
      <dgm:prSet presAssocID="{8C9F8162-F1E9-491A-8876-A55DCC20FBF1}" presName="node" presStyleLbl="node1" presStyleIdx="1" presStyleCnt="2" custScaleX="104284" custScaleY="624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815A3D-2A2C-4B0D-84ED-9F15C485A88E}" type="presOf" srcId="{8C9F8162-F1E9-491A-8876-A55DCC20FBF1}" destId="{1B06A63A-600D-4038-9B46-1015BB85156D}" srcOrd="0" destOrd="0" presId="urn:microsoft.com/office/officeart/2005/8/layout/process1"/>
    <dgm:cxn modelId="{B5E3F5DD-CB8F-4005-950A-C929CFD2C7B3}" srcId="{44BC21D6-A85D-44A6-8018-7CE02E943B9B}" destId="{8C9F8162-F1E9-491A-8876-A55DCC20FBF1}" srcOrd="1" destOrd="0" parTransId="{1AE1038F-B224-4162-9000-8BE239DD3EBA}" sibTransId="{3343BDB3-3D82-40F7-948C-BBF8149238DE}"/>
    <dgm:cxn modelId="{C652FD78-DFCA-4CC9-BF04-215DB5F51BA9}" type="presOf" srcId="{3860A010-B15A-454F-86C6-4AE57F5B6D3C}" destId="{12DC6785-640E-41C2-9AA5-2E57BE220132}" srcOrd="0" destOrd="0" presId="urn:microsoft.com/office/officeart/2005/8/layout/process1"/>
    <dgm:cxn modelId="{1D3F6A7D-3BF6-4ACF-BC55-D1E963B7394C}" srcId="{44BC21D6-A85D-44A6-8018-7CE02E943B9B}" destId="{AEB01003-7084-4634-81FA-AF493880218C}" srcOrd="0" destOrd="0" parTransId="{85CBF262-69D4-4893-9DD0-05D2F933205E}" sibTransId="{3860A010-B15A-454F-86C6-4AE57F5B6D3C}"/>
    <dgm:cxn modelId="{67108461-0C14-4361-BEF4-23FA8E80FBA5}" type="presOf" srcId="{AEB01003-7084-4634-81FA-AF493880218C}" destId="{BC88A138-BB5F-44C8-9082-3D04EE2230EA}" srcOrd="0" destOrd="0" presId="urn:microsoft.com/office/officeart/2005/8/layout/process1"/>
    <dgm:cxn modelId="{735325F8-32D9-4249-BDE7-3D261F701DB3}" type="presOf" srcId="{44BC21D6-A85D-44A6-8018-7CE02E943B9B}" destId="{6636BC0A-D91D-40DE-A69D-0CB66641EC3F}" srcOrd="0" destOrd="0" presId="urn:microsoft.com/office/officeart/2005/8/layout/process1"/>
    <dgm:cxn modelId="{5F77D5EB-1BAA-44C5-B286-7D33690BF26A}" type="presOf" srcId="{3860A010-B15A-454F-86C6-4AE57F5B6D3C}" destId="{C22A235C-CDD7-4AE0-A231-240EFE714C84}" srcOrd="1" destOrd="0" presId="urn:microsoft.com/office/officeart/2005/8/layout/process1"/>
    <dgm:cxn modelId="{8D7AA4FF-9226-4E9D-9EF0-DE8D4F667DB0}" type="presParOf" srcId="{6636BC0A-D91D-40DE-A69D-0CB66641EC3F}" destId="{BC88A138-BB5F-44C8-9082-3D04EE2230EA}" srcOrd="0" destOrd="0" presId="urn:microsoft.com/office/officeart/2005/8/layout/process1"/>
    <dgm:cxn modelId="{1AC0E2AF-DC1A-4803-B7A0-8740FDF89B83}" type="presParOf" srcId="{6636BC0A-D91D-40DE-A69D-0CB66641EC3F}" destId="{12DC6785-640E-41C2-9AA5-2E57BE220132}" srcOrd="1" destOrd="0" presId="urn:microsoft.com/office/officeart/2005/8/layout/process1"/>
    <dgm:cxn modelId="{CB01E7D0-5B7F-4B17-8015-95B8FFF6DF9A}" type="presParOf" srcId="{12DC6785-640E-41C2-9AA5-2E57BE220132}" destId="{C22A235C-CDD7-4AE0-A231-240EFE714C84}" srcOrd="0" destOrd="0" presId="urn:microsoft.com/office/officeart/2005/8/layout/process1"/>
    <dgm:cxn modelId="{CD3C8C6F-C6D5-4EC7-B100-E9C1D0F68C98}" type="presParOf" srcId="{6636BC0A-D91D-40DE-A69D-0CB66641EC3F}" destId="{1B06A63A-600D-4038-9B46-1015BB85156D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58A6208-82DA-4967-BC26-57D48172EE9D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AFD044-75B1-4276-A00D-21DA9E2C06C4}">
      <dgm:prSet phldrT="[Text]" custT="1"/>
      <dgm:spPr>
        <a:solidFill>
          <a:srgbClr val="FFC00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2000" b="1" baseline="0" dirty="0" smtClean="0">
              <a:solidFill>
                <a:schemeClr val="bg1"/>
              </a:solidFill>
              <a:latin typeface="Garamond" panose="02020404030301010803" pitchFamily="18" charset="0"/>
            </a:rPr>
            <a:t>Total Debt Ratio</a:t>
          </a:r>
          <a:endParaRPr lang="en-US" sz="2000" b="1" baseline="0" dirty="0">
            <a:solidFill>
              <a:schemeClr val="bg1"/>
            </a:solidFill>
            <a:latin typeface="Garamond" panose="02020404030301010803" pitchFamily="18" charset="0"/>
          </a:endParaRPr>
        </a:p>
      </dgm:t>
    </dgm:pt>
    <dgm:pt modelId="{4B3E0B79-B935-4008-9731-9337ED84E511}" type="parTrans" cxnId="{A9ADE13C-AFFE-4CA0-A7EF-C7E7B13C7924}">
      <dgm:prSet/>
      <dgm:spPr/>
      <dgm:t>
        <a:bodyPr/>
        <a:lstStyle/>
        <a:p>
          <a:endParaRPr lang="en-US"/>
        </a:p>
      </dgm:t>
    </dgm:pt>
    <dgm:pt modelId="{3A5D02D0-366B-47E1-B5C5-70D17447F54B}" type="sibTrans" cxnId="{A9ADE13C-AFFE-4CA0-A7EF-C7E7B13C7924}">
      <dgm:prSet/>
      <dgm:spPr/>
      <dgm:t>
        <a:bodyPr/>
        <a:lstStyle/>
        <a:p>
          <a:endParaRPr lang="en-US"/>
        </a:p>
      </dgm:t>
    </dgm:pt>
    <dgm:pt modelId="{CB5E2512-0F11-4200-AF07-A1FEDF73CFC0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000" dirty="0" smtClean="0">
              <a:latin typeface="Garamond" panose="02020404030301010803" pitchFamily="18" charset="0"/>
            </a:rPr>
            <a:t>Domestic Debt Ratio</a:t>
          </a:r>
          <a:endParaRPr lang="en-US" sz="2000" dirty="0">
            <a:latin typeface="Garamond" panose="02020404030301010803" pitchFamily="18" charset="0"/>
          </a:endParaRPr>
        </a:p>
      </dgm:t>
    </dgm:pt>
    <dgm:pt modelId="{2015C184-3019-41F7-9875-3359305767C7}" type="parTrans" cxnId="{350305F7-A013-4FE5-9FC5-5A1E36AFBC3F}">
      <dgm:prSet/>
      <dgm:spPr/>
      <dgm:t>
        <a:bodyPr/>
        <a:lstStyle/>
        <a:p>
          <a:endParaRPr lang="en-US"/>
        </a:p>
      </dgm:t>
    </dgm:pt>
    <dgm:pt modelId="{B0E12E22-9AE2-4CDF-AE8C-26241AAA5D63}" type="sibTrans" cxnId="{350305F7-A013-4FE5-9FC5-5A1E36AFBC3F}">
      <dgm:prSet/>
      <dgm:spPr/>
      <dgm:t>
        <a:bodyPr/>
        <a:lstStyle/>
        <a:p>
          <a:endParaRPr lang="en-US"/>
        </a:p>
      </dgm:t>
    </dgm:pt>
    <dgm:pt modelId="{DCE869AF-383F-47B7-9E3E-0FF767ECC965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000" dirty="0" smtClean="0">
              <a:latin typeface="Garamond" panose="02020404030301010803" pitchFamily="18" charset="0"/>
            </a:rPr>
            <a:t>External Debt Ratio </a:t>
          </a:r>
          <a:endParaRPr lang="en-US" sz="2000" dirty="0">
            <a:latin typeface="Garamond" panose="02020404030301010803" pitchFamily="18" charset="0"/>
          </a:endParaRPr>
        </a:p>
      </dgm:t>
    </dgm:pt>
    <dgm:pt modelId="{C78B33D2-4D7C-4CF4-8BD3-1E5B349EAB43}" type="parTrans" cxnId="{7A3C5CA8-5345-422E-9B68-A967B23F2B42}">
      <dgm:prSet/>
      <dgm:spPr/>
      <dgm:t>
        <a:bodyPr/>
        <a:lstStyle/>
        <a:p>
          <a:endParaRPr lang="en-US"/>
        </a:p>
      </dgm:t>
    </dgm:pt>
    <dgm:pt modelId="{EE0EA6F7-5A61-4469-92CC-9C9828B086D8}" type="sibTrans" cxnId="{7A3C5CA8-5345-422E-9B68-A967B23F2B42}">
      <dgm:prSet/>
      <dgm:spPr/>
      <dgm:t>
        <a:bodyPr/>
        <a:lstStyle/>
        <a:p>
          <a:endParaRPr lang="en-US"/>
        </a:p>
      </dgm:t>
    </dgm:pt>
    <dgm:pt modelId="{39F2E45A-F38F-487A-BBEF-FA40B6969FD8}" type="pres">
      <dgm:prSet presAssocID="{858A6208-82DA-4967-BC26-57D48172EE9D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B7B77D-F1EE-4247-8A1F-951A90DCA76C}" type="pres">
      <dgm:prSet presAssocID="{858A6208-82DA-4967-BC26-57D48172EE9D}" presName="comp1" presStyleCnt="0"/>
      <dgm:spPr/>
    </dgm:pt>
    <dgm:pt modelId="{DECF069C-A6FB-4315-B812-4DA08DAFF2C6}" type="pres">
      <dgm:prSet presAssocID="{858A6208-82DA-4967-BC26-57D48172EE9D}" presName="circle1" presStyleLbl="node1" presStyleIdx="0" presStyleCnt="3" custScaleX="91829"/>
      <dgm:spPr/>
      <dgm:t>
        <a:bodyPr/>
        <a:lstStyle/>
        <a:p>
          <a:endParaRPr lang="en-US"/>
        </a:p>
      </dgm:t>
    </dgm:pt>
    <dgm:pt modelId="{5F3BE875-BEED-4856-893B-921ADFC46751}" type="pres">
      <dgm:prSet presAssocID="{858A6208-82DA-4967-BC26-57D48172EE9D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B8303-9BD2-4F69-A056-1DF65406A745}" type="pres">
      <dgm:prSet presAssocID="{858A6208-82DA-4967-BC26-57D48172EE9D}" presName="comp2" presStyleCnt="0"/>
      <dgm:spPr/>
    </dgm:pt>
    <dgm:pt modelId="{49951E5C-41CC-45B2-9AD5-EF3BD2358DF1}" type="pres">
      <dgm:prSet presAssocID="{858A6208-82DA-4967-BC26-57D48172EE9D}" presName="circle2" presStyleLbl="node1" presStyleIdx="1" presStyleCnt="3" custScaleY="109677" custLinFactNeighborX="-648" custLinFactNeighborY="-822"/>
      <dgm:spPr/>
      <dgm:t>
        <a:bodyPr/>
        <a:lstStyle/>
        <a:p>
          <a:endParaRPr lang="en-US"/>
        </a:p>
      </dgm:t>
    </dgm:pt>
    <dgm:pt modelId="{60A0E062-AC55-4413-B42D-854502885DAE}" type="pres">
      <dgm:prSet presAssocID="{858A6208-82DA-4967-BC26-57D48172EE9D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CCDBAE-41C9-4A36-8EDE-0537D5915D25}" type="pres">
      <dgm:prSet presAssocID="{858A6208-82DA-4967-BC26-57D48172EE9D}" presName="comp3" presStyleCnt="0"/>
      <dgm:spPr/>
    </dgm:pt>
    <dgm:pt modelId="{B8B6C9FF-475F-4918-9E37-4EB2400A6920}" type="pres">
      <dgm:prSet presAssocID="{858A6208-82DA-4967-BC26-57D48172EE9D}" presName="circle3" presStyleLbl="node1" presStyleIdx="2" presStyleCnt="3" custScaleX="84037" custScaleY="44090" custLinFactNeighborX="-509" custLinFactNeighborY="-8418"/>
      <dgm:spPr/>
      <dgm:t>
        <a:bodyPr/>
        <a:lstStyle/>
        <a:p>
          <a:endParaRPr lang="en-US"/>
        </a:p>
      </dgm:t>
    </dgm:pt>
    <dgm:pt modelId="{5E9FDDEA-1B6D-4020-B895-38E5B4B0A208}" type="pres">
      <dgm:prSet presAssocID="{858A6208-82DA-4967-BC26-57D48172EE9D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C6B730-25FF-4FBC-8A47-34DCF55D13E8}" type="presOf" srcId="{DCE869AF-383F-47B7-9E3E-0FF767ECC965}" destId="{B8B6C9FF-475F-4918-9E37-4EB2400A6920}" srcOrd="0" destOrd="0" presId="urn:microsoft.com/office/officeart/2005/8/layout/venn2"/>
    <dgm:cxn modelId="{4DF2D729-6C55-4E64-B1D8-DCBBCEFCC0F0}" type="presOf" srcId="{ECAFD044-75B1-4276-A00D-21DA9E2C06C4}" destId="{5F3BE875-BEED-4856-893B-921ADFC46751}" srcOrd="1" destOrd="0" presId="urn:microsoft.com/office/officeart/2005/8/layout/venn2"/>
    <dgm:cxn modelId="{F505D030-BFD8-4281-8CE6-F9DD66BBC2EA}" type="presOf" srcId="{CB5E2512-0F11-4200-AF07-A1FEDF73CFC0}" destId="{60A0E062-AC55-4413-B42D-854502885DAE}" srcOrd="1" destOrd="0" presId="urn:microsoft.com/office/officeart/2005/8/layout/venn2"/>
    <dgm:cxn modelId="{83204CBA-3469-463F-8B2D-8603A3A313D1}" type="presOf" srcId="{ECAFD044-75B1-4276-A00D-21DA9E2C06C4}" destId="{DECF069C-A6FB-4315-B812-4DA08DAFF2C6}" srcOrd="0" destOrd="0" presId="urn:microsoft.com/office/officeart/2005/8/layout/venn2"/>
    <dgm:cxn modelId="{FCF78192-F9AB-4417-8118-91E494DBA6E4}" type="presOf" srcId="{CB5E2512-0F11-4200-AF07-A1FEDF73CFC0}" destId="{49951E5C-41CC-45B2-9AD5-EF3BD2358DF1}" srcOrd="0" destOrd="0" presId="urn:microsoft.com/office/officeart/2005/8/layout/venn2"/>
    <dgm:cxn modelId="{7A3C5CA8-5345-422E-9B68-A967B23F2B42}" srcId="{858A6208-82DA-4967-BC26-57D48172EE9D}" destId="{DCE869AF-383F-47B7-9E3E-0FF767ECC965}" srcOrd="2" destOrd="0" parTransId="{C78B33D2-4D7C-4CF4-8BD3-1E5B349EAB43}" sibTransId="{EE0EA6F7-5A61-4469-92CC-9C9828B086D8}"/>
    <dgm:cxn modelId="{1E043B15-9280-4A42-A1B5-48B7E54530D5}" type="presOf" srcId="{858A6208-82DA-4967-BC26-57D48172EE9D}" destId="{39F2E45A-F38F-487A-BBEF-FA40B6969FD8}" srcOrd="0" destOrd="0" presId="urn:microsoft.com/office/officeart/2005/8/layout/venn2"/>
    <dgm:cxn modelId="{A9ADE13C-AFFE-4CA0-A7EF-C7E7B13C7924}" srcId="{858A6208-82DA-4967-BC26-57D48172EE9D}" destId="{ECAFD044-75B1-4276-A00D-21DA9E2C06C4}" srcOrd="0" destOrd="0" parTransId="{4B3E0B79-B935-4008-9731-9337ED84E511}" sibTransId="{3A5D02D0-366B-47E1-B5C5-70D17447F54B}"/>
    <dgm:cxn modelId="{C5832C91-F453-4F55-818E-5C86C6FADFE4}" type="presOf" srcId="{DCE869AF-383F-47B7-9E3E-0FF767ECC965}" destId="{5E9FDDEA-1B6D-4020-B895-38E5B4B0A208}" srcOrd="1" destOrd="0" presId="urn:microsoft.com/office/officeart/2005/8/layout/venn2"/>
    <dgm:cxn modelId="{350305F7-A013-4FE5-9FC5-5A1E36AFBC3F}" srcId="{858A6208-82DA-4967-BC26-57D48172EE9D}" destId="{CB5E2512-0F11-4200-AF07-A1FEDF73CFC0}" srcOrd="1" destOrd="0" parTransId="{2015C184-3019-41F7-9875-3359305767C7}" sibTransId="{B0E12E22-9AE2-4CDF-AE8C-26241AAA5D63}"/>
    <dgm:cxn modelId="{996E92A0-B4DE-4E1A-9F15-E28E07E12CE8}" type="presParOf" srcId="{39F2E45A-F38F-487A-BBEF-FA40B6969FD8}" destId="{58B7B77D-F1EE-4247-8A1F-951A90DCA76C}" srcOrd="0" destOrd="0" presId="urn:microsoft.com/office/officeart/2005/8/layout/venn2"/>
    <dgm:cxn modelId="{FBBA83AD-8E52-460F-8AC4-81601FA4F89D}" type="presParOf" srcId="{58B7B77D-F1EE-4247-8A1F-951A90DCA76C}" destId="{DECF069C-A6FB-4315-B812-4DA08DAFF2C6}" srcOrd="0" destOrd="0" presId="urn:microsoft.com/office/officeart/2005/8/layout/venn2"/>
    <dgm:cxn modelId="{1B5F3C38-534A-4D23-9771-2171BF6D05DF}" type="presParOf" srcId="{58B7B77D-F1EE-4247-8A1F-951A90DCA76C}" destId="{5F3BE875-BEED-4856-893B-921ADFC46751}" srcOrd="1" destOrd="0" presId="urn:microsoft.com/office/officeart/2005/8/layout/venn2"/>
    <dgm:cxn modelId="{DC1AB0CA-54CB-47F4-804E-F496C3733B3F}" type="presParOf" srcId="{39F2E45A-F38F-487A-BBEF-FA40B6969FD8}" destId="{224B8303-9BD2-4F69-A056-1DF65406A745}" srcOrd="1" destOrd="0" presId="urn:microsoft.com/office/officeart/2005/8/layout/venn2"/>
    <dgm:cxn modelId="{BCCB2153-5356-48F9-99FD-2C012E4E9F8F}" type="presParOf" srcId="{224B8303-9BD2-4F69-A056-1DF65406A745}" destId="{49951E5C-41CC-45B2-9AD5-EF3BD2358DF1}" srcOrd="0" destOrd="0" presId="urn:microsoft.com/office/officeart/2005/8/layout/venn2"/>
    <dgm:cxn modelId="{46405407-7D76-4941-B6FF-3F1B519A6997}" type="presParOf" srcId="{224B8303-9BD2-4F69-A056-1DF65406A745}" destId="{60A0E062-AC55-4413-B42D-854502885DAE}" srcOrd="1" destOrd="0" presId="urn:microsoft.com/office/officeart/2005/8/layout/venn2"/>
    <dgm:cxn modelId="{B8B868A3-4B0F-439D-A21E-4D7134FE5010}" type="presParOf" srcId="{39F2E45A-F38F-487A-BBEF-FA40B6969FD8}" destId="{B5CCDBAE-41C9-4A36-8EDE-0537D5915D25}" srcOrd="2" destOrd="0" presId="urn:microsoft.com/office/officeart/2005/8/layout/venn2"/>
    <dgm:cxn modelId="{94819CB5-0346-46A3-8793-E3A352795637}" type="presParOf" srcId="{B5CCDBAE-41C9-4A36-8EDE-0537D5915D25}" destId="{B8B6C9FF-475F-4918-9E37-4EB2400A6920}" srcOrd="0" destOrd="0" presId="urn:microsoft.com/office/officeart/2005/8/layout/venn2"/>
    <dgm:cxn modelId="{F327B8F8-44BD-40D7-8C79-5469688507C4}" type="presParOf" srcId="{B5CCDBAE-41C9-4A36-8EDE-0537D5915D25}" destId="{5E9FDDEA-1B6D-4020-B895-38E5B4B0A20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B3B54B9-0C2D-4EF7-A0D7-008EDB9F42E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DE1946-19EB-483B-B82C-87106F5B05CC}">
      <dgm:prSet custT="1"/>
      <dgm:spPr/>
      <dgm:t>
        <a:bodyPr/>
        <a:lstStyle/>
        <a:p>
          <a:pPr rtl="0"/>
          <a:r>
            <a:rPr lang="en-US" sz="1400" b="1" dirty="0" smtClean="0">
              <a:latin typeface="Garamond" panose="02020404030301010803" pitchFamily="18" charset="0"/>
            </a:rPr>
            <a:t>Later portion of 1920 – 1940: The majority of default countries are from Europe and Latin America. The Great Depression (early 1930s) plays a dominant role in defaulting countries during this period</a:t>
          </a:r>
          <a:r>
            <a:rPr lang="en-US" sz="1600" dirty="0" smtClean="0">
              <a:latin typeface="Garamond" panose="02020404030301010803" pitchFamily="18" charset="0"/>
            </a:rPr>
            <a:t>. </a:t>
          </a:r>
          <a:endParaRPr lang="en-US" sz="1600" dirty="0">
            <a:latin typeface="Garamond" panose="02020404030301010803" pitchFamily="18" charset="0"/>
          </a:endParaRPr>
        </a:p>
      </dgm:t>
    </dgm:pt>
    <dgm:pt modelId="{8C0A1CCD-1CAB-4594-8414-D29C271CBA7B}" type="parTrans" cxnId="{C998FD3E-ACE5-4581-8324-D2D4B46E1D42}">
      <dgm:prSet/>
      <dgm:spPr/>
      <dgm:t>
        <a:bodyPr/>
        <a:lstStyle/>
        <a:p>
          <a:endParaRPr lang="en-US"/>
        </a:p>
      </dgm:t>
    </dgm:pt>
    <dgm:pt modelId="{93F273BC-6F2D-4FFE-83F6-5EC9ADC8161F}" type="sibTrans" cxnId="{C998FD3E-ACE5-4581-8324-D2D4B46E1D42}">
      <dgm:prSet/>
      <dgm:spPr/>
      <dgm:t>
        <a:bodyPr/>
        <a:lstStyle/>
        <a:p>
          <a:endParaRPr lang="en-US"/>
        </a:p>
      </dgm:t>
    </dgm:pt>
    <dgm:pt modelId="{148E3E2D-6ED7-4131-9E69-C0BE13647D18}">
      <dgm:prSet custT="1"/>
      <dgm:spPr/>
      <dgm:t>
        <a:bodyPr/>
        <a:lstStyle/>
        <a:p>
          <a:pPr rtl="0"/>
          <a:r>
            <a:rPr lang="en-US" sz="2000" b="1" dirty="0" smtClean="0">
              <a:latin typeface="Garamond" panose="02020404030301010803" pitchFamily="18" charset="0"/>
            </a:rPr>
            <a:t>Middle portion of 1960 – 1970:  The majority of default countries are from Africa and Asia.</a:t>
          </a:r>
          <a:endParaRPr lang="en-US" sz="2000" b="1" dirty="0">
            <a:latin typeface="Garamond" panose="02020404030301010803" pitchFamily="18" charset="0"/>
          </a:endParaRPr>
        </a:p>
      </dgm:t>
    </dgm:pt>
    <dgm:pt modelId="{D55DCC0F-682A-4FC7-B96A-DD5F2C2FAE58}" type="parTrans" cxnId="{67ABED89-778E-4707-985C-F26EE76597D1}">
      <dgm:prSet/>
      <dgm:spPr/>
      <dgm:t>
        <a:bodyPr/>
        <a:lstStyle/>
        <a:p>
          <a:endParaRPr lang="en-US"/>
        </a:p>
      </dgm:t>
    </dgm:pt>
    <dgm:pt modelId="{2C8610A9-34C9-4BA6-97DF-14917E4061A2}" type="sibTrans" cxnId="{67ABED89-778E-4707-985C-F26EE76597D1}">
      <dgm:prSet/>
      <dgm:spPr/>
      <dgm:t>
        <a:bodyPr/>
        <a:lstStyle/>
        <a:p>
          <a:endParaRPr lang="en-US"/>
        </a:p>
      </dgm:t>
    </dgm:pt>
    <dgm:pt modelId="{F9E8AEAE-2573-47F3-A71C-41DF89BB5696}">
      <dgm:prSet custT="1"/>
      <dgm:spPr/>
      <dgm:t>
        <a:bodyPr/>
        <a:lstStyle/>
        <a:p>
          <a:pPr rtl="0"/>
          <a:r>
            <a:rPr lang="en-US" sz="1400" b="1" dirty="0" smtClean="0">
              <a:latin typeface="Garamond" panose="02020404030301010803" pitchFamily="18" charset="0"/>
            </a:rPr>
            <a:t>1980 to 2000:  The majority of defaulting  countries are from Latin America and Asia in emerging markets</a:t>
          </a:r>
          <a:r>
            <a:rPr lang="en-US" sz="1900" dirty="0" smtClean="0"/>
            <a:t>.      </a:t>
          </a:r>
          <a:endParaRPr lang="en-US" sz="1900" dirty="0"/>
        </a:p>
      </dgm:t>
    </dgm:pt>
    <dgm:pt modelId="{E1265A90-CF3C-4E9A-87A6-1019629B157F}" type="parTrans" cxnId="{2C50F711-98AC-4BF8-9177-E11ED90F0D94}">
      <dgm:prSet/>
      <dgm:spPr/>
      <dgm:t>
        <a:bodyPr/>
        <a:lstStyle/>
        <a:p>
          <a:endParaRPr lang="en-US"/>
        </a:p>
      </dgm:t>
    </dgm:pt>
    <dgm:pt modelId="{4E6FAEF7-0767-4676-97F2-CE8E36A3AD9B}" type="sibTrans" cxnId="{2C50F711-98AC-4BF8-9177-E11ED90F0D94}">
      <dgm:prSet/>
      <dgm:spPr/>
      <dgm:t>
        <a:bodyPr/>
        <a:lstStyle/>
        <a:p>
          <a:endParaRPr lang="en-US"/>
        </a:p>
      </dgm:t>
    </dgm:pt>
    <dgm:pt modelId="{7A4B8744-BDD2-4CD3-A919-7BA35FA8E533}" type="pres">
      <dgm:prSet presAssocID="{6B3B54B9-0C2D-4EF7-A0D7-008EDB9F42E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3F6F74-D77D-460C-9385-FC95EA2A44E7}" type="pres">
      <dgm:prSet presAssocID="{6B3B54B9-0C2D-4EF7-A0D7-008EDB9F42E2}" presName="arrow" presStyleLbl="bgShp" presStyleIdx="0" presStyleCnt="1"/>
      <dgm:spPr>
        <a:solidFill>
          <a:srgbClr val="FFC000"/>
        </a:solidFill>
      </dgm:spPr>
    </dgm:pt>
    <dgm:pt modelId="{1446EFD8-4E66-4625-AE98-7B7B01970825}" type="pres">
      <dgm:prSet presAssocID="{6B3B54B9-0C2D-4EF7-A0D7-008EDB9F42E2}" presName="points" presStyleCnt="0"/>
      <dgm:spPr/>
    </dgm:pt>
    <dgm:pt modelId="{DDDF9688-8FFD-4FDA-829E-1F9E43BCC27F}" type="pres">
      <dgm:prSet presAssocID="{7CDE1946-19EB-483B-B82C-87106F5B05CC}" presName="compositeA" presStyleCnt="0"/>
      <dgm:spPr/>
    </dgm:pt>
    <dgm:pt modelId="{CF27558A-61DD-42A0-A36C-DD5FC6712DE3}" type="pres">
      <dgm:prSet presAssocID="{7CDE1946-19EB-483B-B82C-87106F5B05CC}" presName="textA" presStyleLbl="revTx" presStyleIdx="0" presStyleCnt="3" custScaleX="1310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8C83B8-1272-4FF9-B62C-6375100F60FA}" type="pres">
      <dgm:prSet presAssocID="{7CDE1946-19EB-483B-B82C-87106F5B05CC}" presName="circleA" presStyleLbl="node1" presStyleIdx="0" presStyleCnt="3"/>
      <dgm:spPr/>
    </dgm:pt>
    <dgm:pt modelId="{BFBCB31F-89EC-4270-A3F0-0A87CC88F6F1}" type="pres">
      <dgm:prSet presAssocID="{7CDE1946-19EB-483B-B82C-87106F5B05CC}" presName="spaceA" presStyleCnt="0"/>
      <dgm:spPr/>
    </dgm:pt>
    <dgm:pt modelId="{C26D43C7-CB88-411F-B82C-BE1884619B4A}" type="pres">
      <dgm:prSet presAssocID="{93F273BC-6F2D-4FFE-83F6-5EC9ADC8161F}" presName="space" presStyleCnt="0"/>
      <dgm:spPr/>
    </dgm:pt>
    <dgm:pt modelId="{7AFE8963-CF57-4B2A-804E-DCA10C738B79}" type="pres">
      <dgm:prSet presAssocID="{148E3E2D-6ED7-4131-9E69-C0BE13647D18}" presName="compositeB" presStyleCnt="0"/>
      <dgm:spPr/>
    </dgm:pt>
    <dgm:pt modelId="{CFCBA40B-7EEC-42DA-B4AE-CC6DD91D233F}" type="pres">
      <dgm:prSet presAssocID="{148E3E2D-6ED7-4131-9E69-C0BE13647D18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ACD6AB-4E99-4097-96E7-B680EDF748D3}" type="pres">
      <dgm:prSet presAssocID="{148E3E2D-6ED7-4131-9E69-C0BE13647D18}" presName="circleB" presStyleLbl="node1" presStyleIdx="1" presStyleCnt="3"/>
      <dgm:spPr/>
    </dgm:pt>
    <dgm:pt modelId="{6FBA0CEE-68F5-4090-B040-C46FD4E814C1}" type="pres">
      <dgm:prSet presAssocID="{148E3E2D-6ED7-4131-9E69-C0BE13647D18}" presName="spaceB" presStyleCnt="0"/>
      <dgm:spPr/>
    </dgm:pt>
    <dgm:pt modelId="{C2B29C0D-2BE1-4A4F-822F-4CB397E12D7F}" type="pres">
      <dgm:prSet presAssocID="{2C8610A9-34C9-4BA6-97DF-14917E4061A2}" presName="space" presStyleCnt="0"/>
      <dgm:spPr/>
    </dgm:pt>
    <dgm:pt modelId="{9208BE47-CA4F-4A37-94C1-884A3D347890}" type="pres">
      <dgm:prSet presAssocID="{F9E8AEAE-2573-47F3-A71C-41DF89BB5696}" presName="compositeA" presStyleCnt="0"/>
      <dgm:spPr/>
    </dgm:pt>
    <dgm:pt modelId="{A473994B-A5E7-4192-95E1-0C216DCE4E6E}" type="pres">
      <dgm:prSet presAssocID="{F9E8AEAE-2573-47F3-A71C-41DF89BB5696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4CADAD-27BE-424A-9238-17E241553CD1}" type="pres">
      <dgm:prSet presAssocID="{F9E8AEAE-2573-47F3-A71C-41DF89BB5696}" presName="circleA" presStyleLbl="node1" presStyleIdx="2" presStyleCnt="3"/>
      <dgm:spPr/>
    </dgm:pt>
    <dgm:pt modelId="{5B835249-8AB6-493D-AF92-EBCF15F4FDAA}" type="pres">
      <dgm:prSet presAssocID="{F9E8AEAE-2573-47F3-A71C-41DF89BB5696}" presName="spaceA" presStyleCnt="0"/>
      <dgm:spPr/>
    </dgm:pt>
  </dgm:ptLst>
  <dgm:cxnLst>
    <dgm:cxn modelId="{2C50F711-98AC-4BF8-9177-E11ED90F0D94}" srcId="{6B3B54B9-0C2D-4EF7-A0D7-008EDB9F42E2}" destId="{F9E8AEAE-2573-47F3-A71C-41DF89BB5696}" srcOrd="2" destOrd="0" parTransId="{E1265A90-CF3C-4E9A-87A6-1019629B157F}" sibTransId="{4E6FAEF7-0767-4676-97F2-CE8E36A3AD9B}"/>
    <dgm:cxn modelId="{C998FD3E-ACE5-4581-8324-D2D4B46E1D42}" srcId="{6B3B54B9-0C2D-4EF7-A0D7-008EDB9F42E2}" destId="{7CDE1946-19EB-483B-B82C-87106F5B05CC}" srcOrd="0" destOrd="0" parTransId="{8C0A1CCD-1CAB-4594-8414-D29C271CBA7B}" sibTransId="{93F273BC-6F2D-4FFE-83F6-5EC9ADC8161F}"/>
    <dgm:cxn modelId="{FCD3B5DC-EDC7-47FC-B634-47365E569FA4}" type="presOf" srcId="{7CDE1946-19EB-483B-B82C-87106F5B05CC}" destId="{CF27558A-61DD-42A0-A36C-DD5FC6712DE3}" srcOrd="0" destOrd="0" presId="urn:microsoft.com/office/officeart/2005/8/layout/hProcess11"/>
    <dgm:cxn modelId="{DEF48FFC-6E62-4891-99E0-7A93B6231DD3}" type="presOf" srcId="{F9E8AEAE-2573-47F3-A71C-41DF89BB5696}" destId="{A473994B-A5E7-4192-95E1-0C216DCE4E6E}" srcOrd="0" destOrd="0" presId="urn:microsoft.com/office/officeart/2005/8/layout/hProcess11"/>
    <dgm:cxn modelId="{D714ED77-B629-41D9-9547-7A54947B79ED}" type="presOf" srcId="{148E3E2D-6ED7-4131-9E69-C0BE13647D18}" destId="{CFCBA40B-7EEC-42DA-B4AE-CC6DD91D233F}" srcOrd="0" destOrd="0" presId="urn:microsoft.com/office/officeart/2005/8/layout/hProcess11"/>
    <dgm:cxn modelId="{67ABED89-778E-4707-985C-F26EE76597D1}" srcId="{6B3B54B9-0C2D-4EF7-A0D7-008EDB9F42E2}" destId="{148E3E2D-6ED7-4131-9E69-C0BE13647D18}" srcOrd="1" destOrd="0" parTransId="{D55DCC0F-682A-4FC7-B96A-DD5F2C2FAE58}" sibTransId="{2C8610A9-34C9-4BA6-97DF-14917E4061A2}"/>
    <dgm:cxn modelId="{AB362946-9AAB-4540-9007-CCF9A2C352FA}" type="presOf" srcId="{6B3B54B9-0C2D-4EF7-A0D7-008EDB9F42E2}" destId="{7A4B8744-BDD2-4CD3-A919-7BA35FA8E533}" srcOrd="0" destOrd="0" presId="urn:microsoft.com/office/officeart/2005/8/layout/hProcess11"/>
    <dgm:cxn modelId="{5264888C-2EEF-4505-A18B-D31F461E34BA}" type="presParOf" srcId="{7A4B8744-BDD2-4CD3-A919-7BA35FA8E533}" destId="{4E3F6F74-D77D-460C-9385-FC95EA2A44E7}" srcOrd="0" destOrd="0" presId="urn:microsoft.com/office/officeart/2005/8/layout/hProcess11"/>
    <dgm:cxn modelId="{EAE51D50-BA7D-42CF-8E67-E6FE66CE9F51}" type="presParOf" srcId="{7A4B8744-BDD2-4CD3-A919-7BA35FA8E533}" destId="{1446EFD8-4E66-4625-AE98-7B7B01970825}" srcOrd="1" destOrd="0" presId="urn:microsoft.com/office/officeart/2005/8/layout/hProcess11"/>
    <dgm:cxn modelId="{EDDA22D3-74D5-4CA4-B7EF-9276C6476D42}" type="presParOf" srcId="{1446EFD8-4E66-4625-AE98-7B7B01970825}" destId="{DDDF9688-8FFD-4FDA-829E-1F9E43BCC27F}" srcOrd="0" destOrd="0" presId="urn:microsoft.com/office/officeart/2005/8/layout/hProcess11"/>
    <dgm:cxn modelId="{4761D929-02B3-4439-9D79-E033EA113CB6}" type="presParOf" srcId="{DDDF9688-8FFD-4FDA-829E-1F9E43BCC27F}" destId="{CF27558A-61DD-42A0-A36C-DD5FC6712DE3}" srcOrd="0" destOrd="0" presId="urn:microsoft.com/office/officeart/2005/8/layout/hProcess11"/>
    <dgm:cxn modelId="{B90C6A11-D19C-4878-9DB6-F70CE72D6B24}" type="presParOf" srcId="{DDDF9688-8FFD-4FDA-829E-1F9E43BCC27F}" destId="{FB8C83B8-1272-4FF9-B62C-6375100F60FA}" srcOrd="1" destOrd="0" presId="urn:microsoft.com/office/officeart/2005/8/layout/hProcess11"/>
    <dgm:cxn modelId="{CE9205C0-3252-47E7-B994-6896363FF2D4}" type="presParOf" srcId="{DDDF9688-8FFD-4FDA-829E-1F9E43BCC27F}" destId="{BFBCB31F-89EC-4270-A3F0-0A87CC88F6F1}" srcOrd="2" destOrd="0" presId="urn:microsoft.com/office/officeart/2005/8/layout/hProcess11"/>
    <dgm:cxn modelId="{4785A9F4-7243-4702-9E19-7558501AF7DB}" type="presParOf" srcId="{1446EFD8-4E66-4625-AE98-7B7B01970825}" destId="{C26D43C7-CB88-411F-B82C-BE1884619B4A}" srcOrd="1" destOrd="0" presId="urn:microsoft.com/office/officeart/2005/8/layout/hProcess11"/>
    <dgm:cxn modelId="{345DF20C-3C9F-47DF-AD19-BC0FD3EEB59D}" type="presParOf" srcId="{1446EFD8-4E66-4625-AE98-7B7B01970825}" destId="{7AFE8963-CF57-4B2A-804E-DCA10C738B79}" srcOrd="2" destOrd="0" presId="urn:microsoft.com/office/officeart/2005/8/layout/hProcess11"/>
    <dgm:cxn modelId="{17DCE3C7-3295-42A1-B533-ADF178FBE0CA}" type="presParOf" srcId="{7AFE8963-CF57-4B2A-804E-DCA10C738B79}" destId="{CFCBA40B-7EEC-42DA-B4AE-CC6DD91D233F}" srcOrd="0" destOrd="0" presId="urn:microsoft.com/office/officeart/2005/8/layout/hProcess11"/>
    <dgm:cxn modelId="{76CD6AB8-1A78-4D40-9D64-A71DC0BC582E}" type="presParOf" srcId="{7AFE8963-CF57-4B2A-804E-DCA10C738B79}" destId="{E8ACD6AB-4E99-4097-96E7-B680EDF748D3}" srcOrd="1" destOrd="0" presId="urn:microsoft.com/office/officeart/2005/8/layout/hProcess11"/>
    <dgm:cxn modelId="{56B598A2-A8FC-4A52-A177-DA984DA82AF5}" type="presParOf" srcId="{7AFE8963-CF57-4B2A-804E-DCA10C738B79}" destId="{6FBA0CEE-68F5-4090-B040-C46FD4E814C1}" srcOrd="2" destOrd="0" presId="urn:microsoft.com/office/officeart/2005/8/layout/hProcess11"/>
    <dgm:cxn modelId="{C290888C-2736-4163-9C2C-91BEB8F4633B}" type="presParOf" srcId="{1446EFD8-4E66-4625-AE98-7B7B01970825}" destId="{C2B29C0D-2BE1-4A4F-822F-4CB397E12D7F}" srcOrd="3" destOrd="0" presId="urn:microsoft.com/office/officeart/2005/8/layout/hProcess11"/>
    <dgm:cxn modelId="{8902CB83-A0FB-4174-9A43-452574758C03}" type="presParOf" srcId="{1446EFD8-4E66-4625-AE98-7B7B01970825}" destId="{9208BE47-CA4F-4A37-94C1-884A3D347890}" srcOrd="4" destOrd="0" presId="urn:microsoft.com/office/officeart/2005/8/layout/hProcess11"/>
    <dgm:cxn modelId="{33101A48-34CD-4D91-862D-94BC129A34E1}" type="presParOf" srcId="{9208BE47-CA4F-4A37-94C1-884A3D347890}" destId="{A473994B-A5E7-4192-95E1-0C216DCE4E6E}" srcOrd="0" destOrd="0" presId="urn:microsoft.com/office/officeart/2005/8/layout/hProcess11"/>
    <dgm:cxn modelId="{91FE4411-3FF9-4E67-BED7-62949DA35C59}" type="presParOf" srcId="{9208BE47-CA4F-4A37-94C1-884A3D347890}" destId="{104CADAD-27BE-424A-9238-17E241553CD1}" srcOrd="1" destOrd="0" presId="urn:microsoft.com/office/officeart/2005/8/layout/hProcess11"/>
    <dgm:cxn modelId="{484BA3C1-51B1-48D1-8A33-0A22DF4EF454}" type="presParOf" srcId="{9208BE47-CA4F-4A37-94C1-884A3D347890}" destId="{5B835249-8AB6-493D-AF92-EBCF15F4FDA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78CDEC7-7AD6-4654-92CD-4FAD5574938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F468F3-ADB8-476C-8E67-AA657A601952}">
      <dgm:prSet/>
      <dgm:spPr>
        <a:solidFill>
          <a:srgbClr val="FF0000"/>
        </a:solidFill>
      </dgm:spPr>
      <dgm:t>
        <a:bodyPr/>
        <a:lstStyle/>
        <a:p>
          <a:pPr rtl="0"/>
          <a:r>
            <a:rPr lang="en-US" dirty="0" smtClean="0"/>
            <a:t>Domestic Debt </a:t>
          </a:r>
          <a:endParaRPr lang="en-US" dirty="0"/>
        </a:p>
      </dgm:t>
    </dgm:pt>
    <dgm:pt modelId="{C84FE23F-019D-42FF-B50D-3F50CD28A5EC}" type="parTrans" cxnId="{39AD995E-C54A-4C4E-819D-3C7ADD9D8234}">
      <dgm:prSet/>
      <dgm:spPr/>
      <dgm:t>
        <a:bodyPr/>
        <a:lstStyle/>
        <a:p>
          <a:endParaRPr lang="en-US"/>
        </a:p>
      </dgm:t>
    </dgm:pt>
    <dgm:pt modelId="{E48F3307-5DC3-4194-B2E8-690DDAB9B0A2}" type="sibTrans" cxnId="{39AD995E-C54A-4C4E-819D-3C7ADD9D8234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F25EA6D6-D9A0-48D1-8313-CD0C15C426B0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 smtClean="0"/>
            <a:t>External debt</a:t>
          </a:r>
          <a:endParaRPr lang="en-US" dirty="0"/>
        </a:p>
      </dgm:t>
    </dgm:pt>
    <dgm:pt modelId="{C1A93D3D-C382-4800-A3BA-E168BC3C5B60}" type="parTrans" cxnId="{767ABEC3-C5FC-46A9-9CD5-579F973F71E1}">
      <dgm:prSet/>
      <dgm:spPr/>
      <dgm:t>
        <a:bodyPr/>
        <a:lstStyle/>
        <a:p>
          <a:endParaRPr lang="en-US"/>
        </a:p>
      </dgm:t>
    </dgm:pt>
    <dgm:pt modelId="{39B46B29-EFBE-4600-A28D-7EFB22D40BB2}" type="sibTrans" cxnId="{767ABEC3-C5FC-46A9-9CD5-579F973F71E1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8E5A5067-6A15-4503-A370-094B89CC88C3}">
      <dgm:prSet/>
      <dgm:spPr>
        <a:solidFill>
          <a:srgbClr val="00B050"/>
        </a:solidFill>
      </dgm:spPr>
      <dgm:t>
        <a:bodyPr/>
        <a:lstStyle/>
        <a:p>
          <a:pPr rtl="0"/>
          <a:r>
            <a:rPr lang="en-US" dirty="0" smtClean="0"/>
            <a:t>Inflation</a:t>
          </a:r>
          <a:endParaRPr lang="en-US" dirty="0"/>
        </a:p>
      </dgm:t>
    </dgm:pt>
    <dgm:pt modelId="{39F6B229-4866-4832-9677-03BE2873DBE4}" type="parTrans" cxnId="{E98BF567-C262-4333-B9F7-A5BD27262C04}">
      <dgm:prSet/>
      <dgm:spPr/>
      <dgm:t>
        <a:bodyPr/>
        <a:lstStyle/>
        <a:p>
          <a:endParaRPr lang="en-US"/>
        </a:p>
      </dgm:t>
    </dgm:pt>
    <dgm:pt modelId="{E13C8800-8EAF-47CF-8DF8-11FA8DCD4269}" type="sibTrans" cxnId="{E98BF567-C262-4333-B9F7-A5BD27262C04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B024CEF1-79B0-42E6-89CE-6FDDBB48985B}" type="pres">
      <dgm:prSet presAssocID="{278CDEC7-7AD6-4654-92CD-4FAD5574938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232F19-10AE-4FC7-84F8-231C189190E2}" type="pres">
      <dgm:prSet presAssocID="{FEF468F3-ADB8-476C-8E67-AA657A60195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8B7155-AA58-4DA5-9001-83D8ED5D3B9A}" type="pres">
      <dgm:prSet presAssocID="{E48F3307-5DC3-4194-B2E8-690DDAB9B0A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C10E684-7B25-4E7B-9467-12E957641FC6}" type="pres">
      <dgm:prSet presAssocID="{E48F3307-5DC3-4194-B2E8-690DDAB9B0A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40FC17C-2F6C-43C8-8D65-754A88DFB850}" type="pres">
      <dgm:prSet presAssocID="{F25EA6D6-D9A0-48D1-8313-CD0C15C426B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3E5F0D-58DA-4884-892D-F24FDD5DB486}" type="pres">
      <dgm:prSet presAssocID="{39B46B29-EFBE-4600-A28D-7EFB22D40BB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4A08E77-4E19-450D-93A9-9A5965E9D0D0}" type="pres">
      <dgm:prSet presAssocID="{39B46B29-EFBE-4600-A28D-7EFB22D40BB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B6AE7C6-3AED-4836-805F-143883ED977D}" type="pres">
      <dgm:prSet presAssocID="{8E5A5067-6A15-4503-A370-094B89CC88C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1CE01-8873-4001-BA7B-DF45C23AC8EA}" type="pres">
      <dgm:prSet presAssocID="{E13C8800-8EAF-47CF-8DF8-11FA8DCD4269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1325DCE-64F3-48B2-B80E-C42E68863368}" type="pres">
      <dgm:prSet presAssocID="{E13C8800-8EAF-47CF-8DF8-11FA8DCD4269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D8B41E1-2B4F-4CB2-8F0B-2990F90BA21A}" type="presOf" srcId="{278CDEC7-7AD6-4654-92CD-4FAD5574938F}" destId="{B024CEF1-79B0-42E6-89CE-6FDDBB48985B}" srcOrd="0" destOrd="0" presId="urn:microsoft.com/office/officeart/2005/8/layout/cycle2"/>
    <dgm:cxn modelId="{767ABEC3-C5FC-46A9-9CD5-579F973F71E1}" srcId="{278CDEC7-7AD6-4654-92CD-4FAD5574938F}" destId="{F25EA6D6-D9A0-48D1-8313-CD0C15C426B0}" srcOrd="1" destOrd="0" parTransId="{C1A93D3D-C382-4800-A3BA-E168BC3C5B60}" sibTransId="{39B46B29-EFBE-4600-A28D-7EFB22D40BB2}"/>
    <dgm:cxn modelId="{0572F7AE-2DB9-4AC6-882A-934DB6598AFA}" type="presOf" srcId="{E48F3307-5DC3-4194-B2E8-690DDAB9B0A2}" destId="{6C10E684-7B25-4E7B-9467-12E957641FC6}" srcOrd="1" destOrd="0" presId="urn:microsoft.com/office/officeart/2005/8/layout/cycle2"/>
    <dgm:cxn modelId="{FB4C6DD8-5E6D-4EC8-B39E-E984DFB35477}" type="presOf" srcId="{E13C8800-8EAF-47CF-8DF8-11FA8DCD4269}" destId="{8121CE01-8873-4001-BA7B-DF45C23AC8EA}" srcOrd="0" destOrd="0" presId="urn:microsoft.com/office/officeart/2005/8/layout/cycle2"/>
    <dgm:cxn modelId="{232ADD0A-B97A-4A88-93FD-214352B54E99}" type="presOf" srcId="{E13C8800-8EAF-47CF-8DF8-11FA8DCD4269}" destId="{31325DCE-64F3-48B2-B80E-C42E68863368}" srcOrd="1" destOrd="0" presId="urn:microsoft.com/office/officeart/2005/8/layout/cycle2"/>
    <dgm:cxn modelId="{D8A985DB-B6C5-4661-BA46-0367C4DFDA10}" type="presOf" srcId="{39B46B29-EFBE-4600-A28D-7EFB22D40BB2}" destId="{64A08E77-4E19-450D-93A9-9A5965E9D0D0}" srcOrd="1" destOrd="0" presId="urn:microsoft.com/office/officeart/2005/8/layout/cycle2"/>
    <dgm:cxn modelId="{6D60F1D7-3DD4-4147-AB66-D5423C3D8FAC}" type="presOf" srcId="{F25EA6D6-D9A0-48D1-8313-CD0C15C426B0}" destId="{C40FC17C-2F6C-43C8-8D65-754A88DFB850}" srcOrd="0" destOrd="0" presId="urn:microsoft.com/office/officeart/2005/8/layout/cycle2"/>
    <dgm:cxn modelId="{976ED02D-DE17-42DE-ABB0-89CBC0E640A2}" type="presOf" srcId="{8E5A5067-6A15-4503-A370-094B89CC88C3}" destId="{5B6AE7C6-3AED-4836-805F-143883ED977D}" srcOrd="0" destOrd="0" presId="urn:microsoft.com/office/officeart/2005/8/layout/cycle2"/>
    <dgm:cxn modelId="{67A548F5-DEE8-4665-B72E-F40FCB909084}" type="presOf" srcId="{E48F3307-5DC3-4194-B2E8-690DDAB9B0A2}" destId="{778B7155-AA58-4DA5-9001-83D8ED5D3B9A}" srcOrd="0" destOrd="0" presId="urn:microsoft.com/office/officeart/2005/8/layout/cycle2"/>
    <dgm:cxn modelId="{F5314C05-C86C-413E-B674-ABB877EF7071}" type="presOf" srcId="{39B46B29-EFBE-4600-A28D-7EFB22D40BB2}" destId="{E53E5F0D-58DA-4884-892D-F24FDD5DB486}" srcOrd="0" destOrd="0" presId="urn:microsoft.com/office/officeart/2005/8/layout/cycle2"/>
    <dgm:cxn modelId="{39AD995E-C54A-4C4E-819D-3C7ADD9D8234}" srcId="{278CDEC7-7AD6-4654-92CD-4FAD5574938F}" destId="{FEF468F3-ADB8-476C-8E67-AA657A601952}" srcOrd="0" destOrd="0" parTransId="{C84FE23F-019D-42FF-B50D-3F50CD28A5EC}" sibTransId="{E48F3307-5DC3-4194-B2E8-690DDAB9B0A2}"/>
    <dgm:cxn modelId="{E98BF567-C262-4333-B9F7-A5BD27262C04}" srcId="{278CDEC7-7AD6-4654-92CD-4FAD5574938F}" destId="{8E5A5067-6A15-4503-A370-094B89CC88C3}" srcOrd="2" destOrd="0" parTransId="{39F6B229-4866-4832-9677-03BE2873DBE4}" sibTransId="{E13C8800-8EAF-47CF-8DF8-11FA8DCD4269}"/>
    <dgm:cxn modelId="{38FC97A2-6398-4B09-8DB5-FE7DD4ABAB8B}" type="presOf" srcId="{FEF468F3-ADB8-476C-8E67-AA657A601952}" destId="{23232F19-10AE-4FC7-84F8-231C189190E2}" srcOrd="0" destOrd="0" presId="urn:microsoft.com/office/officeart/2005/8/layout/cycle2"/>
    <dgm:cxn modelId="{33513FB2-3F71-48D6-9F7F-6182C0252270}" type="presParOf" srcId="{B024CEF1-79B0-42E6-89CE-6FDDBB48985B}" destId="{23232F19-10AE-4FC7-84F8-231C189190E2}" srcOrd="0" destOrd="0" presId="urn:microsoft.com/office/officeart/2005/8/layout/cycle2"/>
    <dgm:cxn modelId="{9519C9DC-E183-4E0A-A3A9-698E639500BD}" type="presParOf" srcId="{B024CEF1-79B0-42E6-89CE-6FDDBB48985B}" destId="{778B7155-AA58-4DA5-9001-83D8ED5D3B9A}" srcOrd="1" destOrd="0" presId="urn:microsoft.com/office/officeart/2005/8/layout/cycle2"/>
    <dgm:cxn modelId="{1DD79E1A-44B9-41FF-9B0C-CC25F7ADB615}" type="presParOf" srcId="{778B7155-AA58-4DA5-9001-83D8ED5D3B9A}" destId="{6C10E684-7B25-4E7B-9467-12E957641FC6}" srcOrd="0" destOrd="0" presId="urn:microsoft.com/office/officeart/2005/8/layout/cycle2"/>
    <dgm:cxn modelId="{E7948035-16A6-45D6-879C-E397D4338D71}" type="presParOf" srcId="{B024CEF1-79B0-42E6-89CE-6FDDBB48985B}" destId="{C40FC17C-2F6C-43C8-8D65-754A88DFB850}" srcOrd="2" destOrd="0" presId="urn:microsoft.com/office/officeart/2005/8/layout/cycle2"/>
    <dgm:cxn modelId="{615638B9-38CB-469A-B62D-8427A084A0C8}" type="presParOf" srcId="{B024CEF1-79B0-42E6-89CE-6FDDBB48985B}" destId="{E53E5F0D-58DA-4884-892D-F24FDD5DB486}" srcOrd="3" destOrd="0" presId="urn:microsoft.com/office/officeart/2005/8/layout/cycle2"/>
    <dgm:cxn modelId="{9062A7D2-B2A4-4884-B522-70F92378AD57}" type="presParOf" srcId="{E53E5F0D-58DA-4884-892D-F24FDD5DB486}" destId="{64A08E77-4E19-450D-93A9-9A5965E9D0D0}" srcOrd="0" destOrd="0" presId="urn:microsoft.com/office/officeart/2005/8/layout/cycle2"/>
    <dgm:cxn modelId="{91CD2D8A-6B15-4DC8-9C6F-5F389BD4FFE2}" type="presParOf" srcId="{B024CEF1-79B0-42E6-89CE-6FDDBB48985B}" destId="{5B6AE7C6-3AED-4836-805F-143883ED977D}" srcOrd="4" destOrd="0" presId="urn:microsoft.com/office/officeart/2005/8/layout/cycle2"/>
    <dgm:cxn modelId="{23439968-1CEA-48BA-8CBA-CC699D094EB7}" type="presParOf" srcId="{B024CEF1-79B0-42E6-89CE-6FDDBB48985B}" destId="{8121CE01-8873-4001-BA7B-DF45C23AC8EA}" srcOrd="5" destOrd="0" presId="urn:microsoft.com/office/officeart/2005/8/layout/cycle2"/>
    <dgm:cxn modelId="{D8391C2B-690D-4231-B70F-5691E02B88FB}" type="presParOf" srcId="{8121CE01-8873-4001-BA7B-DF45C23AC8EA}" destId="{31325DCE-64F3-48B2-B80E-C42E6886336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5B5CB4-0157-441F-9CCF-00FF7CD6CF7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A985CC-5E1E-4921-923E-00BA27C3A04A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2400" b="0" dirty="0" smtClean="0">
              <a:latin typeface="Garamond" panose="02020404030301010803" pitchFamily="18" charset="0"/>
            </a:rPr>
            <a:t>   Domestic  Debt</a:t>
          </a:r>
          <a:endParaRPr lang="en-US" sz="2400" b="0" dirty="0">
            <a:latin typeface="Garamond" panose="02020404030301010803" pitchFamily="18" charset="0"/>
          </a:endParaRPr>
        </a:p>
      </dgm:t>
    </dgm:pt>
    <dgm:pt modelId="{9C53BD45-B58F-46D9-A46E-BE1A5574739D}" type="parTrans" cxnId="{A22533FE-B911-418B-A6CF-313634827E30}">
      <dgm:prSet/>
      <dgm:spPr/>
      <dgm:t>
        <a:bodyPr/>
        <a:lstStyle/>
        <a:p>
          <a:endParaRPr lang="en-US"/>
        </a:p>
      </dgm:t>
    </dgm:pt>
    <dgm:pt modelId="{84A8FE66-854B-481B-920B-D9993A487AF9}" type="sibTrans" cxnId="{A22533FE-B911-418B-A6CF-313634827E30}">
      <dgm:prSet/>
      <dgm:spPr/>
      <dgm:t>
        <a:bodyPr/>
        <a:lstStyle/>
        <a:p>
          <a:endParaRPr lang="en-US"/>
        </a:p>
      </dgm:t>
    </dgm:pt>
    <dgm:pt modelId="{55566526-E5CF-47D8-8C1C-4B09BD141E0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2400" b="0" dirty="0" smtClean="0">
              <a:latin typeface="Garamond" panose="02020404030301010803" pitchFamily="18" charset="0"/>
            </a:rPr>
            <a:t>External Debt</a:t>
          </a:r>
          <a:endParaRPr lang="en-US" sz="2400" b="0" dirty="0">
            <a:latin typeface="Garamond" panose="02020404030301010803" pitchFamily="18" charset="0"/>
          </a:endParaRPr>
        </a:p>
      </dgm:t>
    </dgm:pt>
    <dgm:pt modelId="{AF841081-1DDA-49CC-8B33-D2BB2AD208D8}" type="parTrans" cxnId="{30F42032-44A1-448D-8347-998D13385032}">
      <dgm:prSet/>
      <dgm:spPr/>
      <dgm:t>
        <a:bodyPr/>
        <a:lstStyle/>
        <a:p>
          <a:endParaRPr lang="en-US"/>
        </a:p>
      </dgm:t>
    </dgm:pt>
    <dgm:pt modelId="{2F083E65-E564-4569-883A-651F9A2F9095}" type="sibTrans" cxnId="{30F42032-44A1-448D-8347-998D13385032}">
      <dgm:prSet/>
      <dgm:spPr/>
      <dgm:t>
        <a:bodyPr/>
        <a:lstStyle/>
        <a:p>
          <a:endParaRPr lang="en-US"/>
        </a:p>
      </dgm:t>
    </dgm:pt>
    <dgm:pt modelId="{82347652-C173-4573-AF65-A9125F18C20D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2400" dirty="0" smtClean="0">
              <a:latin typeface="Garamond" panose="02020404030301010803" pitchFamily="18" charset="0"/>
            </a:rPr>
            <a:t>   External Debt Ratio</a:t>
          </a:r>
          <a:endParaRPr lang="en-US" sz="2400" dirty="0">
            <a:latin typeface="Garamond" panose="02020404030301010803" pitchFamily="18" charset="0"/>
          </a:endParaRPr>
        </a:p>
      </dgm:t>
    </dgm:pt>
    <dgm:pt modelId="{C0E93495-EFCC-4F4F-9509-7B39E2B0284C}" type="parTrans" cxnId="{C8936A2D-8963-4A3E-AD44-218459762F46}">
      <dgm:prSet/>
      <dgm:spPr/>
      <dgm:t>
        <a:bodyPr/>
        <a:lstStyle/>
        <a:p>
          <a:endParaRPr lang="en-US"/>
        </a:p>
      </dgm:t>
    </dgm:pt>
    <dgm:pt modelId="{07FBF858-DB88-4F53-AF94-E5D893284EC2}" type="sibTrans" cxnId="{C8936A2D-8963-4A3E-AD44-218459762F46}">
      <dgm:prSet/>
      <dgm:spPr/>
      <dgm:t>
        <a:bodyPr/>
        <a:lstStyle/>
        <a:p>
          <a:endParaRPr lang="en-US"/>
        </a:p>
      </dgm:t>
    </dgm:pt>
    <dgm:pt modelId="{9CEA2A2C-5757-4A52-81CA-469A6F93CEEB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2400" dirty="0" smtClean="0">
              <a:latin typeface="Garamond" panose="02020404030301010803" pitchFamily="18" charset="0"/>
            </a:rPr>
            <a:t>Total Debt Ratio</a:t>
          </a:r>
          <a:endParaRPr lang="en-US" sz="2400" dirty="0">
            <a:latin typeface="Garamond" panose="02020404030301010803" pitchFamily="18" charset="0"/>
          </a:endParaRPr>
        </a:p>
      </dgm:t>
    </dgm:pt>
    <dgm:pt modelId="{15DB0186-5BC1-44BF-A51C-734733AA08DE}" type="parTrans" cxnId="{1E4D3103-8F01-4698-B2B5-2E06ECC24803}">
      <dgm:prSet/>
      <dgm:spPr/>
      <dgm:t>
        <a:bodyPr/>
        <a:lstStyle/>
        <a:p>
          <a:endParaRPr lang="en-US"/>
        </a:p>
      </dgm:t>
    </dgm:pt>
    <dgm:pt modelId="{128C3A64-BB10-44C2-AE98-BA80DEC09E9F}" type="sibTrans" cxnId="{1E4D3103-8F01-4698-B2B5-2E06ECC24803}">
      <dgm:prSet/>
      <dgm:spPr/>
      <dgm:t>
        <a:bodyPr/>
        <a:lstStyle/>
        <a:p>
          <a:endParaRPr lang="en-US"/>
        </a:p>
      </dgm:t>
    </dgm:pt>
    <dgm:pt modelId="{FCC06036-3D3C-40BA-8A44-2129E5CB062E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2400" dirty="0" smtClean="0">
              <a:latin typeface="Garamond" panose="02020404030301010803" pitchFamily="18" charset="0"/>
            </a:rPr>
            <a:t>Gross National Product (GNP)</a:t>
          </a:r>
          <a:endParaRPr lang="en-US" sz="2400" dirty="0">
            <a:latin typeface="Garamond" panose="02020404030301010803" pitchFamily="18" charset="0"/>
          </a:endParaRPr>
        </a:p>
      </dgm:t>
    </dgm:pt>
    <dgm:pt modelId="{EEFB2555-723A-4E30-A6E1-626DC0DE7EA4}" type="parTrans" cxnId="{AFE5CCF3-C653-4A27-A37D-A381B334B1F7}">
      <dgm:prSet/>
      <dgm:spPr/>
      <dgm:t>
        <a:bodyPr/>
        <a:lstStyle/>
        <a:p>
          <a:endParaRPr lang="en-US"/>
        </a:p>
      </dgm:t>
    </dgm:pt>
    <dgm:pt modelId="{D790E120-5606-43A5-BC04-F142A6D12329}" type="sibTrans" cxnId="{AFE5CCF3-C653-4A27-A37D-A381B334B1F7}">
      <dgm:prSet/>
      <dgm:spPr/>
      <dgm:t>
        <a:bodyPr/>
        <a:lstStyle/>
        <a:p>
          <a:endParaRPr lang="en-US"/>
        </a:p>
      </dgm:t>
    </dgm:pt>
    <dgm:pt modelId="{741243B4-1387-4EE5-8DA0-F26D2372AFFB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2400" dirty="0" smtClean="0">
              <a:latin typeface="Garamond" panose="02020404030301010803" pitchFamily="18" charset="0"/>
            </a:rPr>
            <a:t>Inflation</a:t>
          </a:r>
          <a:endParaRPr lang="en-US" sz="2400" dirty="0">
            <a:latin typeface="Garamond" panose="02020404030301010803" pitchFamily="18" charset="0"/>
          </a:endParaRPr>
        </a:p>
      </dgm:t>
    </dgm:pt>
    <dgm:pt modelId="{989F1EEC-C2A9-4217-94C5-221DDCF5434A}" type="parTrans" cxnId="{5A33DA75-658B-4612-80DC-F050B054C6FB}">
      <dgm:prSet/>
      <dgm:spPr/>
      <dgm:t>
        <a:bodyPr/>
        <a:lstStyle/>
        <a:p>
          <a:endParaRPr lang="en-US"/>
        </a:p>
      </dgm:t>
    </dgm:pt>
    <dgm:pt modelId="{98A23BDC-2410-4143-A710-8158E2E3F5D4}" type="sibTrans" cxnId="{5A33DA75-658B-4612-80DC-F050B054C6FB}">
      <dgm:prSet/>
      <dgm:spPr/>
      <dgm:t>
        <a:bodyPr/>
        <a:lstStyle/>
        <a:p>
          <a:endParaRPr lang="en-US"/>
        </a:p>
      </dgm:t>
    </dgm:pt>
    <dgm:pt modelId="{DB14285E-9CA8-41BF-8ABB-ACA98EAC703C}" type="pres">
      <dgm:prSet presAssocID="{8A5B5CB4-0157-441F-9CCF-00FF7CD6CF7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F19587-DDF1-4492-BA90-8B0DA2212C00}" type="pres">
      <dgm:prSet presAssocID="{B0A985CC-5E1E-4921-923E-00BA27C3A04A}" presName="linNode" presStyleCnt="0"/>
      <dgm:spPr/>
    </dgm:pt>
    <dgm:pt modelId="{61B58FEF-EB4C-4371-B10B-88AE1F23CEB5}" type="pres">
      <dgm:prSet presAssocID="{B0A985CC-5E1E-4921-923E-00BA27C3A04A}" presName="parentText" presStyleLbl="node1" presStyleIdx="0" presStyleCnt="6" custLinFactNeighborX="-47737" custLinFactNeighborY="4194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9CF165-3B04-4187-9946-D5CAE430BFCD}" type="pres">
      <dgm:prSet presAssocID="{84A8FE66-854B-481B-920B-D9993A487AF9}" presName="sp" presStyleCnt="0"/>
      <dgm:spPr/>
    </dgm:pt>
    <dgm:pt modelId="{971BED9A-A32D-4E0E-BC61-B9800F6D7D3D}" type="pres">
      <dgm:prSet presAssocID="{55566526-E5CF-47D8-8C1C-4B09BD141E01}" presName="linNode" presStyleCnt="0"/>
      <dgm:spPr/>
    </dgm:pt>
    <dgm:pt modelId="{3DBB2BA7-E159-4FCE-8003-3D338F3DE4CF}" type="pres">
      <dgm:prSet presAssocID="{55566526-E5CF-47D8-8C1C-4B09BD141E01}" presName="parentText" presStyleLbl="node1" presStyleIdx="1" presStyleCnt="6" custLinFactNeighborX="-47737" custLinFactNeighborY="632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051BF5-9CB8-495A-BA20-E7A269004632}" type="pres">
      <dgm:prSet presAssocID="{2F083E65-E564-4569-883A-651F9A2F9095}" presName="sp" presStyleCnt="0"/>
      <dgm:spPr/>
    </dgm:pt>
    <dgm:pt modelId="{06EE40FA-2CB3-4FA7-B610-A43A1688F30C}" type="pres">
      <dgm:prSet presAssocID="{82347652-C173-4573-AF65-A9125F18C20D}" presName="linNode" presStyleCnt="0"/>
      <dgm:spPr/>
    </dgm:pt>
    <dgm:pt modelId="{416F4048-895F-431F-863A-F59922410A1B}" type="pres">
      <dgm:prSet presAssocID="{82347652-C173-4573-AF65-A9125F18C20D}" presName="parentText" presStyleLbl="node1" presStyleIdx="2" presStyleCnt="6" custLinFactY="-68058" custLinFactNeighborX="52572" custLinFactNeighborY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EF1937-EDD4-4DBE-B249-D74BC4136D89}" type="pres">
      <dgm:prSet presAssocID="{07FBF858-DB88-4F53-AF94-E5D893284EC2}" presName="sp" presStyleCnt="0"/>
      <dgm:spPr/>
    </dgm:pt>
    <dgm:pt modelId="{E4B4910D-314F-4B99-83A7-F52F94FC0D21}" type="pres">
      <dgm:prSet presAssocID="{9CEA2A2C-5757-4A52-81CA-469A6F93CEEB}" presName="linNode" presStyleCnt="0"/>
      <dgm:spPr/>
    </dgm:pt>
    <dgm:pt modelId="{10E94959-B11E-4893-8290-94AB65D90E00}" type="pres">
      <dgm:prSet presAssocID="{9CEA2A2C-5757-4A52-81CA-469A6F93CEEB}" presName="parentText" presStyleLbl="node1" presStyleIdx="3" presStyleCnt="6" custLinFactY="-46717" custLinFactNeighborX="52572" custLinFactNeighborY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B77763-5330-4BC0-898C-7BBBBDF2A55C}" type="pres">
      <dgm:prSet presAssocID="{128C3A64-BB10-44C2-AE98-BA80DEC09E9F}" presName="sp" presStyleCnt="0"/>
      <dgm:spPr/>
    </dgm:pt>
    <dgm:pt modelId="{7D039C2F-4598-4DFD-87C5-D833D9F2DDBE}" type="pres">
      <dgm:prSet presAssocID="{FCC06036-3D3C-40BA-8A44-2129E5CB062E}" presName="linNode" presStyleCnt="0"/>
      <dgm:spPr/>
    </dgm:pt>
    <dgm:pt modelId="{DC0C9F9B-239A-4BE2-B1FC-A6EC0A321B53}" type="pres">
      <dgm:prSet presAssocID="{FCC06036-3D3C-40BA-8A44-2129E5CB062E}" presName="parentText" presStyleLbl="node1" presStyleIdx="4" presStyleCnt="6" custLinFactY="-25376" custLinFactNeighborX="52572" custLinFactNeighborY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EAABBD-58BF-47D6-84DE-72D7CE75A61D}" type="pres">
      <dgm:prSet presAssocID="{D790E120-5606-43A5-BC04-F142A6D12329}" presName="sp" presStyleCnt="0"/>
      <dgm:spPr/>
    </dgm:pt>
    <dgm:pt modelId="{A24D6B65-A16A-46C9-802F-1DB855E95C64}" type="pres">
      <dgm:prSet presAssocID="{741243B4-1387-4EE5-8DA0-F26D2372AFFB}" presName="linNode" presStyleCnt="0"/>
      <dgm:spPr/>
    </dgm:pt>
    <dgm:pt modelId="{0D74EAE4-A80E-4B44-9B0C-CD996B042AC8}" type="pres">
      <dgm:prSet presAssocID="{741243B4-1387-4EE5-8DA0-F26D2372AFFB}" presName="parentText" presStyleLbl="node1" presStyleIdx="5" presStyleCnt="6" custLinFactY="-100000" custLinFactNeighborX="-47737" custLinFactNeighborY="-13037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2B772D-BB5A-4CFF-98E1-A52BFA554438}" type="presOf" srcId="{FCC06036-3D3C-40BA-8A44-2129E5CB062E}" destId="{DC0C9F9B-239A-4BE2-B1FC-A6EC0A321B53}" srcOrd="0" destOrd="0" presId="urn:microsoft.com/office/officeart/2005/8/layout/vList5"/>
    <dgm:cxn modelId="{B7EA6156-1644-48E7-8A8C-824E9CE0FE1D}" type="presOf" srcId="{B0A985CC-5E1E-4921-923E-00BA27C3A04A}" destId="{61B58FEF-EB4C-4371-B10B-88AE1F23CEB5}" srcOrd="0" destOrd="0" presId="urn:microsoft.com/office/officeart/2005/8/layout/vList5"/>
    <dgm:cxn modelId="{5BF98BEC-1F71-4E6D-87E6-ACBB340772E0}" type="presOf" srcId="{82347652-C173-4573-AF65-A9125F18C20D}" destId="{416F4048-895F-431F-863A-F59922410A1B}" srcOrd="0" destOrd="0" presId="urn:microsoft.com/office/officeart/2005/8/layout/vList5"/>
    <dgm:cxn modelId="{1E4D3103-8F01-4698-B2B5-2E06ECC24803}" srcId="{8A5B5CB4-0157-441F-9CCF-00FF7CD6CF73}" destId="{9CEA2A2C-5757-4A52-81CA-469A6F93CEEB}" srcOrd="3" destOrd="0" parTransId="{15DB0186-5BC1-44BF-A51C-734733AA08DE}" sibTransId="{128C3A64-BB10-44C2-AE98-BA80DEC09E9F}"/>
    <dgm:cxn modelId="{25613BAB-D04E-4BF4-92AA-CAB2DCBF49C4}" type="presOf" srcId="{9CEA2A2C-5757-4A52-81CA-469A6F93CEEB}" destId="{10E94959-B11E-4893-8290-94AB65D90E00}" srcOrd="0" destOrd="0" presId="urn:microsoft.com/office/officeart/2005/8/layout/vList5"/>
    <dgm:cxn modelId="{30F42032-44A1-448D-8347-998D13385032}" srcId="{8A5B5CB4-0157-441F-9CCF-00FF7CD6CF73}" destId="{55566526-E5CF-47D8-8C1C-4B09BD141E01}" srcOrd="1" destOrd="0" parTransId="{AF841081-1DDA-49CC-8B33-D2BB2AD208D8}" sibTransId="{2F083E65-E564-4569-883A-651F9A2F9095}"/>
    <dgm:cxn modelId="{5A33DA75-658B-4612-80DC-F050B054C6FB}" srcId="{8A5B5CB4-0157-441F-9CCF-00FF7CD6CF73}" destId="{741243B4-1387-4EE5-8DA0-F26D2372AFFB}" srcOrd="5" destOrd="0" parTransId="{989F1EEC-C2A9-4217-94C5-221DDCF5434A}" sibTransId="{98A23BDC-2410-4143-A710-8158E2E3F5D4}"/>
    <dgm:cxn modelId="{C8936A2D-8963-4A3E-AD44-218459762F46}" srcId="{8A5B5CB4-0157-441F-9CCF-00FF7CD6CF73}" destId="{82347652-C173-4573-AF65-A9125F18C20D}" srcOrd="2" destOrd="0" parTransId="{C0E93495-EFCC-4F4F-9509-7B39E2B0284C}" sibTransId="{07FBF858-DB88-4F53-AF94-E5D893284EC2}"/>
    <dgm:cxn modelId="{B545A920-1AA0-4AC8-8A92-FAA0A9A7CB73}" type="presOf" srcId="{741243B4-1387-4EE5-8DA0-F26D2372AFFB}" destId="{0D74EAE4-A80E-4B44-9B0C-CD996B042AC8}" srcOrd="0" destOrd="0" presId="urn:microsoft.com/office/officeart/2005/8/layout/vList5"/>
    <dgm:cxn modelId="{CA253F9F-540A-4D56-9344-2C03E73A457E}" type="presOf" srcId="{8A5B5CB4-0157-441F-9CCF-00FF7CD6CF73}" destId="{DB14285E-9CA8-41BF-8ABB-ACA98EAC703C}" srcOrd="0" destOrd="0" presId="urn:microsoft.com/office/officeart/2005/8/layout/vList5"/>
    <dgm:cxn modelId="{38020404-E9AD-443B-BD62-4CB14F4331BE}" type="presOf" srcId="{55566526-E5CF-47D8-8C1C-4B09BD141E01}" destId="{3DBB2BA7-E159-4FCE-8003-3D338F3DE4CF}" srcOrd="0" destOrd="0" presId="urn:microsoft.com/office/officeart/2005/8/layout/vList5"/>
    <dgm:cxn modelId="{A22533FE-B911-418B-A6CF-313634827E30}" srcId="{8A5B5CB4-0157-441F-9CCF-00FF7CD6CF73}" destId="{B0A985CC-5E1E-4921-923E-00BA27C3A04A}" srcOrd="0" destOrd="0" parTransId="{9C53BD45-B58F-46D9-A46E-BE1A5574739D}" sibTransId="{84A8FE66-854B-481B-920B-D9993A487AF9}"/>
    <dgm:cxn modelId="{AFE5CCF3-C653-4A27-A37D-A381B334B1F7}" srcId="{8A5B5CB4-0157-441F-9CCF-00FF7CD6CF73}" destId="{FCC06036-3D3C-40BA-8A44-2129E5CB062E}" srcOrd="4" destOrd="0" parTransId="{EEFB2555-723A-4E30-A6E1-626DC0DE7EA4}" sibTransId="{D790E120-5606-43A5-BC04-F142A6D12329}"/>
    <dgm:cxn modelId="{B1D43D36-DD10-408B-9957-E846B32DE214}" type="presParOf" srcId="{DB14285E-9CA8-41BF-8ABB-ACA98EAC703C}" destId="{B2F19587-DDF1-4492-BA90-8B0DA2212C00}" srcOrd="0" destOrd="0" presId="urn:microsoft.com/office/officeart/2005/8/layout/vList5"/>
    <dgm:cxn modelId="{A81F3236-962E-4930-AB1E-E2AA83EE79D9}" type="presParOf" srcId="{B2F19587-DDF1-4492-BA90-8B0DA2212C00}" destId="{61B58FEF-EB4C-4371-B10B-88AE1F23CEB5}" srcOrd="0" destOrd="0" presId="urn:microsoft.com/office/officeart/2005/8/layout/vList5"/>
    <dgm:cxn modelId="{BD68A586-5366-43E5-A995-DAA6E8A4A18A}" type="presParOf" srcId="{DB14285E-9CA8-41BF-8ABB-ACA98EAC703C}" destId="{429CF165-3B04-4187-9946-D5CAE430BFCD}" srcOrd="1" destOrd="0" presId="urn:microsoft.com/office/officeart/2005/8/layout/vList5"/>
    <dgm:cxn modelId="{B92D6B2C-8DC6-421E-A7DC-ED6F054E0A1D}" type="presParOf" srcId="{DB14285E-9CA8-41BF-8ABB-ACA98EAC703C}" destId="{971BED9A-A32D-4E0E-BC61-B9800F6D7D3D}" srcOrd="2" destOrd="0" presId="urn:microsoft.com/office/officeart/2005/8/layout/vList5"/>
    <dgm:cxn modelId="{B79B60C1-C2B3-42E5-99EC-6003328C9649}" type="presParOf" srcId="{971BED9A-A32D-4E0E-BC61-B9800F6D7D3D}" destId="{3DBB2BA7-E159-4FCE-8003-3D338F3DE4CF}" srcOrd="0" destOrd="0" presId="urn:microsoft.com/office/officeart/2005/8/layout/vList5"/>
    <dgm:cxn modelId="{7585181B-C699-4DB5-B0E9-FCC4E864D624}" type="presParOf" srcId="{DB14285E-9CA8-41BF-8ABB-ACA98EAC703C}" destId="{A0051BF5-9CB8-495A-BA20-E7A269004632}" srcOrd="3" destOrd="0" presId="urn:microsoft.com/office/officeart/2005/8/layout/vList5"/>
    <dgm:cxn modelId="{274FF94E-9246-46F1-B9B0-7D4135B51853}" type="presParOf" srcId="{DB14285E-9CA8-41BF-8ABB-ACA98EAC703C}" destId="{06EE40FA-2CB3-4FA7-B610-A43A1688F30C}" srcOrd="4" destOrd="0" presId="urn:microsoft.com/office/officeart/2005/8/layout/vList5"/>
    <dgm:cxn modelId="{A9CD8F49-5A80-4595-8810-C60717359162}" type="presParOf" srcId="{06EE40FA-2CB3-4FA7-B610-A43A1688F30C}" destId="{416F4048-895F-431F-863A-F59922410A1B}" srcOrd="0" destOrd="0" presId="urn:microsoft.com/office/officeart/2005/8/layout/vList5"/>
    <dgm:cxn modelId="{AA245FE0-D631-4659-AF7A-76050E90454E}" type="presParOf" srcId="{DB14285E-9CA8-41BF-8ABB-ACA98EAC703C}" destId="{66EF1937-EDD4-4DBE-B249-D74BC4136D89}" srcOrd="5" destOrd="0" presId="urn:microsoft.com/office/officeart/2005/8/layout/vList5"/>
    <dgm:cxn modelId="{D48E903E-CE60-41F0-BDD6-575B8E884668}" type="presParOf" srcId="{DB14285E-9CA8-41BF-8ABB-ACA98EAC703C}" destId="{E4B4910D-314F-4B99-83A7-F52F94FC0D21}" srcOrd="6" destOrd="0" presId="urn:microsoft.com/office/officeart/2005/8/layout/vList5"/>
    <dgm:cxn modelId="{954A9117-B7C5-4486-BAF7-23C291CE9953}" type="presParOf" srcId="{E4B4910D-314F-4B99-83A7-F52F94FC0D21}" destId="{10E94959-B11E-4893-8290-94AB65D90E00}" srcOrd="0" destOrd="0" presId="urn:microsoft.com/office/officeart/2005/8/layout/vList5"/>
    <dgm:cxn modelId="{4DDDC52A-10B9-44F2-A1DD-46024778A2AE}" type="presParOf" srcId="{DB14285E-9CA8-41BF-8ABB-ACA98EAC703C}" destId="{35B77763-5330-4BC0-898C-7BBBBDF2A55C}" srcOrd="7" destOrd="0" presId="urn:microsoft.com/office/officeart/2005/8/layout/vList5"/>
    <dgm:cxn modelId="{4927DFE0-BB1F-4063-B79D-24062A3F99CE}" type="presParOf" srcId="{DB14285E-9CA8-41BF-8ABB-ACA98EAC703C}" destId="{7D039C2F-4598-4DFD-87C5-D833D9F2DDBE}" srcOrd="8" destOrd="0" presId="urn:microsoft.com/office/officeart/2005/8/layout/vList5"/>
    <dgm:cxn modelId="{6EAC4D97-8E1C-49D9-A633-F9170A9E1107}" type="presParOf" srcId="{7D039C2F-4598-4DFD-87C5-D833D9F2DDBE}" destId="{DC0C9F9B-239A-4BE2-B1FC-A6EC0A321B53}" srcOrd="0" destOrd="0" presId="urn:microsoft.com/office/officeart/2005/8/layout/vList5"/>
    <dgm:cxn modelId="{77C16E35-A408-459F-A4CE-2CC0C185CC8F}" type="presParOf" srcId="{DB14285E-9CA8-41BF-8ABB-ACA98EAC703C}" destId="{5AEAABBD-58BF-47D6-84DE-72D7CE75A61D}" srcOrd="9" destOrd="0" presId="urn:microsoft.com/office/officeart/2005/8/layout/vList5"/>
    <dgm:cxn modelId="{F1C7613D-B935-4DE3-A7FB-D402B4168275}" type="presParOf" srcId="{DB14285E-9CA8-41BF-8ABB-ACA98EAC703C}" destId="{A24D6B65-A16A-46C9-802F-1DB855E95C64}" srcOrd="10" destOrd="0" presId="urn:microsoft.com/office/officeart/2005/8/layout/vList5"/>
    <dgm:cxn modelId="{2AE1A8DC-CB44-416E-AE98-D6934309DF2F}" type="presParOf" srcId="{A24D6B65-A16A-46C9-802F-1DB855E95C64}" destId="{0D74EAE4-A80E-4B44-9B0C-CD996B042AC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BC21D6-A85D-44A6-8018-7CE02E943B9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B01003-7084-4634-81FA-AF493880218C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2800" b="0" dirty="0" smtClean="0">
              <a:solidFill>
                <a:schemeClr val="bg1"/>
              </a:solidFill>
              <a:latin typeface="Garamond" panose="02020404030301010803" pitchFamily="18" charset="0"/>
            </a:rPr>
            <a:t>Analysis of Debt Structure at Default</a:t>
          </a:r>
          <a:endParaRPr lang="en-US" sz="2800" b="0" dirty="0">
            <a:solidFill>
              <a:schemeClr val="bg1"/>
            </a:solidFill>
            <a:latin typeface="Garamond" panose="02020404030301010803" pitchFamily="18" charset="0"/>
          </a:endParaRPr>
        </a:p>
      </dgm:t>
    </dgm:pt>
    <dgm:pt modelId="{85CBF262-69D4-4893-9DD0-05D2F933205E}" type="parTrans" cxnId="{1D3F6A7D-3BF6-4ACF-BC55-D1E963B7394C}">
      <dgm:prSet/>
      <dgm:spPr/>
      <dgm:t>
        <a:bodyPr/>
        <a:lstStyle/>
        <a:p>
          <a:endParaRPr lang="en-US"/>
        </a:p>
      </dgm:t>
    </dgm:pt>
    <dgm:pt modelId="{3860A010-B15A-454F-86C6-4AE57F5B6D3C}" type="sibTrans" cxnId="{1D3F6A7D-3BF6-4ACF-BC55-D1E963B7394C}">
      <dgm:prSet/>
      <dgm:spPr/>
      <dgm:t>
        <a:bodyPr/>
        <a:lstStyle/>
        <a:p>
          <a:endParaRPr lang="en-US"/>
        </a:p>
      </dgm:t>
    </dgm:pt>
    <dgm:pt modelId="{8C9F8162-F1E9-491A-8876-A55DCC20FBF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2800" dirty="0" smtClean="0">
              <a:latin typeface="Garamond" panose="02020404030301010803" pitchFamily="18" charset="0"/>
            </a:rPr>
            <a:t>Analysis of government strategy after default</a:t>
          </a:r>
          <a:endParaRPr lang="en-US" sz="2800" dirty="0">
            <a:latin typeface="Garamond" panose="02020404030301010803" pitchFamily="18" charset="0"/>
          </a:endParaRPr>
        </a:p>
      </dgm:t>
    </dgm:pt>
    <dgm:pt modelId="{1AE1038F-B224-4162-9000-8BE239DD3EBA}" type="parTrans" cxnId="{B5E3F5DD-CB8F-4005-950A-C929CFD2C7B3}">
      <dgm:prSet/>
      <dgm:spPr/>
      <dgm:t>
        <a:bodyPr/>
        <a:lstStyle/>
        <a:p>
          <a:endParaRPr lang="en-US"/>
        </a:p>
      </dgm:t>
    </dgm:pt>
    <dgm:pt modelId="{3343BDB3-3D82-40F7-948C-BBF8149238DE}" type="sibTrans" cxnId="{B5E3F5DD-CB8F-4005-950A-C929CFD2C7B3}">
      <dgm:prSet/>
      <dgm:spPr/>
      <dgm:t>
        <a:bodyPr/>
        <a:lstStyle/>
        <a:p>
          <a:endParaRPr lang="en-US"/>
        </a:p>
      </dgm:t>
    </dgm:pt>
    <dgm:pt modelId="{6636BC0A-D91D-40DE-A69D-0CB66641EC3F}" type="pres">
      <dgm:prSet presAssocID="{44BC21D6-A85D-44A6-8018-7CE02E943B9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88A138-BB5F-44C8-9082-3D04EE2230EA}" type="pres">
      <dgm:prSet presAssocID="{AEB01003-7084-4634-81FA-AF493880218C}" presName="node" presStyleLbl="node1" presStyleIdx="0" presStyleCnt="2" custScaleX="102333" custScaleY="623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C6785-640E-41C2-9AA5-2E57BE220132}" type="pres">
      <dgm:prSet presAssocID="{3860A010-B15A-454F-86C6-4AE57F5B6D3C}" presName="sibTrans" presStyleLbl="sibTrans2D1" presStyleIdx="0" presStyleCnt="1"/>
      <dgm:spPr/>
      <dgm:t>
        <a:bodyPr/>
        <a:lstStyle/>
        <a:p>
          <a:endParaRPr lang="en-US"/>
        </a:p>
      </dgm:t>
    </dgm:pt>
    <dgm:pt modelId="{C22A235C-CDD7-4AE0-A231-240EFE714C84}" type="pres">
      <dgm:prSet presAssocID="{3860A010-B15A-454F-86C6-4AE57F5B6D3C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1B06A63A-600D-4038-9B46-1015BB85156D}" type="pres">
      <dgm:prSet presAssocID="{8C9F8162-F1E9-491A-8876-A55DCC20FBF1}" presName="node" presStyleLbl="node1" presStyleIdx="1" presStyleCnt="2" custScaleX="104158" custScaleY="634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6868CC-3416-4F39-AB05-F2442BCF438D}" type="presOf" srcId="{44BC21D6-A85D-44A6-8018-7CE02E943B9B}" destId="{6636BC0A-D91D-40DE-A69D-0CB66641EC3F}" srcOrd="0" destOrd="0" presId="urn:microsoft.com/office/officeart/2005/8/layout/process1"/>
    <dgm:cxn modelId="{88EB4F2D-95F8-49E1-9B0D-073550DCEC46}" type="presOf" srcId="{3860A010-B15A-454F-86C6-4AE57F5B6D3C}" destId="{12DC6785-640E-41C2-9AA5-2E57BE220132}" srcOrd="0" destOrd="0" presId="urn:microsoft.com/office/officeart/2005/8/layout/process1"/>
    <dgm:cxn modelId="{1D3F6A7D-3BF6-4ACF-BC55-D1E963B7394C}" srcId="{44BC21D6-A85D-44A6-8018-7CE02E943B9B}" destId="{AEB01003-7084-4634-81FA-AF493880218C}" srcOrd="0" destOrd="0" parTransId="{85CBF262-69D4-4893-9DD0-05D2F933205E}" sibTransId="{3860A010-B15A-454F-86C6-4AE57F5B6D3C}"/>
    <dgm:cxn modelId="{C2DF92F7-F470-4C70-A7D7-E990760D6AE3}" type="presOf" srcId="{3860A010-B15A-454F-86C6-4AE57F5B6D3C}" destId="{C22A235C-CDD7-4AE0-A231-240EFE714C84}" srcOrd="1" destOrd="0" presId="urn:microsoft.com/office/officeart/2005/8/layout/process1"/>
    <dgm:cxn modelId="{87F9AD9E-A868-4A4F-A9B3-D88EECD32658}" type="presOf" srcId="{8C9F8162-F1E9-491A-8876-A55DCC20FBF1}" destId="{1B06A63A-600D-4038-9B46-1015BB85156D}" srcOrd="0" destOrd="0" presId="urn:microsoft.com/office/officeart/2005/8/layout/process1"/>
    <dgm:cxn modelId="{B5E3F5DD-CB8F-4005-950A-C929CFD2C7B3}" srcId="{44BC21D6-A85D-44A6-8018-7CE02E943B9B}" destId="{8C9F8162-F1E9-491A-8876-A55DCC20FBF1}" srcOrd="1" destOrd="0" parTransId="{1AE1038F-B224-4162-9000-8BE239DD3EBA}" sibTransId="{3343BDB3-3D82-40F7-948C-BBF8149238DE}"/>
    <dgm:cxn modelId="{8A30B895-4932-4AAF-A8EF-A72F2F21ACD8}" type="presOf" srcId="{AEB01003-7084-4634-81FA-AF493880218C}" destId="{BC88A138-BB5F-44C8-9082-3D04EE2230EA}" srcOrd="0" destOrd="0" presId="urn:microsoft.com/office/officeart/2005/8/layout/process1"/>
    <dgm:cxn modelId="{DAF6F935-103D-477E-89C3-E78E90F64C30}" type="presParOf" srcId="{6636BC0A-D91D-40DE-A69D-0CB66641EC3F}" destId="{BC88A138-BB5F-44C8-9082-3D04EE2230EA}" srcOrd="0" destOrd="0" presId="urn:microsoft.com/office/officeart/2005/8/layout/process1"/>
    <dgm:cxn modelId="{E0CA483B-D19A-4C2D-811A-A827A0327C26}" type="presParOf" srcId="{6636BC0A-D91D-40DE-A69D-0CB66641EC3F}" destId="{12DC6785-640E-41C2-9AA5-2E57BE220132}" srcOrd="1" destOrd="0" presId="urn:microsoft.com/office/officeart/2005/8/layout/process1"/>
    <dgm:cxn modelId="{C47C662B-476A-4278-A5F1-7EEA1EB32839}" type="presParOf" srcId="{12DC6785-640E-41C2-9AA5-2E57BE220132}" destId="{C22A235C-CDD7-4AE0-A231-240EFE714C84}" srcOrd="0" destOrd="0" presId="urn:microsoft.com/office/officeart/2005/8/layout/process1"/>
    <dgm:cxn modelId="{506F621A-6A0D-46E2-AF7B-A9CF728D3995}" type="presParOf" srcId="{6636BC0A-D91D-40DE-A69D-0CB66641EC3F}" destId="{1B06A63A-600D-4038-9B46-1015BB85156D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418F56-9532-4442-8537-E246EB0BDB07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79826C-FF75-4488-8130-A2BBF7D0EAE2}">
      <dgm:prSet/>
      <dgm:spPr/>
      <dgm:t>
        <a:bodyPr/>
        <a:lstStyle/>
        <a:p>
          <a:pPr rtl="0"/>
          <a:r>
            <a:rPr lang="en-US" dirty="0" smtClean="0">
              <a:solidFill>
                <a:schemeClr val="accent2">
                  <a:lumMod val="75000"/>
                </a:schemeClr>
              </a:solidFill>
            </a:rPr>
            <a:t>Data source and Data  analysis</a:t>
          </a:r>
          <a:endParaRPr 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8F6F0E85-609C-4A1A-8FF3-5456CF8B319D}" type="parTrans" cxnId="{DCD7F35D-E517-40A1-AAA2-5796A7DD9FB9}">
      <dgm:prSet/>
      <dgm:spPr/>
      <dgm:t>
        <a:bodyPr/>
        <a:lstStyle/>
        <a:p>
          <a:endParaRPr lang="en-US"/>
        </a:p>
      </dgm:t>
    </dgm:pt>
    <dgm:pt modelId="{8286FF63-A0C5-4FE5-AB9B-EB964BA3B0B0}" type="sibTrans" cxnId="{DCD7F35D-E517-40A1-AAA2-5796A7DD9FB9}">
      <dgm:prSet/>
      <dgm:spPr/>
      <dgm:t>
        <a:bodyPr/>
        <a:lstStyle/>
        <a:p>
          <a:endParaRPr lang="en-US"/>
        </a:p>
      </dgm:t>
    </dgm:pt>
    <dgm:pt modelId="{52A75255-8B3E-4D6D-B318-31D07FC2104F}">
      <dgm:prSet/>
      <dgm:spPr/>
      <dgm:t>
        <a:bodyPr/>
        <a:lstStyle/>
        <a:p>
          <a:pPr rtl="0"/>
          <a:r>
            <a:rPr lang="en-US" dirty="0" smtClean="0"/>
            <a:t>Modeling framework</a:t>
          </a:r>
          <a:endParaRPr lang="en-US" dirty="0"/>
        </a:p>
      </dgm:t>
    </dgm:pt>
    <dgm:pt modelId="{CAA9E5A5-E2E3-4A2F-9322-35FF9D9FAB8D}" type="parTrans" cxnId="{AEBD5EF2-1A69-420D-968F-703D8E1A0C67}">
      <dgm:prSet/>
      <dgm:spPr/>
      <dgm:t>
        <a:bodyPr/>
        <a:lstStyle/>
        <a:p>
          <a:endParaRPr lang="en-US"/>
        </a:p>
      </dgm:t>
    </dgm:pt>
    <dgm:pt modelId="{0974BA58-609F-491A-808A-B908173A2F74}" type="sibTrans" cxnId="{AEBD5EF2-1A69-420D-968F-703D8E1A0C67}">
      <dgm:prSet/>
      <dgm:spPr/>
      <dgm:t>
        <a:bodyPr/>
        <a:lstStyle/>
        <a:p>
          <a:endParaRPr lang="en-US"/>
        </a:p>
      </dgm:t>
    </dgm:pt>
    <dgm:pt modelId="{9706EEE2-A297-4C1D-A1EB-CF4DD207F355}" type="pres">
      <dgm:prSet presAssocID="{38418F56-9532-4442-8537-E246EB0BDB07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B8F78A-1CFD-444A-A4C7-6862F3705E61}" type="pres">
      <dgm:prSet presAssocID="{3179826C-FF75-4488-8130-A2BBF7D0EAE2}" presName="circle1" presStyleLbl="lnNode1" presStyleIdx="0" presStyleCnt="2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8ABEAEE5-1BA5-4F91-9381-C0E0C0754751}" type="pres">
      <dgm:prSet presAssocID="{3179826C-FF75-4488-8130-A2BBF7D0EAE2}" presName="text1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262606-A662-4B5F-9C93-98D6B97E4356}" type="pres">
      <dgm:prSet presAssocID="{3179826C-FF75-4488-8130-A2BBF7D0EAE2}" presName="line1" presStyleLbl="callout" presStyleIdx="0" presStyleCnt="4"/>
      <dgm:spPr/>
    </dgm:pt>
    <dgm:pt modelId="{483B25CE-10FC-4C7B-B40F-9A336DBAEE2D}" type="pres">
      <dgm:prSet presAssocID="{3179826C-FF75-4488-8130-A2BBF7D0EAE2}" presName="d1" presStyleLbl="callout" presStyleIdx="1" presStyleCnt="4"/>
      <dgm:spPr/>
    </dgm:pt>
    <dgm:pt modelId="{060FECE1-57F9-443A-B69B-6C3465B8387B}" type="pres">
      <dgm:prSet presAssocID="{52A75255-8B3E-4D6D-B318-31D07FC2104F}" presName="circle2" presStyleLbl="lnNode1" presStyleIdx="1" presStyleCnt="2" custScaleY="104618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1AD0A4A7-FA1A-4E95-AC8D-39CA1FC12FF7}" type="pres">
      <dgm:prSet presAssocID="{52A75255-8B3E-4D6D-B318-31D07FC2104F}" presName="text2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E09D83-5341-404C-80EF-0685BD2F9FB8}" type="pres">
      <dgm:prSet presAssocID="{52A75255-8B3E-4D6D-B318-31D07FC2104F}" presName="line2" presStyleLbl="callout" presStyleIdx="2" presStyleCnt="4"/>
      <dgm:spPr/>
    </dgm:pt>
    <dgm:pt modelId="{69E46CD1-9837-479B-BD24-29FAD0573276}" type="pres">
      <dgm:prSet presAssocID="{52A75255-8B3E-4D6D-B318-31D07FC2104F}" presName="d2" presStyleLbl="callout" presStyleIdx="3" presStyleCnt="4"/>
      <dgm:spPr/>
    </dgm:pt>
  </dgm:ptLst>
  <dgm:cxnLst>
    <dgm:cxn modelId="{AEBD5EF2-1A69-420D-968F-703D8E1A0C67}" srcId="{38418F56-9532-4442-8537-E246EB0BDB07}" destId="{52A75255-8B3E-4D6D-B318-31D07FC2104F}" srcOrd="1" destOrd="0" parTransId="{CAA9E5A5-E2E3-4A2F-9322-35FF9D9FAB8D}" sibTransId="{0974BA58-609F-491A-808A-B908173A2F74}"/>
    <dgm:cxn modelId="{A52F3489-ABD4-4630-A7DC-4CD48E2FE444}" type="presOf" srcId="{3179826C-FF75-4488-8130-A2BBF7D0EAE2}" destId="{8ABEAEE5-1BA5-4F91-9381-C0E0C0754751}" srcOrd="0" destOrd="0" presId="urn:microsoft.com/office/officeart/2005/8/layout/target1"/>
    <dgm:cxn modelId="{DCD7F35D-E517-40A1-AAA2-5796A7DD9FB9}" srcId="{38418F56-9532-4442-8537-E246EB0BDB07}" destId="{3179826C-FF75-4488-8130-A2BBF7D0EAE2}" srcOrd="0" destOrd="0" parTransId="{8F6F0E85-609C-4A1A-8FF3-5456CF8B319D}" sibTransId="{8286FF63-A0C5-4FE5-AB9B-EB964BA3B0B0}"/>
    <dgm:cxn modelId="{EFD937CA-36F8-4C9B-8C37-FFA40E92D639}" type="presOf" srcId="{52A75255-8B3E-4D6D-B318-31D07FC2104F}" destId="{1AD0A4A7-FA1A-4E95-AC8D-39CA1FC12FF7}" srcOrd="0" destOrd="0" presId="urn:microsoft.com/office/officeart/2005/8/layout/target1"/>
    <dgm:cxn modelId="{C337054B-98B9-454C-97F3-0C8F359596AC}" type="presOf" srcId="{38418F56-9532-4442-8537-E246EB0BDB07}" destId="{9706EEE2-A297-4C1D-A1EB-CF4DD207F355}" srcOrd="0" destOrd="0" presId="urn:microsoft.com/office/officeart/2005/8/layout/target1"/>
    <dgm:cxn modelId="{01084712-9522-46D0-9C2C-125426D404E6}" type="presParOf" srcId="{9706EEE2-A297-4C1D-A1EB-CF4DD207F355}" destId="{D7B8F78A-1CFD-444A-A4C7-6862F3705E61}" srcOrd="0" destOrd="0" presId="urn:microsoft.com/office/officeart/2005/8/layout/target1"/>
    <dgm:cxn modelId="{6A868618-57BA-4A10-B0A2-06E6F70428B0}" type="presParOf" srcId="{9706EEE2-A297-4C1D-A1EB-CF4DD207F355}" destId="{8ABEAEE5-1BA5-4F91-9381-C0E0C0754751}" srcOrd="1" destOrd="0" presId="urn:microsoft.com/office/officeart/2005/8/layout/target1"/>
    <dgm:cxn modelId="{7696432C-2712-48D7-97EE-5A174F2F1E7F}" type="presParOf" srcId="{9706EEE2-A297-4C1D-A1EB-CF4DD207F355}" destId="{FB262606-A662-4B5F-9C93-98D6B97E4356}" srcOrd="2" destOrd="0" presId="urn:microsoft.com/office/officeart/2005/8/layout/target1"/>
    <dgm:cxn modelId="{9040B47A-DA27-4122-9D52-8F29D408FC94}" type="presParOf" srcId="{9706EEE2-A297-4C1D-A1EB-CF4DD207F355}" destId="{483B25CE-10FC-4C7B-B40F-9A336DBAEE2D}" srcOrd="3" destOrd="0" presId="urn:microsoft.com/office/officeart/2005/8/layout/target1"/>
    <dgm:cxn modelId="{D28DCEB4-F920-452E-AAEA-03A67E01D182}" type="presParOf" srcId="{9706EEE2-A297-4C1D-A1EB-CF4DD207F355}" destId="{060FECE1-57F9-443A-B69B-6C3465B8387B}" srcOrd="4" destOrd="0" presId="urn:microsoft.com/office/officeart/2005/8/layout/target1"/>
    <dgm:cxn modelId="{949DE5C9-4632-43E8-9708-6EF89323C83E}" type="presParOf" srcId="{9706EEE2-A297-4C1D-A1EB-CF4DD207F355}" destId="{1AD0A4A7-FA1A-4E95-AC8D-39CA1FC12FF7}" srcOrd="5" destOrd="0" presId="urn:microsoft.com/office/officeart/2005/8/layout/target1"/>
    <dgm:cxn modelId="{D9D4E774-2EE1-4594-8124-BB03CBA2D64F}" type="presParOf" srcId="{9706EEE2-A297-4C1D-A1EB-CF4DD207F355}" destId="{D2E09D83-5341-404C-80EF-0685BD2F9FB8}" srcOrd="6" destOrd="0" presId="urn:microsoft.com/office/officeart/2005/8/layout/target1"/>
    <dgm:cxn modelId="{7A274CB0-E524-4EE6-BA57-55E9A20B0279}" type="presParOf" srcId="{9706EEE2-A297-4C1D-A1EB-CF4DD207F355}" destId="{69E46CD1-9837-479B-BD24-29FAD0573276}" srcOrd="7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418F56-9532-4442-8537-E246EB0BDB07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79826C-FF75-4488-8130-A2BBF7D0EAE2}">
      <dgm:prSet/>
      <dgm:spPr/>
      <dgm:t>
        <a:bodyPr/>
        <a:lstStyle/>
        <a:p>
          <a:pPr rtl="0"/>
          <a:r>
            <a:rPr lang="en-US" dirty="0" smtClean="0"/>
            <a:t>Data source and Data  analysis</a:t>
          </a:r>
          <a:endParaRPr lang="en-US" dirty="0"/>
        </a:p>
      </dgm:t>
    </dgm:pt>
    <dgm:pt modelId="{8F6F0E85-609C-4A1A-8FF3-5456CF8B319D}" type="parTrans" cxnId="{DCD7F35D-E517-40A1-AAA2-5796A7DD9FB9}">
      <dgm:prSet/>
      <dgm:spPr/>
      <dgm:t>
        <a:bodyPr/>
        <a:lstStyle/>
        <a:p>
          <a:endParaRPr lang="en-US"/>
        </a:p>
      </dgm:t>
    </dgm:pt>
    <dgm:pt modelId="{8286FF63-A0C5-4FE5-AB9B-EB964BA3B0B0}" type="sibTrans" cxnId="{DCD7F35D-E517-40A1-AAA2-5796A7DD9FB9}">
      <dgm:prSet/>
      <dgm:spPr/>
      <dgm:t>
        <a:bodyPr/>
        <a:lstStyle/>
        <a:p>
          <a:endParaRPr lang="en-US"/>
        </a:p>
      </dgm:t>
    </dgm:pt>
    <dgm:pt modelId="{52A75255-8B3E-4D6D-B318-31D07FC2104F}">
      <dgm:prSet/>
      <dgm:spPr/>
      <dgm:t>
        <a:bodyPr/>
        <a:lstStyle/>
        <a:p>
          <a:pPr rtl="0"/>
          <a:r>
            <a:rPr lang="en-US" b="1" baseline="0" dirty="0" smtClean="0">
              <a:solidFill>
                <a:schemeClr val="accent2">
                  <a:lumMod val="75000"/>
                </a:schemeClr>
              </a:solidFill>
            </a:rPr>
            <a:t>Modeling Framework</a:t>
          </a:r>
          <a:endParaRPr lang="en-US" b="1" baseline="0" dirty="0">
            <a:solidFill>
              <a:schemeClr val="accent2">
                <a:lumMod val="75000"/>
              </a:schemeClr>
            </a:solidFill>
          </a:endParaRPr>
        </a:p>
      </dgm:t>
    </dgm:pt>
    <dgm:pt modelId="{CAA9E5A5-E2E3-4A2F-9322-35FF9D9FAB8D}" type="parTrans" cxnId="{AEBD5EF2-1A69-420D-968F-703D8E1A0C67}">
      <dgm:prSet/>
      <dgm:spPr/>
      <dgm:t>
        <a:bodyPr/>
        <a:lstStyle/>
        <a:p>
          <a:endParaRPr lang="en-US"/>
        </a:p>
      </dgm:t>
    </dgm:pt>
    <dgm:pt modelId="{0974BA58-609F-491A-808A-B908173A2F74}" type="sibTrans" cxnId="{AEBD5EF2-1A69-420D-968F-703D8E1A0C67}">
      <dgm:prSet/>
      <dgm:spPr/>
      <dgm:t>
        <a:bodyPr/>
        <a:lstStyle/>
        <a:p>
          <a:endParaRPr lang="en-US"/>
        </a:p>
      </dgm:t>
    </dgm:pt>
    <dgm:pt modelId="{9706EEE2-A297-4C1D-A1EB-CF4DD207F355}" type="pres">
      <dgm:prSet presAssocID="{38418F56-9532-4442-8537-E246EB0BDB07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B8F78A-1CFD-444A-A4C7-6862F3705E61}" type="pres">
      <dgm:prSet presAssocID="{3179826C-FF75-4488-8130-A2BBF7D0EAE2}" presName="circle1" presStyleLbl="lnNode1" presStyleIdx="0" presStyleCnt="2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8ABEAEE5-1BA5-4F91-9381-C0E0C0754751}" type="pres">
      <dgm:prSet presAssocID="{3179826C-FF75-4488-8130-A2BBF7D0EAE2}" presName="text1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262606-A662-4B5F-9C93-98D6B97E4356}" type="pres">
      <dgm:prSet presAssocID="{3179826C-FF75-4488-8130-A2BBF7D0EAE2}" presName="line1" presStyleLbl="callout" presStyleIdx="0" presStyleCnt="4"/>
      <dgm:spPr/>
    </dgm:pt>
    <dgm:pt modelId="{483B25CE-10FC-4C7B-B40F-9A336DBAEE2D}" type="pres">
      <dgm:prSet presAssocID="{3179826C-FF75-4488-8130-A2BBF7D0EAE2}" presName="d1" presStyleLbl="callout" presStyleIdx="1" presStyleCnt="4"/>
      <dgm:spPr/>
    </dgm:pt>
    <dgm:pt modelId="{060FECE1-57F9-443A-B69B-6C3465B8387B}" type="pres">
      <dgm:prSet presAssocID="{52A75255-8B3E-4D6D-B318-31D07FC2104F}" presName="circle2" presStyleLbl="lnNode1" presStyleIdx="1" presStyleCnt="2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1AD0A4A7-FA1A-4E95-AC8D-39CA1FC12FF7}" type="pres">
      <dgm:prSet presAssocID="{52A75255-8B3E-4D6D-B318-31D07FC2104F}" presName="text2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E09D83-5341-404C-80EF-0685BD2F9FB8}" type="pres">
      <dgm:prSet presAssocID="{52A75255-8B3E-4D6D-B318-31D07FC2104F}" presName="line2" presStyleLbl="callout" presStyleIdx="2" presStyleCnt="4"/>
      <dgm:spPr/>
    </dgm:pt>
    <dgm:pt modelId="{69E46CD1-9837-479B-BD24-29FAD0573276}" type="pres">
      <dgm:prSet presAssocID="{52A75255-8B3E-4D6D-B318-31D07FC2104F}" presName="d2" presStyleLbl="callout" presStyleIdx="3" presStyleCnt="4"/>
      <dgm:spPr/>
    </dgm:pt>
  </dgm:ptLst>
  <dgm:cxnLst>
    <dgm:cxn modelId="{AEBD5EF2-1A69-420D-968F-703D8E1A0C67}" srcId="{38418F56-9532-4442-8537-E246EB0BDB07}" destId="{52A75255-8B3E-4D6D-B318-31D07FC2104F}" srcOrd="1" destOrd="0" parTransId="{CAA9E5A5-E2E3-4A2F-9322-35FF9D9FAB8D}" sibTransId="{0974BA58-609F-491A-808A-B908173A2F74}"/>
    <dgm:cxn modelId="{DCD7F35D-E517-40A1-AAA2-5796A7DD9FB9}" srcId="{38418F56-9532-4442-8537-E246EB0BDB07}" destId="{3179826C-FF75-4488-8130-A2BBF7D0EAE2}" srcOrd="0" destOrd="0" parTransId="{8F6F0E85-609C-4A1A-8FF3-5456CF8B319D}" sibTransId="{8286FF63-A0C5-4FE5-AB9B-EB964BA3B0B0}"/>
    <dgm:cxn modelId="{07E34553-B026-43D2-BF5D-31AD923F3375}" type="presOf" srcId="{52A75255-8B3E-4D6D-B318-31D07FC2104F}" destId="{1AD0A4A7-FA1A-4E95-AC8D-39CA1FC12FF7}" srcOrd="0" destOrd="0" presId="urn:microsoft.com/office/officeart/2005/8/layout/target1"/>
    <dgm:cxn modelId="{E38B3973-7846-45CF-A417-F65C926E2CFA}" type="presOf" srcId="{38418F56-9532-4442-8537-E246EB0BDB07}" destId="{9706EEE2-A297-4C1D-A1EB-CF4DD207F355}" srcOrd="0" destOrd="0" presId="urn:microsoft.com/office/officeart/2005/8/layout/target1"/>
    <dgm:cxn modelId="{75D2036C-CFB9-466D-9477-9518024A4C2D}" type="presOf" srcId="{3179826C-FF75-4488-8130-A2BBF7D0EAE2}" destId="{8ABEAEE5-1BA5-4F91-9381-C0E0C0754751}" srcOrd="0" destOrd="0" presId="urn:microsoft.com/office/officeart/2005/8/layout/target1"/>
    <dgm:cxn modelId="{19D2D95C-1FA0-41CC-A043-20F9ADE27F8C}" type="presParOf" srcId="{9706EEE2-A297-4C1D-A1EB-CF4DD207F355}" destId="{D7B8F78A-1CFD-444A-A4C7-6862F3705E61}" srcOrd="0" destOrd="0" presId="urn:microsoft.com/office/officeart/2005/8/layout/target1"/>
    <dgm:cxn modelId="{833B647E-9905-4FB1-863E-C92423FD196E}" type="presParOf" srcId="{9706EEE2-A297-4C1D-A1EB-CF4DD207F355}" destId="{8ABEAEE5-1BA5-4F91-9381-C0E0C0754751}" srcOrd="1" destOrd="0" presId="urn:microsoft.com/office/officeart/2005/8/layout/target1"/>
    <dgm:cxn modelId="{3AC3B9B6-899F-4A9B-9677-6266ACD01607}" type="presParOf" srcId="{9706EEE2-A297-4C1D-A1EB-CF4DD207F355}" destId="{FB262606-A662-4B5F-9C93-98D6B97E4356}" srcOrd="2" destOrd="0" presId="urn:microsoft.com/office/officeart/2005/8/layout/target1"/>
    <dgm:cxn modelId="{D7EB2A64-AC92-4EEB-B273-D2A50D6F1CF7}" type="presParOf" srcId="{9706EEE2-A297-4C1D-A1EB-CF4DD207F355}" destId="{483B25CE-10FC-4C7B-B40F-9A336DBAEE2D}" srcOrd="3" destOrd="0" presId="urn:microsoft.com/office/officeart/2005/8/layout/target1"/>
    <dgm:cxn modelId="{5542643E-4A68-49B8-9722-CCC31C8B2C3D}" type="presParOf" srcId="{9706EEE2-A297-4C1D-A1EB-CF4DD207F355}" destId="{060FECE1-57F9-443A-B69B-6C3465B8387B}" srcOrd="4" destOrd="0" presId="urn:microsoft.com/office/officeart/2005/8/layout/target1"/>
    <dgm:cxn modelId="{CE465877-AF0C-471D-88E2-E4FACDEA7EF1}" type="presParOf" srcId="{9706EEE2-A297-4C1D-A1EB-CF4DD207F355}" destId="{1AD0A4A7-FA1A-4E95-AC8D-39CA1FC12FF7}" srcOrd="5" destOrd="0" presId="urn:microsoft.com/office/officeart/2005/8/layout/target1"/>
    <dgm:cxn modelId="{6CEC6410-C2ED-4703-8243-16EE9EC25E9E}" type="presParOf" srcId="{9706EEE2-A297-4C1D-A1EB-CF4DD207F355}" destId="{D2E09D83-5341-404C-80EF-0685BD2F9FB8}" srcOrd="6" destOrd="0" presId="urn:microsoft.com/office/officeart/2005/8/layout/target1"/>
    <dgm:cxn modelId="{7FC0E008-D137-4B86-87CF-A76DB4D58775}" type="presParOf" srcId="{9706EEE2-A297-4C1D-A1EB-CF4DD207F355}" destId="{69E46CD1-9837-479B-BD24-29FAD0573276}" srcOrd="7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989B35-E803-49CC-9014-5C38EA5B2BC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F05F36-95AD-4052-9FA8-B5F6F938C17B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3200" b="1" dirty="0" smtClean="0"/>
            <a:t>Analysis of Clustering Output</a:t>
          </a:r>
          <a:endParaRPr lang="en-US" sz="3200" dirty="0"/>
        </a:p>
      </dgm:t>
    </dgm:pt>
    <dgm:pt modelId="{59664F4D-66AC-42DD-9F80-34F7638A7B69}" type="parTrans" cxnId="{0CE41450-AFD8-48A6-97FA-9A1A14C00A5E}">
      <dgm:prSet/>
      <dgm:spPr/>
      <dgm:t>
        <a:bodyPr/>
        <a:lstStyle/>
        <a:p>
          <a:endParaRPr lang="en-US"/>
        </a:p>
      </dgm:t>
    </dgm:pt>
    <dgm:pt modelId="{85E1AA6B-9792-451F-92BD-E9719518EDC7}" type="sibTrans" cxnId="{0CE41450-AFD8-48A6-97FA-9A1A14C00A5E}">
      <dgm:prSet/>
      <dgm:spPr/>
      <dgm:t>
        <a:bodyPr/>
        <a:lstStyle/>
        <a:p>
          <a:endParaRPr lang="en-US"/>
        </a:p>
      </dgm:t>
    </dgm:pt>
    <dgm:pt modelId="{194594DD-320B-4A8E-9E94-E0EA100BD734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n-US" sz="3200" dirty="0" smtClean="0"/>
            <a:t>Distribution from cluster 1 group </a:t>
          </a:r>
          <a:endParaRPr lang="en-US" sz="3200" dirty="0"/>
        </a:p>
      </dgm:t>
    </dgm:pt>
    <dgm:pt modelId="{EB948F0D-0A4B-4BBF-8C29-99405DCAE3A8}" type="parTrans" cxnId="{42BF0B29-D1AA-459F-8740-E9DDCDA07E37}">
      <dgm:prSet/>
      <dgm:spPr/>
      <dgm:t>
        <a:bodyPr/>
        <a:lstStyle/>
        <a:p>
          <a:endParaRPr lang="en-US"/>
        </a:p>
      </dgm:t>
    </dgm:pt>
    <dgm:pt modelId="{21A5E013-04BF-4FE1-96A1-F246C02710D7}" type="sibTrans" cxnId="{42BF0B29-D1AA-459F-8740-E9DDCDA07E37}">
      <dgm:prSet/>
      <dgm:spPr/>
      <dgm:t>
        <a:bodyPr/>
        <a:lstStyle/>
        <a:p>
          <a:endParaRPr lang="en-US"/>
        </a:p>
      </dgm:t>
    </dgm:pt>
    <dgm:pt modelId="{6C8A2F94-CCDC-4229-B8B5-2C45C4A0576E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3200" dirty="0" smtClean="0"/>
            <a:t>Distribution from cluster 2 group</a:t>
          </a:r>
          <a:endParaRPr lang="en-US" sz="3200" dirty="0"/>
        </a:p>
      </dgm:t>
    </dgm:pt>
    <dgm:pt modelId="{8A42412A-0413-4BB2-99AD-CA2606E50D15}" type="parTrans" cxnId="{1D9B6A05-9C55-44BC-8892-10A9C4F7C5E3}">
      <dgm:prSet/>
      <dgm:spPr/>
      <dgm:t>
        <a:bodyPr/>
        <a:lstStyle/>
        <a:p>
          <a:endParaRPr lang="en-US"/>
        </a:p>
      </dgm:t>
    </dgm:pt>
    <dgm:pt modelId="{D9D2194E-4F42-45CC-A356-50C1F530866A}" type="sibTrans" cxnId="{1D9B6A05-9C55-44BC-8892-10A9C4F7C5E3}">
      <dgm:prSet/>
      <dgm:spPr/>
      <dgm:t>
        <a:bodyPr/>
        <a:lstStyle/>
        <a:p>
          <a:endParaRPr lang="en-US"/>
        </a:p>
      </dgm:t>
    </dgm:pt>
    <dgm:pt modelId="{AE89D18A-CEC4-4052-89ED-0AB8F8DDA9D8}" type="pres">
      <dgm:prSet presAssocID="{55989B35-E803-49CC-9014-5C38EA5B2BC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9E5BE0B-5C8D-4922-A12F-DF47E70B7040}" type="pres">
      <dgm:prSet presAssocID="{82F05F36-95AD-4052-9FA8-B5F6F938C17B}" presName="hierRoot1" presStyleCnt="0">
        <dgm:presLayoutVars>
          <dgm:hierBranch val="init"/>
        </dgm:presLayoutVars>
      </dgm:prSet>
      <dgm:spPr/>
    </dgm:pt>
    <dgm:pt modelId="{902717EB-ACAA-466E-BECB-09EFF31F4ECB}" type="pres">
      <dgm:prSet presAssocID="{82F05F36-95AD-4052-9FA8-B5F6F938C17B}" presName="rootComposite1" presStyleCnt="0"/>
      <dgm:spPr/>
    </dgm:pt>
    <dgm:pt modelId="{506CCCC2-C80F-41E1-90E8-C0A14774BE4A}" type="pres">
      <dgm:prSet presAssocID="{82F05F36-95AD-4052-9FA8-B5F6F938C17B}" presName="rootText1" presStyleLbl="node0" presStyleIdx="0" presStyleCnt="1" custScaleY="737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47B43D-21C4-48BF-937B-0DC096974172}" type="pres">
      <dgm:prSet presAssocID="{82F05F36-95AD-4052-9FA8-B5F6F938C17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0B9A4D8-4BE4-453E-B3B1-56FE5F48BE1F}" type="pres">
      <dgm:prSet presAssocID="{82F05F36-95AD-4052-9FA8-B5F6F938C17B}" presName="hierChild2" presStyleCnt="0"/>
      <dgm:spPr/>
    </dgm:pt>
    <dgm:pt modelId="{5075127B-2D09-41A3-9A94-89EE8C02C93B}" type="pres">
      <dgm:prSet presAssocID="{EB948F0D-0A4B-4BBF-8C29-99405DCAE3A8}" presName="Name37" presStyleLbl="parChTrans1D2" presStyleIdx="0" presStyleCnt="2"/>
      <dgm:spPr/>
      <dgm:t>
        <a:bodyPr/>
        <a:lstStyle/>
        <a:p>
          <a:endParaRPr lang="en-US"/>
        </a:p>
      </dgm:t>
    </dgm:pt>
    <dgm:pt modelId="{1BE989CF-A6EF-4AF9-BAE4-B74ED00395BF}" type="pres">
      <dgm:prSet presAssocID="{194594DD-320B-4A8E-9E94-E0EA100BD734}" presName="hierRoot2" presStyleCnt="0">
        <dgm:presLayoutVars>
          <dgm:hierBranch val="init"/>
        </dgm:presLayoutVars>
      </dgm:prSet>
      <dgm:spPr/>
    </dgm:pt>
    <dgm:pt modelId="{4739F847-C1DD-4F26-A4F5-4FE6A3D4AEF8}" type="pres">
      <dgm:prSet presAssocID="{194594DD-320B-4A8E-9E94-E0EA100BD734}" presName="rootComposite" presStyleCnt="0"/>
      <dgm:spPr/>
    </dgm:pt>
    <dgm:pt modelId="{0E792FE8-F013-4F91-89CD-E82F553A88FD}" type="pres">
      <dgm:prSet presAssocID="{194594DD-320B-4A8E-9E94-E0EA100BD734}" presName="rootText" presStyleLbl="node2" presStyleIdx="0" presStyleCnt="2" custScaleY="73702" custLinFactNeighborX="-53" custLinFactNeighborY="7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F0CD1B-744F-450F-A7F9-6F9027CDFA6D}" type="pres">
      <dgm:prSet presAssocID="{194594DD-320B-4A8E-9E94-E0EA100BD734}" presName="rootConnector" presStyleLbl="node2" presStyleIdx="0" presStyleCnt="2"/>
      <dgm:spPr/>
      <dgm:t>
        <a:bodyPr/>
        <a:lstStyle/>
        <a:p>
          <a:endParaRPr lang="en-US"/>
        </a:p>
      </dgm:t>
    </dgm:pt>
    <dgm:pt modelId="{8C67B66B-9F64-41FC-84FA-F296F337C01E}" type="pres">
      <dgm:prSet presAssocID="{194594DD-320B-4A8E-9E94-E0EA100BD734}" presName="hierChild4" presStyleCnt="0"/>
      <dgm:spPr/>
    </dgm:pt>
    <dgm:pt modelId="{614E6FA3-DC94-48DB-A695-7A6DC1F530C9}" type="pres">
      <dgm:prSet presAssocID="{194594DD-320B-4A8E-9E94-E0EA100BD734}" presName="hierChild5" presStyleCnt="0"/>
      <dgm:spPr/>
    </dgm:pt>
    <dgm:pt modelId="{12C11229-990E-4EA2-A54C-BF6DE574185D}" type="pres">
      <dgm:prSet presAssocID="{8A42412A-0413-4BB2-99AD-CA2606E50D15}" presName="Name37" presStyleLbl="parChTrans1D2" presStyleIdx="1" presStyleCnt="2"/>
      <dgm:spPr/>
      <dgm:t>
        <a:bodyPr/>
        <a:lstStyle/>
        <a:p>
          <a:endParaRPr lang="en-US"/>
        </a:p>
      </dgm:t>
    </dgm:pt>
    <dgm:pt modelId="{84A129EE-D237-4DF1-B4FD-1F4065EF76F1}" type="pres">
      <dgm:prSet presAssocID="{6C8A2F94-CCDC-4229-B8B5-2C45C4A0576E}" presName="hierRoot2" presStyleCnt="0">
        <dgm:presLayoutVars>
          <dgm:hierBranch val="init"/>
        </dgm:presLayoutVars>
      </dgm:prSet>
      <dgm:spPr/>
    </dgm:pt>
    <dgm:pt modelId="{5E047C17-9A16-4FFA-BCBE-A12EE2CB312F}" type="pres">
      <dgm:prSet presAssocID="{6C8A2F94-CCDC-4229-B8B5-2C45C4A0576E}" presName="rootComposite" presStyleCnt="0"/>
      <dgm:spPr/>
    </dgm:pt>
    <dgm:pt modelId="{AD666A5E-6FFC-44D6-86AA-DF7BD60CD706}" type="pres">
      <dgm:prSet presAssocID="{6C8A2F94-CCDC-4229-B8B5-2C45C4A0576E}" presName="rootText" presStyleLbl="node2" presStyleIdx="1" presStyleCnt="2" custScaleY="737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B1F9C3-A6B5-4023-8E9C-417103561814}" type="pres">
      <dgm:prSet presAssocID="{6C8A2F94-CCDC-4229-B8B5-2C45C4A0576E}" presName="rootConnector" presStyleLbl="node2" presStyleIdx="1" presStyleCnt="2"/>
      <dgm:spPr/>
      <dgm:t>
        <a:bodyPr/>
        <a:lstStyle/>
        <a:p>
          <a:endParaRPr lang="en-US"/>
        </a:p>
      </dgm:t>
    </dgm:pt>
    <dgm:pt modelId="{6A8E58F6-182B-441B-963C-C5EB14EA6AF6}" type="pres">
      <dgm:prSet presAssocID="{6C8A2F94-CCDC-4229-B8B5-2C45C4A0576E}" presName="hierChild4" presStyleCnt="0"/>
      <dgm:spPr/>
    </dgm:pt>
    <dgm:pt modelId="{E70A5ED8-5E26-44F0-A224-9EA7732F6318}" type="pres">
      <dgm:prSet presAssocID="{6C8A2F94-CCDC-4229-B8B5-2C45C4A0576E}" presName="hierChild5" presStyleCnt="0"/>
      <dgm:spPr/>
    </dgm:pt>
    <dgm:pt modelId="{0C922D4D-C5A3-482F-9634-D8465DF605EC}" type="pres">
      <dgm:prSet presAssocID="{82F05F36-95AD-4052-9FA8-B5F6F938C17B}" presName="hierChild3" presStyleCnt="0"/>
      <dgm:spPr/>
    </dgm:pt>
  </dgm:ptLst>
  <dgm:cxnLst>
    <dgm:cxn modelId="{815B7731-07AF-44C9-8D15-8ACDE3E864C0}" type="presOf" srcId="{82F05F36-95AD-4052-9FA8-B5F6F938C17B}" destId="{506CCCC2-C80F-41E1-90E8-C0A14774BE4A}" srcOrd="0" destOrd="0" presId="urn:microsoft.com/office/officeart/2005/8/layout/orgChart1"/>
    <dgm:cxn modelId="{1709F703-6E2A-4B37-9160-138603282B1E}" type="presOf" srcId="{6C8A2F94-CCDC-4229-B8B5-2C45C4A0576E}" destId="{20B1F9C3-A6B5-4023-8E9C-417103561814}" srcOrd="1" destOrd="0" presId="urn:microsoft.com/office/officeart/2005/8/layout/orgChart1"/>
    <dgm:cxn modelId="{BD28EC19-7946-4D39-9889-2F6A0C53B3AA}" type="presOf" srcId="{194594DD-320B-4A8E-9E94-E0EA100BD734}" destId="{20F0CD1B-744F-450F-A7F9-6F9027CDFA6D}" srcOrd="1" destOrd="0" presId="urn:microsoft.com/office/officeart/2005/8/layout/orgChart1"/>
    <dgm:cxn modelId="{1ED2C031-92BF-4BF1-98FD-EE4C153338D5}" type="presOf" srcId="{EB948F0D-0A4B-4BBF-8C29-99405DCAE3A8}" destId="{5075127B-2D09-41A3-9A94-89EE8C02C93B}" srcOrd="0" destOrd="0" presId="urn:microsoft.com/office/officeart/2005/8/layout/orgChart1"/>
    <dgm:cxn modelId="{A96061B5-E982-4FE2-8914-8C434F82593E}" type="presOf" srcId="{194594DD-320B-4A8E-9E94-E0EA100BD734}" destId="{0E792FE8-F013-4F91-89CD-E82F553A88FD}" srcOrd="0" destOrd="0" presId="urn:microsoft.com/office/officeart/2005/8/layout/orgChart1"/>
    <dgm:cxn modelId="{46EE0E76-D1DD-47D3-9487-4E9780BCF989}" type="presOf" srcId="{82F05F36-95AD-4052-9FA8-B5F6F938C17B}" destId="{2247B43D-21C4-48BF-937B-0DC096974172}" srcOrd="1" destOrd="0" presId="urn:microsoft.com/office/officeart/2005/8/layout/orgChart1"/>
    <dgm:cxn modelId="{1D9B6A05-9C55-44BC-8892-10A9C4F7C5E3}" srcId="{82F05F36-95AD-4052-9FA8-B5F6F938C17B}" destId="{6C8A2F94-CCDC-4229-B8B5-2C45C4A0576E}" srcOrd="1" destOrd="0" parTransId="{8A42412A-0413-4BB2-99AD-CA2606E50D15}" sibTransId="{D9D2194E-4F42-45CC-A356-50C1F530866A}"/>
    <dgm:cxn modelId="{2D3BE5D3-6C1C-4D87-BA58-2A1D2BAA3FB5}" type="presOf" srcId="{55989B35-E803-49CC-9014-5C38EA5B2BC3}" destId="{AE89D18A-CEC4-4052-89ED-0AB8F8DDA9D8}" srcOrd="0" destOrd="0" presId="urn:microsoft.com/office/officeart/2005/8/layout/orgChart1"/>
    <dgm:cxn modelId="{54BF2F17-14A0-43E0-95C9-C8E1EC6AB34F}" type="presOf" srcId="{6C8A2F94-CCDC-4229-B8B5-2C45C4A0576E}" destId="{AD666A5E-6FFC-44D6-86AA-DF7BD60CD706}" srcOrd="0" destOrd="0" presId="urn:microsoft.com/office/officeart/2005/8/layout/orgChart1"/>
    <dgm:cxn modelId="{70736594-507C-49DF-8AD0-806AFC91322E}" type="presOf" srcId="{8A42412A-0413-4BB2-99AD-CA2606E50D15}" destId="{12C11229-990E-4EA2-A54C-BF6DE574185D}" srcOrd="0" destOrd="0" presId="urn:microsoft.com/office/officeart/2005/8/layout/orgChart1"/>
    <dgm:cxn modelId="{0CE41450-AFD8-48A6-97FA-9A1A14C00A5E}" srcId="{55989B35-E803-49CC-9014-5C38EA5B2BC3}" destId="{82F05F36-95AD-4052-9FA8-B5F6F938C17B}" srcOrd="0" destOrd="0" parTransId="{59664F4D-66AC-42DD-9F80-34F7638A7B69}" sibTransId="{85E1AA6B-9792-451F-92BD-E9719518EDC7}"/>
    <dgm:cxn modelId="{42BF0B29-D1AA-459F-8740-E9DDCDA07E37}" srcId="{82F05F36-95AD-4052-9FA8-B5F6F938C17B}" destId="{194594DD-320B-4A8E-9E94-E0EA100BD734}" srcOrd="0" destOrd="0" parTransId="{EB948F0D-0A4B-4BBF-8C29-99405DCAE3A8}" sibTransId="{21A5E013-04BF-4FE1-96A1-F246C02710D7}"/>
    <dgm:cxn modelId="{3A37A970-81EB-44FE-A709-CDA7C4D8BD81}" type="presParOf" srcId="{AE89D18A-CEC4-4052-89ED-0AB8F8DDA9D8}" destId="{C9E5BE0B-5C8D-4922-A12F-DF47E70B7040}" srcOrd="0" destOrd="0" presId="urn:microsoft.com/office/officeart/2005/8/layout/orgChart1"/>
    <dgm:cxn modelId="{6482DC5B-3B05-4BD9-BDEC-A481108763AE}" type="presParOf" srcId="{C9E5BE0B-5C8D-4922-A12F-DF47E70B7040}" destId="{902717EB-ACAA-466E-BECB-09EFF31F4ECB}" srcOrd="0" destOrd="0" presId="urn:microsoft.com/office/officeart/2005/8/layout/orgChart1"/>
    <dgm:cxn modelId="{2D229CA2-2D3A-4D7E-85BF-89F21698A6C3}" type="presParOf" srcId="{902717EB-ACAA-466E-BECB-09EFF31F4ECB}" destId="{506CCCC2-C80F-41E1-90E8-C0A14774BE4A}" srcOrd="0" destOrd="0" presId="urn:microsoft.com/office/officeart/2005/8/layout/orgChart1"/>
    <dgm:cxn modelId="{D3450E19-2397-4E29-90CC-9183B73BA393}" type="presParOf" srcId="{902717EB-ACAA-466E-BECB-09EFF31F4ECB}" destId="{2247B43D-21C4-48BF-937B-0DC096974172}" srcOrd="1" destOrd="0" presId="urn:microsoft.com/office/officeart/2005/8/layout/orgChart1"/>
    <dgm:cxn modelId="{62512B2F-CD5E-492F-AD25-B9987F761227}" type="presParOf" srcId="{C9E5BE0B-5C8D-4922-A12F-DF47E70B7040}" destId="{40B9A4D8-4BE4-453E-B3B1-56FE5F48BE1F}" srcOrd="1" destOrd="0" presId="urn:microsoft.com/office/officeart/2005/8/layout/orgChart1"/>
    <dgm:cxn modelId="{F25ECB33-E329-4D83-98CA-5398A492240B}" type="presParOf" srcId="{40B9A4D8-4BE4-453E-B3B1-56FE5F48BE1F}" destId="{5075127B-2D09-41A3-9A94-89EE8C02C93B}" srcOrd="0" destOrd="0" presId="urn:microsoft.com/office/officeart/2005/8/layout/orgChart1"/>
    <dgm:cxn modelId="{084D4069-E188-44CE-AB8D-C59B201440A7}" type="presParOf" srcId="{40B9A4D8-4BE4-453E-B3B1-56FE5F48BE1F}" destId="{1BE989CF-A6EF-4AF9-BAE4-B74ED00395BF}" srcOrd="1" destOrd="0" presId="urn:microsoft.com/office/officeart/2005/8/layout/orgChart1"/>
    <dgm:cxn modelId="{27228FE2-8439-48DF-9B4E-A007FFC1EABE}" type="presParOf" srcId="{1BE989CF-A6EF-4AF9-BAE4-B74ED00395BF}" destId="{4739F847-C1DD-4F26-A4F5-4FE6A3D4AEF8}" srcOrd="0" destOrd="0" presId="urn:microsoft.com/office/officeart/2005/8/layout/orgChart1"/>
    <dgm:cxn modelId="{8631C874-3E0E-4085-BA11-C481ABA0386D}" type="presParOf" srcId="{4739F847-C1DD-4F26-A4F5-4FE6A3D4AEF8}" destId="{0E792FE8-F013-4F91-89CD-E82F553A88FD}" srcOrd="0" destOrd="0" presId="urn:microsoft.com/office/officeart/2005/8/layout/orgChart1"/>
    <dgm:cxn modelId="{3A86F188-BA8E-4DB5-8B7B-7087C68C1135}" type="presParOf" srcId="{4739F847-C1DD-4F26-A4F5-4FE6A3D4AEF8}" destId="{20F0CD1B-744F-450F-A7F9-6F9027CDFA6D}" srcOrd="1" destOrd="0" presId="urn:microsoft.com/office/officeart/2005/8/layout/orgChart1"/>
    <dgm:cxn modelId="{CDABF632-043F-475D-AAFA-B752DB860F3D}" type="presParOf" srcId="{1BE989CF-A6EF-4AF9-BAE4-B74ED00395BF}" destId="{8C67B66B-9F64-41FC-84FA-F296F337C01E}" srcOrd="1" destOrd="0" presId="urn:microsoft.com/office/officeart/2005/8/layout/orgChart1"/>
    <dgm:cxn modelId="{E8F36DD7-8842-4C74-B01F-D3DE470BFB06}" type="presParOf" srcId="{1BE989CF-A6EF-4AF9-BAE4-B74ED00395BF}" destId="{614E6FA3-DC94-48DB-A695-7A6DC1F530C9}" srcOrd="2" destOrd="0" presId="urn:microsoft.com/office/officeart/2005/8/layout/orgChart1"/>
    <dgm:cxn modelId="{553521DE-2998-4E52-B632-58BFA94815E2}" type="presParOf" srcId="{40B9A4D8-4BE4-453E-B3B1-56FE5F48BE1F}" destId="{12C11229-990E-4EA2-A54C-BF6DE574185D}" srcOrd="2" destOrd="0" presId="urn:microsoft.com/office/officeart/2005/8/layout/orgChart1"/>
    <dgm:cxn modelId="{07FCF3AA-4EC4-4781-A30D-9C45CAB2C210}" type="presParOf" srcId="{40B9A4D8-4BE4-453E-B3B1-56FE5F48BE1F}" destId="{84A129EE-D237-4DF1-B4FD-1F4065EF76F1}" srcOrd="3" destOrd="0" presId="urn:microsoft.com/office/officeart/2005/8/layout/orgChart1"/>
    <dgm:cxn modelId="{C0E875FC-F014-4825-A581-8D6D997FCD63}" type="presParOf" srcId="{84A129EE-D237-4DF1-B4FD-1F4065EF76F1}" destId="{5E047C17-9A16-4FFA-BCBE-A12EE2CB312F}" srcOrd="0" destOrd="0" presId="urn:microsoft.com/office/officeart/2005/8/layout/orgChart1"/>
    <dgm:cxn modelId="{A03A8A0E-28AE-4467-B76A-04CDBC342647}" type="presParOf" srcId="{5E047C17-9A16-4FFA-BCBE-A12EE2CB312F}" destId="{AD666A5E-6FFC-44D6-86AA-DF7BD60CD706}" srcOrd="0" destOrd="0" presId="urn:microsoft.com/office/officeart/2005/8/layout/orgChart1"/>
    <dgm:cxn modelId="{C879DFC8-2EAB-4119-BA18-4EEF6327BEB6}" type="presParOf" srcId="{5E047C17-9A16-4FFA-BCBE-A12EE2CB312F}" destId="{20B1F9C3-A6B5-4023-8E9C-417103561814}" srcOrd="1" destOrd="0" presId="urn:microsoft.com/office/officeart/2005/8/layout/orgChart1"/>
    <dgm:cxn modelId="{FBBFF573-EC18-49B0-9EED-031FC5A3DAED}" type="presParOf" srcId="{84A129EE-D237-4DF1-B4FD-1F4065EF76F1}" destId="{6A8E58F6-182B-441B-963C-C5EB14EA6AF6}" srcOrd="1" destOrd="0" presId="urn:microsoft.com/office/officeart/2005/8/layout/orgChart1"/>
    <dgm:cxn modelId="{F95EA9EB-A226-467B-8484-4AAEC26C2339}" type="presParOf" srcId="{84A129EE-D237-4DF1-B4FD-1F4065EF76F1}" destId="{E70A5ED8-5E26-44F0-A224-9EA7732F6318}" srcOrd="2" destOrd="0" presId="urn:microsoft.com/office/officeart/2005/8/layout/orgChart1"/>
    <dgm:cxn modelId="{66045593-5D79-4D38-A580-BCCCCE24B456}" type="presParOf" srcId="{C9E5BE0B-5C8D-4922-A12F-DF47E70B7040}" destId="{0C922D4D-C5A3-482F-9634-D8465DF605E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989B35-E803-49CC-9014-5C38EA5B2BC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F05F36-95AD-4052-9FA8-B5F6F938C17B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3200" b="1" dirty="0" smtClean="0"/>
            <a:t>Analysis of Clustering Output</a:t>
          </a:r>
          <a:endParaRPr lang="en-US" sz="3200" dirty="0"/>
        </a:p>
      </dgm:t>
    </dgm:pt>
    <dgm:pt modelId="{59664F4D-66AC-42DD-9F80-34F7638A7B69}" type="parTrans" cxnId="{0CE41450-AFD8-48A6-97FA-9A1A14C00A5E}">
      <dgm:prSet/>
      <dgm:spPr/>
      <dgm:t>
        <a:bodyPr/>
        <a:lstStyle/>
        <a:p>
          <a:endParaRPr lang="en-US"/>
        </a:p>
      </dgm:t>
    </dgm:pt>
    <dgm:pt modelId="{85E1AA6B-9792-451F-92BD-E9719518EDC7}" type="sibTrans" cxnId="{0CE41450-AFD8-48A6-97FA-9A1A14C00A5E}">
      <dgm:prSet/>
      <dgm:spPr/>
      <dgm:t>
        <a:bodyPr/>
        <a:lstStyle/>
        <a:p>
          <a:endParaRPr lang="en-US"/>
        </a:p>
      </dgm:t>
    </dgm:pt>
    <dgm:pt modelId="{194594DD-320B-4A8E-9E94-E0EA100BD734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3200" dirty="0" smtClean="0"/>
            <a:t>Distribution from cluster 1 group </a:t>
          </a:r>
          <a:endParaRPr lang="en-US" sz="3200" dirty="0"/>
        </a:p>
      </dgm:t>
    </dgm:pt>
    <dgm:pt modelId="{EB948F0D-0A4B-4BBF-8C29-99405DCAE3A8}" type="parTrans" cxnId="{42BF0B29-D1AA-459F-8740-E9DDCDA07E37}">
      <dgm:prSet/>
      <dgm:spPr/>
      <dgm:t>
        <a:bodyPr/>
        <a:lstStyle/>
        <a:p>
          <a:endParaRPr lang="en-US"/>
        </a:p>
      </dgm:t>
    </dgm:pt>
    <dgm:pt modelId="{21A5E013-04BF-4FE1-96A1-F246C02710D7}" type="sibTrans" cxnId="{42BF0B29-D1AA-459F-8740-E9DDCDA07E37}">
      <dgm:prSet/>
      <dgm:spPr/>
      <dgm:t>
        <a:bodyPr/>
        <a:lstStyle/>
        <a:p>
          <a:endParaRPr lang="en-US"/>
        </a:p>
      </dgm:t>
    </dgm:pt>
    <dgm:pt modelId="{6C8A2F94-CCDC-4229-B8B5-2C45C4A0576E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n-US" sz="3200" dirty="0" smtClean="0"/>
            <a:t>Distribution from cluster 2 group</a:t>
          </a:r>
          <a:endParaRPr lang="en-US" sz="3200" dirty="0"/>
        </a:p>
      </dgm:t>
    </dgm:pt>
    <dgm:pt modelId="{8A42412A-0413-4BB2-99AD-CA2606E50D15}" type="parTrans" cxnId="{1D9B6A05-9C55-44BC-8892-10A9C4F7C5E3}">
      <dgm:prSet/>
      <dgm:spPr/>
      <dgm:t>
        <a:bodyPr/>
        <a:lstStyle/>
        <a:p>
          <a:endParaRPr lang="en-US"/>
        </a:p>
      </dgm:t>
    </dgm:pt>
    <dgm:pt modelId="{D9D2194E-4F42-45CC-A356-50C1F530866A}" type="sibTrans" cxnId="{1D9B6A05-9C55-44BC-8892-10A9C4F7C5E3}">
      <dgm:prSet/>
      <dgm:spPr/>
      <dgm:t>
        <a:bodyPr/>
        <a:lstStyle/>
        <a:p>
          <a:endParaRPr lang="en-US"/>
        </a:p>
      </dgm:t>
    </dgm:pt>
    <dgm:pt modelId="{AE89D18A-CEC4-4052-89ED-0AB8F8DDA9D8}" type="pres">
      <dgm:prSet presAssocID="{55989B35-E803-49CC-9014-5C38EA5B2BC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9E5BE0B-5C8D-4922-A12F-DF47E70B7040}" type="pres">
      <dgm:prSet presAssocID="{82F05F36-95AD-4052-9FA8-B5F6F938C17B}" presName="hierRoot1" presStyleCnt="0">
        <dgm:presLayoutVars>
          <dgm:hierBranch val="init"/>
        </dgm:presLayoutVars>
      </dgm:prSet>
      <dgm:spPr/>
    </dgm:pt>
    <dgm:pt modelId="{902717EB-ACAA-466E-BECB-09EFF31F4ECB}" type="pres">
      <dgm:prSet presAssocID="{82F05F36-95AD-4052-9FA8-B5F6F938C17B}" presName="rootComposite1" presStyleCnt="0"/>
      <dgm:spPr/>
    </dgm:pt>
    <dgm:pt modelId="{506CCCC2-C80F-41E1-90E8-C0A14774BE4A}" type="pres">
      <dgm:prSet presAssocID="{82F05F36-95AD-4052-9FA8-B5F6F938C17B}" presName="rootText1" presStyleLbl="node0" presStyleIdx="0" presStyleCnt="1" custScaleY="737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47B43D-21C4-48BF-937B-0DC096974172}" type="pres">
      <dgm:prSet presAssocID="{82F05F36-95AD-4052-9FA8-B5F6F938C17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0B9A4D8-4BE4-453E-B3B1-56FE5F48BE1F}" type="pres">
      <dgm:prSet presAssocID="{82F05F36-95AD-4052-9FA8-B5F6F938C17B}" presName="hierChild2" presStyleCnt="0"/>
      <dgm:spPr/>
    </dgm:pt>
    <dgm:pt modelId="{5075127B-2D09-41A3-9A94-89EE8C02C93B}" type="pres">
      <dgm:prSet presAssocID="{EB948F0D-0A4B-4BBF-8C29-99405DCAE3A8}" presName="Name37" presStyleLbl="parChTrans1D2" presStyleIdx="0" presStyleCnt="2"/>
      <dgm:spPr/>
      <dgm:t>
        <a:bodyPr/>
        <a:lstStyle/>
        <a:p>
          <a:endParaRPr lang="en-US"/>
        </a:p>
      </dgm:t>
    </dgm:pt>
    <dgm:pt modelId="{1BE989CF-A6EF-4AF9-BAE4-B74ED00395BF}" type="pres">
      <dgm:prSet presAssocID="{194594DD-320B-4A8E-9E94-E0EA100BD734}" presName="hierRoot2" presStyleCnt="0">
        <dgm:presLayoutVars>
          <dgm:hierBranch val="init"/>
        </dgm:presLayoutVars>
      </dgm:prSet>
      <dgm:spPr/>
    </dgm:pt>
    <dgm:pt modelId="{4739F847-C1DD-4F26-A4F5-4FE6A3D4AEF8}" type="pres">
      <dgm:prSet presAssocID="{194594DD-320B-4A8E-9E94-E0EA100BD734}" presName="rootComposite" presStyleCnt="0"/>
      <dgm:spPr/>
    </dgm:pt>
    <dgm:pt modelId="{0E792FE8-F013-4F91-89CD-E82F553A88FD}" type="pres">
      <dgm:prSet presAssocID="{194594DD-320B-4A8E-9E94-E0EA100BD734}" presName="rootText" presStyleLbl="node2" presStyleIdx="0" presStyleCnt="2" custScaleY="73702" custLinFactNeighborX="-53" custLinFactNeighborY="7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F0CD1B-744F-450F-A7F9-6F9027CDFA6D}" type="pres">
      <dgm:prSet presAssocID="{194594DD-320B-4A8E-9E94-E0EA100BD734}" presName="rootConnector" presStyleLbl="node2" presStyleIdx="0" presStyleCnt="2"/>
      <dgm:spPr/>
      <dgm:t>
        <a:bodyPr/>
        <a:lstStyle/>
        <a:p>
          <a:endParaRPr lang="en-US"/>
        </a:p>
      </dgm:t>
    </dgm:pt>
    <dgm:pt modelId="{8C67B66B-9F64-41FC-84FA-F296F337C01E}" type="pres">
      <dgm:prSet presAssocID="{194594DD-320B-4A8E-9E94-E0EA100BD734}" presName="hierChild4" presStyleCnt="0"/>
      <dgm:spPr/>
    </dgm:pt>
    <dgm:pt modelId="{614E6FA3-DC94-48DB-A695-7A6DC1F530C9}" type="pres">
      <dgm:prSet presAssocID="{194594DD-320B-4A8E-9E94-E0EA100BD734}" presName="hierChild5" presStyleCnt="0"/>
      <dgm:spPr/>
    </dgm:pt>
    <dgm:pt modelId="{12C11229-990E-4EA2-A54C-BF6DE574185D}" type="pres">
      <dgm:prSet presAssocID="{8A42412A-0413-4BB2-99AD-CA2606E50D15}" presName="Name37" presStyleLbl="parChTrans1D2" presStyleIdx="1" presStyleCnt="2"/>
      <dgm:spPr/>
      <dgm:t>
        <a:bodyPr/>
        <a:lstStyle/>
        <a:p>
          <a:endParaRPr lang="en-US"/>
        </a:p>
      </dgm:t>
    </dgm:pt>
    <dgm:pt modelId="{84A129EE-D237-4DF1-B4FD-1F4065EF76F1}" type="pres">
      <dgm:prSet presAssocID="{6C8A2F94-CCDC-4229-B8B5-2C45C4A0576E}" presName="hierRoot2" presStyleCnt="0">
        <dgm:presLayoutVars>
          <dgm:hierBranch val="init"/>
        </dgm:presLayoutVars>
      </dgm:prSet>
      <dgm:spPr/>
    </dgm:pt>
    <dgm:pt modelId="{5E047C17-9A16-4FFA-BCBE-A12EE2CB312F}" type="pres">
      <dgm:prSet presAssocID="{6C8A2F94-CCDC-4229-B8B5-2C45C4A0576E}" presName="rootComposite" presStyleCnt="0"/>
      <dgm:spPr/>
    </dgm:pt>
    <dgm:pt modelId="{AD666A5E-6FFC-44D6-86AA-DF7BD60CD706}" type="pres">
      <dgm:prSet presAssocID="{6C8A2F94-CCDC-4229-B8B5-2C45C4A0576E}" presName="rootText" presStyleLbl="node2" presStyleIdx="1" presStyleCnt="2" custScaleY="737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B1F9C3-A6B5-4023-8E9C-417103561814}" type="pres">
      <dgm:prSet presAssocID="{6C8A2F94-CCDC-4229-B8B5-2C45C4A0576E}" presName="rootConnector" presStyleLbl="node2" presStyleIdx="1" presStyleCnt="2"/>
      <dgm:spPr/>
      <dgm:t>
        <a:bodyPr/>
        <a:lstStyle/>
        <a:p>
          <a:endParaRPr lang="en-US"/>
        </a:p>
      </dgm:t>
    </dgm:pt>
    <dgm:pt modelId="{6A8E58F6-182B-441B-963C-C5EB14EA6AF6}" type="pres">
      <dgm:prSet presAssocID="{6C8A2F94-CCDC-4229-B8B5-2C45C4A0576E}" presName="hierChild4" presStyleCnt="0"/>
      <dgm:spPr/>
    </dgm:pt>
    <dgm:pt modelId="{E70A5ED8-5E26-44F0-A224-9EA7732F6318}" type="pres">
      <dgm:prSet presAssocID="{6C8A2F94-CCDC-4229-B8B5-2C45C4A0576E}" presName="hierChild5" presStyleCnt="0"/>
      <dgm:spPr/>
    </dgm:pt>
    <dgm:pt modelId="{0C922D4D-C5A3-482F-9634-D8465DF605EC}" type="pres">
      <dgm:prSet presAssocID="{82F05F36-95AD-4052-9FA8-B5F6F938C17B}" presName="hierChild3" presStyleCnt="0"/>
      <dgm:spPr/>
    </dgm:pt>
  </dgm:ptLst>
  <dgm:cxnLst>
    <dgm:cxn modelId="{42BF0B29-D1AA-459F-8740-E9DDCDA07E37}" srcId="{82F05F36-95AD-4052-9FA8-B5F6F938C17B}" destId="{194594DD-320B-4A8E-9E94-E0EA100BD734}" srcOrd="0" destOrd="0" parTransId="{EB948F0D-0A4B-4BBF-8C29-99405DCAE3A8}" sibTransId="{21A5E013-04BF-4FE1-96A1-F246C02710D7}"/>
    <dgm:cxn modelId="{1D9B6A05-9C55-44BC-8892-10A9C4F7C5E3}" srcId="{82F05F36-95AD-4052-9FA8-B5F6F938C17B}" destId="{6C8A2F94-CCDC-4229-B8B5-2C45C4A0576E}" srcOrd="1" destOrd="0" parTransId="{8A42412A-0413-4BB2-99AD-CA2606E50D15}" sibTransId="{D9D2194E-4F42-45CC-A356-50C1F530866A}"/>
    <dgm:cxn modelId="{F7D36B43-80C9-4F6C-A67E-DB089DF3C1A4}" type="presOf" srcId="{6C8A2F94-CCDC-4229-B8B5-2C45C4A0576E}" destId="{AD666A5E-6FFC-44D6-86AA-DF7BD60CD706}" srcOrd="0" destOrd="0" presId="urn:microsoft.com/office/officeart/2005/8/layout/orgChart1"/>
    <dgm:cxn modelId="{351FC403-3CF8-4E23-B609-9DC50C82F4E1}" type="presOf" srcId="{82F05F36-95AD-4052-9FA8-B5F6F938C17B}" destId="{2247B43D-21C4-48BF-937B-0DC096974172}" srcOrd="1" destOrd="0" presId="urn:microsoft.com/office/officeart/2005/8/layout/orgChart1"/>
    <dgm:cxn modelId="{4183CFA9-D1D9-4557-AA9A-78E98C74D7EC}" type="presOf" srcId="{194594DD-320B-4A8E-9E94-E0EA100BD734}" destId="{0E792FE8-F013-4F91-89CD-E82F553A88FD}" srcOrd="0" destOrd="0" presId="urn:microsoft.com/office/officeart/2005/8/layout/orgChart1"/>
    <dgm:cxn modelId="{FD857172-075F-4D90-B753-78A37C012F22}" type="presOf" srcId="{82F05F36-95AD-4052-9FA8-B5F6F938C17B}" destId="{506CCCC2-C80F-41E1-90E8-C0A14774BE4A}" srcOrd="0" destOrd="0" presId="urn:microsoft.com/office/officeart/2005/8/layout/orgChart1"/>
    <dgm:cxn modelId="{080BE6F7-2383-4574-B528-C7C9A9CEA1B2}" type="presOf" srcId="{6C8A2F94-CCDC-4229-B8B5-2C45C4A0576E}" destId="{20B1F9C3-A6B5-4023-8E9C-417103561814}" srcOrd="1" destOrd="0" presId="urn:microsoft.com/office/officeart/2005/8/layout/orgChart1"/>
    <dgm:cxn modelId="{4A798747-9537-4721-B4C8-80119BA04E1C}" type="presOf" srcId="{EB948F0D-0A4B-4BBF-8C29-99405DCAE3A8}" destId="{5075127B-2D09-41A3-9A94-89EE8C02C93B}" srcOrd="0" destOrd="0" presId="urn:microsoft.com/office/officeart/2005/8/layout/orgChart1"/>
    <dgm:cxn modelId="{0CE41450-AFD8-48A6-97FA-9A1A14C00A5E}" srcId="{55989B35-E803-49CC-9014-5C38EA5B2BC3}" destId="{82F05F36-95AD-4052-9FA8-B5F6F938C17B}" srcOrd="0" destOrd="0" parTransId="{59664F4D-66AC-42DD-9F80-34F7638A7B69}" sibTransId="{85E1AA6B-9792-451F-92BD-E9719518EDC7}"/>
    <dgm:cxn modelId="{974A569F-D243-459F-949F-34F262180D5A}" type="presOf" srcId="{194594DD-320B-4A8E-9E94-E0EA100BD734}" destId="{20F0CD1B-744F-450F-A7F9-6F9027CDFA6D}" srcOrd="1" destOrd="0" presId="urn:microsoft.com/office/officeart/2005/8/layout/orgChart1"/>
    <dgm:cxn modelId="{3E4ABEF0-E80F-49AF-B3D3-7FFEADA2EEB7}" type="presOf" srcId="{55989B35-E803-49CC-9014-5C38EA5B2BC3}" destId="{AE89D18A-CEC4-4052-89ED-0AB8F8DDA9D8}" srcOrd="0" destOrd="0" presId="urn:microsoft.com/office/officeart/2005/8/layout/orgChart1"/>
    <dgm:cxn modelId="{ADB77D9F-694E-4AB5-B4AE-F3652D5E03AB}" type="presOf" srcId="{8A42412A-0413-4BB2-99AD-CA2606E50D15}" destId="{12C11229-990E-4EA2-A54C-BF6DE574185D}" srcOrd="0" destOrd="0" presId="urn:microsoft.com/office/officeart/2005/8/layout/orgChart1"/>
    <dgm:cxn modelId="{86EB2C4C-A649-435B-9F56-AE7A542AE89E}" type="presParOf" srcId="{AE89D18A-CEC4-4052-89ED-0AB8F8DDA9D8}" destId="{C9E5BE0B-5C8D-4922-A12F-DF47E70B7040}" srcOrd="0" destOrd="0" presId="urn:microsoft.com/office/officeart/2005/8/layout/orgChart1"/>
    <dgm:cxn modelId="{79C107C9-7483-444D-A0D6-9FE3967B2608}" type="presParOf" srcId="{C9E5BE0B-5C8D-4922-A12F-DF47E70B7040}" destId="{902717EB-ACAA-466E-BECB-09EFF31F4ECB}" srcOrd="0" destOrd="0" presId="urn:microsoft.com/office/officeart/2005/8/layout/orgChart1"/>
    <dgm:cxn modelId="{50A02125-4EAD-4BC0-82C7-CC14B10463D9}" type="presParOf" srcId="{902717EB-ACAA-466E-BECB-09EFF31F4ECB}" destId="{506CCCC2-C80F-41E1-90E8-C0A14774BE4A}" srcOrd="0" destOrd="0" presId="urn:microsoft.com/office/officeart/2005/8/layout/orgChart1"/>
    <dgm:cxn modelId="{C96EFF43-D1AE-4200-A43D-501577BA54BC}" type="presParOf" srcId="{902717EB-ACAA-466E-BECB-09EFF31F4ECB}" destId="{2247B43D-21C4-48BF-937B-0DC096974172}" srcOrd="1" destOrd="0" presId="urn:microsoft.com/office/officeart/2005/8/layout/orgChart1"/>
    <dgm:cxn modelId="{34C89E25-D5B7-48A3-B353-A1A4C5D58E02}" type="presParOf" srcId="{C9E5BE0B-5C8D-4922-A12F-DF47E70B7040}" destId="{40B9A4D8-4BE4-453E-B3B1-56FE5F48BE1F}" srcOrd="1" destOrd="0" presId="urn:microsoft.com/office/officeart/2005/8/layout/orgChart1"/>
    <dgm:cxn modelId="{CF18726A-E70A-4545-BB2A-80D38E1E7EF4}" type="presParOf" srcId="{40B9A4D8-4BE4-453E-B3B1-56FE5F48BE1F}" destId="{5075127B-2D09-41A3-9A94-89EE8C02C93B}" srcOrd="0" destOrd="0" presId="urn:microsoft.com/office/officeart/2005/8/layout/orgChart1"/>
    <dgm:cxn modelId="{23E1C939-7864-48BD-8336-E803E093F883}" type="presParOf" srcId="{40B9A4D8-4BE4-453E-B3B1-56FE5F48BE1F}" destId="{1BE989CF-A6EF-4AF9-BAE4-B74ED00395BF}" srcOrd="1" destOrd="0" presId="urn:microsoft.com/office/officeart/2005/8/layout/orgChart1"/>
    <dgm:cxn modelId="{D0DE8892-345C-4EC1-93F3-9EF317C3CD5B}" type="presParOf" srcId="{1BE989CF-A6EF-4AF9-BAE4-B74ED00395BF}" destId="{4739F847-C1DD-4F26-A4F5-4FE6A3D4AEF8}" srcOrd="0" destOrd="0" presId="urn:microsoft.com/office/officeart/2005/8/layout/orgChart1"/>
    <dgm:cxn modelId="{4E1F58AE-9499-4D45-B24C-89E8B71EB9E5}" type="presParOf" srcId="{4739F847-C1DD-4F26-A4F5-4FE6A3D4AEF8}" destId="{0E792FE8-F013-4F91-89CD-E82F553A88FD}" srcOrd="0" destOrd="0" presId="urn:microsoft.com/office/officeart/2005/8/layout/orgChart1"/>
    <dgm:cxn modelId="{DA9B2C4B-B91A-46E5-B1E6-5705CDF1E196}" type="presParOf" srcId="{4739F847-C1DD-4F26-A4F5-4FE6A3D4AEF8}" destId="{20F0CD1B-744F-450F-A7F9-6F9027CDFA6D}" srcOrd="1" destOrd="0" presId="urn:microsoft.com/office/officeart/2005/8/layout/orgChart1"/>
    <dgm:cxn modelId="{2D4580D3-311B-402D-9E7F-CB547906B3CA}" type="presParOf" srcId="{1BE989CF-A6EF-4AF9-BAE4-B74ED00395BF}" destId="{8C67B66B-9F64-41FC-84FA-F296F337C01E}" srcOrd="1" destOrd="0" presId="urn:microsoft.com/office/officeart/2005/8/layout/orgChart1"/>
    <dgm:cxn modelId="{68E04CF7-9D52-433D-804C-4C338D5E9658}" type="presParOf" srcId="{1BE989CF-A6EF-4AF9-BAE4-B74ED00395BF}" destId="{614E6FA3-DC94-48DB-A695-7A6DC1F530C9}" srcOrd="2" destOrd="0" presId="urn:microsoft.com/office/officeart/2005/8/layout/orgChart1"/>
    <dgm:cxn modelId="{BD46BC0F-774F-4435-97A4-ACD508A6CBCE}" type="presParOf" srcId="{40B9A4D8-4BE4-453E-B3B1-56FE5F48BE1F}" destId="{12C11229-990E-4EA2-A54C-BF6DE574185D}" srcOrd="2" destOrd="0" presId="urn:microsoft.com/office/officeart/2005/8/layout/orgChart1"/>
    <dgm:cxn modelId="{1F6E0A54-2E1E-4603-920E-0EBB7D26A500}" type="presParOf" srcId="{40B9A4D8-4BE4-453E-B3B1-56FE5F48BE1F}" destId="{84A129EE-D237-4DF1-B4FD-1F4065EF76F1}" srcOrd="3" destOrd="0" presId="urn:microsoft.com/office/officeart/2005/8/layout/orgChart1"/>
    <dgm:cxn modelId="{35A003D0-94FC-4D2A-91EA-23A7FF6D67BC}" type="presParOf" srcId="{84A129EE-D237-4DF1-B4FD-1F4065EF76F1}" destId="{5E047C17-9A16-4FFA-BCBE-A12EE2CB312F}" srcOrd="0" destOrd="0" presId="urn:microsoft.com/office/officeart/2005/8/layout/orgChart1"/>
    <dgm:cxn modelId="{4FE8479D-AFDE-44C9-81FF-972305070DA6}" type="presParOf" srcId="{5E047C17-9A16-4FFA-BCBE-A12EE2CB312F}" destId="{AD666A5E-6FFC-44D6-86AA-DF7BD60CD706}" srcOrd="0" destOrd="0" presId="urn:microsoft.com/office/officeart/2005/8/layout/orgChart1"/>
    <dgm:cxn modelId="{E616BDA3-B3BA-4E23-B2F2-61E7C1E33488}" type="presParOf" srcId="{5E047C17-9A16-4FFA-BCBE-A12EE2CB312F}" destId="{20B1F9C3-A6B5-4023-8E9C-417103561814}" srcOrd="1" destOrd="0" presId="urn:microsoft.com/office/officeart/2005/8/layout/orgChart1"/>
    <dgm:cxn modelId="{6F904A24-1597-4123-8664-608E597FEB82}" type="presParOf" srcId="{84A129EE-D237-4DF1-B4FD-1F4065EF76F1}" destId="{6A8E58F6-182B-441B-963C-C5EB14EA6AF6}" srcOrd="1" destOrd="0" presId="urn:microsoft.com/office/officeart/2005/8/layout/orgChart1"/>
    <dgm:cxn modelId="{33A795ED-4266-4389-AE45-43DF25FB2B80}" type="presParOf" srcId="{84A129EE-D237-4DF1-B4FD-1F4065EF76F1}" destId="{E70A5ED8-5E26-44F0-A224-9EA7732F6318}" srcOrd="2" destOrd="0" presId="urn:microsoft.com/office/officeart/2005/8/layout/orgChart1"/>
    <dgm:cxn modelId="{BF5CAA5B-33B2-4E40-82F7-675A67C847C5}" type="presParOf" srcId="{C9E5BE0B-5C8D-4922-A12F-DF47E70B7040}" destId="{0C922D4D-C5A3-482F-9634-D8465DF605E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4BC21D6-A85D-44A6-8018-7CE02E943B9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B01003-7084-4634-81FA-AF493880218C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2800" dirty="0" smtClean="0">
              <a:latin typeface="Garamond" panose="02020404030301010803" pitchFamily="18" charset="0"/>
            </a:rPr>
            <a:t>Analysis of Debt Structure at Default</a:t>
          </a:r>
          <a:endParaRPr lang="en-US" sz="2800" dirty="0">
            <a:latin typeface="Garamond" panose="02020404030301010803" pitchFamily="18" charset="0"/>
          </a:endParaRPr>
        </a:p>
      </dgm:t>
    </dgm:pt>
    <dgm:pt modelId="{85CBF262-69D4-4893-9DD0-05D2F933205E}" type="parTrans" cxnId="{1D3F6A7D-3BF6-4ACF-BC55-D1E963B7394C}">
      <dgm:prSet/>
      <dgm:spPr/>
      <dgm:t>
        <a:bodyPr/>
        <a:lstStyle/>
        <a:p>
          <a:endParaRPr lang="en-US"/>
        </a:p>
      </dgm:t>
    </dgm:pt>
    <dgm:pt modelId="{3860A010-B15A-454F-86C6-4AE57F5B6D3C}" type="sibTrans" cxnId="{1D3F6A7D-3BF6-4ACF-BC55-D1E963B7394C}">
      <dgm:prSet/>
      <dgm:spPr/>
      <dgm:t>
        <a:bodyPr/>
        <a:lstStyle/>
        <a:p>
          <a:endParaRPr lang="en-US"/>
        </a:p>
      </dgm:t>
    </dgm:pt>
    <dgm:pt modelId="{8C9F8162-F1E9-491A-8876-A55DCC20FBF1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n-US" sz="2800" dirty="0" smtClean="0">
              <a:latin typeface="Garamond" panose="02020404030301010803" pitchFamily="18" charset="0"/>
            </a:rPr>
            <a:t>Analysis of government strategy after default</a:t>
          </a:r>
          <a:endParaRPr lang="en-US" sz="2800" dirty="0">
            <a:latin typeface="Garamond" panose="02020404030301010803" pitchFamily="18" charset="0"/>
          </a:endParaRPr>
        </a:p>
      </dgm:t>
    </dgm:pt>
    <dgm:pt modelId="{1AE1038F-B224-4162-9000-8BE239DD3EBA}" type="parTrans" cxnId="{B5E3F5DD-CB8F-4005-950A-C929CFD2C7B3}">
      <dgm:prSet/>
      <dgm:spPr/>
      <dgm:t>
        <a:bodyPr/>
        <a:lstStyle/>
        <a:p>
          <a:endParaRPr lang="en-US"/>
        </a:p>
      </dgm:t>
    </dgm:pt>
    <dgm:pt modelId="{3343BDB3-3D82-40F7-948C-BBF8149238DE}" type="sibTrans" cxnId="{B5E3F5DD-CB8F-4005-950A-C929CFD2C7B3}">
      <dgm:prSet/>
      <dgm:spPr/>
      <dgm:t>
        <a:bodyPr/>
        <a:lstStyle/>
        <a:p>
          <a:endParaRPr lang="en-US"/>
        </a:p>
      </dgm:t>
    </dgm:pt>
    <dgm:pt modelId="{6636BC0A-D91D-40DE-A69D-0CB66641EC3F}" type="pres">
      <dgm:prSet presAssocID="{44BC21D6-A85D-44A6-8018-7CE02E943B9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88A138-BB5F-44C8-9082-3D04EE2230EA}" type="pres">
      <dgm:prSet presAssocID="{AEB01003-7084-4634-81FA-AF493880218C}" presName="node" presStyleLbl="node1" presStyleIdx="0" presStyleCnt="2" custScaleX="102333" custScaleY="673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C6785-640E-41C2-9AA5-2E57BE220132}" type="pres">
      <dgm:prSet presAssocID="{3860A010-B15A-454F-86C6-4AE57F5B6D3C}" presName="sibTrans" presStyleLbl="sibTrans2D1" presStyleIdx="0" presStyleCnt="1"/>
      <dgm:spPr/>
      <dgm:t>
        <a:bodyPr/>
        <a:lstStyle/>
        <a:p>
          <a:endParaRPr lang="en-US"/>
        </a:p>
      </dgm:t>
    </dgm:pt>
    <dgm:pt modelId="{C22A235C-CDD7-4AE0-A231-240EFE714C84}" type="pres">
      <dgm:prSet presAssocID="{3860A010-B15A-454F-86C6-4AE57F5B6D3C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1B06A63A-600D-4038-9B46-1015BB85156D}" type="pres">
      <dgm:prSet presAssocID="{8C9F8162-F1E9-491A-8876-A55DCC20FBF1}" presName="node" presStyleLbl="node1" presStyleIdx="1" presStyleCnt="2" custScaleX="104158" custScaleY="631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8CD805-51AB-4CA7-B7EC-927D5B04264B}" type="presOf" srcId="{44BC21D6-A85D-44A6-8018-7CE02E943B9B}" destId="{6636BC0A-D91D-40DE-A69D-0CB66641EC3F}" srcOrd="0" destOrd="0" presId="urn:microsoft.com/office/officeart/2005/8/layout/process1"/>
    <dgm:cxn modelId="{F7B82B89-3137-437B-8A1F-144D3ADB4AEA}" type="presOf" srcId="{8C9F8162-F1E9-491A-8876-A55DCC20FBF1}" destId="{1B06A63A-600D-4038-9B46-1015BB85156D}" srcOrd="0" destOrd="0" presId="urn:microsoft.com/office/officeart/2005/8/layout/process1"/>
    <dgm:cxn modelId="{B6B61998-10B9-4452-B042-974834827B81}" type="presOf" srcId="{AEB01003-7084-4634-81FA-AF493880218C}" destId="{BC88A138-BB5F-44C8-9082-3D04EE2230EA}" srcOrd="0" destOrd="0" presId="urn:microsoft.com/office/officeart/2005/8/layout/process1"/>
    <dgm:cxn modelId="{1D3F6A7D-3BF6-4ACF-BC55-D1E963B7394C}" srcId="{44BC21D6-A85D-44A6-8018-7CE02E943B9B}" destId="{AEB01003-7084-4634-81FA-AF493880218C}" srcOrd="0" destOrd="0" parTransId="{85CBF262-69D4-4893-9DD0-05D2F933205E}" sibTransId="{3860A010-B15A-454F-86C6-4AE57F5B6D3C}"/>
    <dgm:cxn modelId="{AFA8FE74-4A62-402D-AE54-C8798DAA1382}" type="presOf" srcId="{3860A010-B15A-454F-86C6-4AE57F5B6D3C}" destId="{C22A235C-CDD7-4AE0-A231-240EFE714C84}" srcOrd="1" destOrd="0" presId="urn:microsoft.com/office/officeart/2005/8/layout/process1"/>
    <dgm:cxn modelId="{FC8B096C-CADC-48A0-A17D-83BDF7FB40C9}" type="presOf" srcId="{3860A010-B15A-454F-86C6-4AE57F5B6D3C}" destId="{12DC6785-640E-41C2-9AA5-2E57BE220132}" srcOrd="0" destOrd="0" presId="urn:microsoft.com/office/officeart/2005/8/layout/process1"/>
    <dgm:cxn modelId="{B5E3F5DD-CB8F-4005-950A-C929CFD2C7B3}" srcId="{44BC21D6-A85D-44A6-8018-7CE02E943B9B}" destId="{8C9F8162-F1E9-491A-8876-A55DCC20FBF1}" srcOrd="1" destOrd="0" parTransId="{1AE1038F-B224-4162-9000-8BE239DD3EBA}" sibTransId="{3343BDB3-3D82-40F7-948C-BBF8149238DE}"/>
    <dgm:cxn modelId="{95A3FF80-B360-430E-AF74-2837C98834EA}" type="presParOf" srcId="{6636BC0A-D91D-40DE-A69D-0CB66641EC3F}" destId="{BC88A138-BB5F-44C8-9082-3D04EE2230EA}" srcOrd="0" destOrd="0" presId="urn:microsoft.com/office/officeart/2005/8/layout/process1"/>
    <dgm:cxn modelId="{B720F0AB-381B-4FC8-B9C6-5B47A6C8753E}" type="presParOf" srcId="{6636BC0A-D91D-40DE-A69D-0CB66641EC3F}" destId="{12DC6785-640E-41C2-9AA5-2E57BE220132}" srcOrd="1" destOrd="0" presId="urn:microsoft.com/office/officeart/2005/8/layout/process1"/>
    <dgm:cxn modelId="{B275806D-9E6C-40E5-9704-47D76D66AB8B}" type="presParOf" srcId="{12DC6785-640E-41C2-9AA5-2E57BE220132}" destId="{C22A235C-CDD7-4AE0-A231-240EFE714C84}" srcOrd="0" destOrd="0" presId="urn:microsoft.com/office/officeart/2005/8/layout/process1"/>
    <dgm:cxn modelId="{93701921-C581-45C0-80D7-B169D95672A6}" type="presParOf" srcId="{6636BC0A-D91D-40DE-A69D-0CB66641EC3F}" destId="{1B06A63A-600D-4038-9B46-1015BB85156D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8418F56-9532-4442-8537-E246EB0BDB07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79826C-FF75-4488-8130-A2BBF7D0EAE2}">
      <dgm:prSet/>
      <dgm:spPr/>
      <dgm:t>
        <a:bodyPr/>
        <a:lstStyle/>
        <a:p>
          <a:pPr rtl="0"/>
          <a:r>
            <a:rPr lang="en-US" dirty="0" smtClean="0">
              <a:solidFill>
                <a:schemeClr val="accent2">
                  <a:lumMod val="75000"/>
                </a:schemeClr>
              </a:solidFill>
            </a:rPr>
            <a:t>Data source and Data  analysis</a:t>
          </a:r>
          <a:endParaRPr 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8F6F0E85-609C-4A1A-8FF3-5456CF8B319D}" type="parTrans" cxnId="{DCD7F35D-E517-40A1-AAA2-5796A7DD9FB9}">
      <dgm:prSet/>
      <dgm:spPr/>
      <dgm:t>
        <a:bodyPr/>
        <a:lstStyle/>
        <a:p>
          <a:endParaRPr lang="en-US"/>
        </a:p>
      </dgm:t>
    </dgm:pt>
    <dgm:pt modelId="{8286FF63-A0C5-4FE5-AB9B-EB964BA3B0B0}" type="sibTrans" cxnId="{DCD7F35D-E517-40A1-AAA2-5796A7DD9FB9}">
      <dgm:prSet/>
      <dgm:spPr/>
      <dgm:t>
        <a:bodyPr/>
        <a:lstStyle/>
        <a:p>
          <a:endParaRPr lang="en-US"/>
        </a:p>
      </dgm:t>
    </dgm:pt>
    <dgm:pt modelId="{52A75255-8B3E-4D6D-B318-31D07FC2104F}">
      <dgm:prSet/>
      <dgm:spPr/>
      <dgm:t>
        <a:bodyPr/>
        <a:lstStyle/>
        <a:p>
          <a:pPr rtl="0"/>
          <a:r>
            <a:rPr lang="en-US" smtClean="0"/>
            <a:t>Modeling frame work</a:t>
          </a:r>
          <a:endParaRPr lang="en-US"/>
        </a:p>
      </dgm:t>
    </dgm:pt>
    <dgm:pt modelId="{CAA9E5A5-E2E3-4A2F-9322-35FF9D9FAB8D}" type="parTrans" cxnId="{AEBD5EF2-1A69-420D-968F-703D8E1A0C67}">
      <dgm:prSet/>
      <dgm:spPr/>
      <dgm:t>
        <a:bodyPr/>
        <a:lstStyle/>
        <a:p>
          <a:endParaRPr lang="en-US"/>
        </a:p>
      </dgm:t>
    </dgm:pt>
    <dgm:pt modelId="{0974BA58-609F-491A-808A-B908173A2F74}" type="sibTrans" cxnId="{AEBD5EF2-1A69-420D-968F-703D8E1A0C67}">
      <dgm:prSet/>
      <dgm:spPr/>
      <dgm:t>
        <a:bodyPr/>
        <a:lstStyle/>
        <a:p>
          <a:endParaRPr lang="en-US"/>
        </a:p>
      </dgm:t>
    </dgm:pt>
    <dgm:pt modelId="{9706EEE2-A297-4C1D-A1EB-CF4DD207F355}" type="pres">
      <dgm:prSet presAssocID="{38418F56-9532-4442-8537-E246EB0BDB07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B8F78A-1CFD-444A-A4C7-6862F3705E61}" type="pres">
      <dgm:prSet presAssocID="{3179826C-FF75-4488-8130-A2BBF7D0EAE2}" presName="circle1" presStyleLbl="lnNode1" presStyleIdx="0" presStyleCnt="2" custLinFactNeighborX="9593" custLinFactNeighborY="-2258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8ABEAEE5-1BA5-4F91-9381-C0E0C0754751}" type="pres">
      <dgm:prSet presAssocID="{3179826C-FF75-4488-8130-A2BBF7D0EAE2}" presName="text1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262606-A662-4B5F-9C93-98D6B97E4356}" type="pres">
      <dgm:prSet presAssocID="{3179826C-FF75-4488-8130-A2BBF7D0EAE2}" presName="line1" presStyleLbl="callout" presStyleIdx="0" presStyleCnt="4"/>
      <dgm:spPr/>
    </dgm:pt>
    <dgm:pt modelId="{483B25CE-10FC-4C7B-B40F-9A336DBAEE2D}" type="pres">
      <dgm:prSet presAssocID="{3179826C-FF75-4488-8130-A2BBF7D0EAE2}" presName="d1" presStyleLbl="callout" presStyleIdx="1" presStyleCnt="4"/>
      <dgm:spPr/>
    </dgm:pt>
    <dgm:pt modelId="{060FECE1-57F9-443A-B69B-6C3465B8387B}" type="pres">
      <dgm:prSet presAssocID="{52A75255-8B3E-4D6D-B318-31D07FC2104F}" presName="circle2" presStyleLbl="lnNode1" presStyleIdx="1" presStyleCnt="2" custLinFactNeighborX="4764" custLinFactNeighborY="-11499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1AD0A4A7-FA1A-4E95-AC8D-39CA1FC12FF7}" type="pres">
      <dgm:prSet presAssocID="{52A75255-8B3E-4D6D-B318-31D07FC2104F}" presName="text2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E09D83-5341-404C-80EF-0685BD2F9FB8}" type="pres">
      <dgm:prSet presAssocID="{52A75255-8B3E-4D6D-B318-31D07FC2104F}" presName="line2" presStyleLbl="callout" presStyleIdx="2" presStyleCnt="4"/>
      <dgm:spPr/>
    </dgm:pt>
    <dgm:pt modelId="{69E46CD1-9837-479B-BD24-29FAD0573276}" type="pres">
      <dgm:prSet presAssocID="{52A75255-8B3E-4D6D-B318-31D07FC2104F}" presName="d2" presStyleLbl="callout" presStyleIdx="3" presStyleCnt="4"/>
      <dgm:spPr/>
    </dgm:pt>
  </dgm:ptLst>
  <dgm:cxnLst>
    <dgm:cxn modelId="{DC26E6B2-CAF9-4613-93E6-B606203D71FB}" type="presOf" srcId="{52A75255-8B3E-4D6D-B318-31D07FC2104F}" destId="{1AD0A4A7-FA1A-4E95-AC8D-39CA1FC12FF7}" srcOrd="0" destOrd="0" presId="urn:microsoft.com/office/officeart/2005/8/layout/target1"/>
    <dgm:cxn modelId="{AEBD5EF2-1A69-420D-968F-703D8E1A0C67}" srcId="{38418F56-9532-4442-8537-E246EB0BDB07}" destId="{52A75255-8B3E-4D6D-B318-31D07FC2104F}" srcOrd="1" destOrd="0" parTransId="{CAA9E5A5-E2E3-4A2F-9322-35FF9D9FAB8D}" sibTransId="{0974BA58-609F-491A-808A-B908173A2F74}"/>
    <dgm:cxn modelId="{D0A6AACA-7C77-405E-806F-CF1F6B6CFF66}" type="presOf" srcId="{38418F56-9532-4442-8537-E246EB0BDB07}" destId="{9706EEE2-A297-4C1D-A1EB-CF4DD207F355}" srcOrd="0" destOrd="0" presId="urn:microsoft.com/office/officeart/2005/8/layout/target1"/>
    <dgm:cxn modelId="{28BBC5F8-ADD2-41C3-AB7C-B14D6B3DB991}" type="presOf" srcId="{3179826C-FF75-4488-8130-A2BBF7D0EAE2}" destId="{8ABEAEE5-1BA5-4F91-9381-C0E0C0754751}" srcOrd="0" destOrd="0" presId="urn:microsoft.com/office/officeart/2005/8/layout/target1"/>
    <dgm:cxn modelId="{DCD7F35D-E517-40A1-AAA2-5796A7DD9FB9}" srcId="{38418F56-9532-4442-8537-E246EB0BDB07}" destId="{3179826C-FF75-4488-8130-A2BBF7D0EAE2}" srcOrd="0" destOrd="0" parTransId="{8F6F0E85-609C-4A1A-8FF3-5456CF8B319D}" sibTransId="{8286FF63-A0C5-4FE5-AB9B-EB964BA3B0B0}"/>
    <dgm:cxn modelId="{ABE1652D-77A5-4BC9-B8B4-7D9EDDBF5F61}" type="presParOf" srcId="{9706EEE2-A297-4C1D-A1EB-CF4DD207F355}" destId="{D7B8F78A-1CFD-444A-A4C7-6862F3705E61}" srcOrd="0" destOrd="0" presId="urn:microsoft.com/office/officeart/2005/8/layout/target1"/>
    <dgm:cxn modelId="{C59BD3F5-1437-457E-97AC-37D05A241A7E}" type="presParOf" srcId="{9706EEE2-A297-4C1D-A1EB-CF4DD207F355}" destId="{8ABEAEE5-1BA5-4F91-9381-C0E0C0754751}" srcOrd="1" destOrd="0" presId="urn:microsoft.com/office/officeart/2005/8/layout/target1"/>
    <dgm:cxn modelId="{7D525A2A-27A5-43DF-96CC-C3CDA4F57DF5}" type="presParOf" srcId="{9706EEE2-A297-4C1D-A1EB-CF4DD207F355}" destId="{FB262606-A662-4B5F-9C93-98D6B97E4356}" srcOrd="2" destOrd="0" presId="urn:microsoft.com/office/officeart/2005/8/layout/target1"/>
    <dgm:cxn modelId="{FFC37429-F8E6-47F7-8BB1-5A0EBBA5BB2E}" type="presParOf" srcId="{9706EEE2-A297-4C1D-A1EB-CF4DD207F355}" destId="{483B25CE-10FC-4C7B-B40F-9A336DBAEE2D}" srcOrd="3" destOrd="0" presId="urn:microsoft.com/office/officeart/2005/8/layout/target1"/>
    <dgm:cxn modelId="{9A2C9D0A-3281-41A6-BDEA-F3B1F644CB53}" type="presParOf" srcId="{9706EEE2-A297-4C1D-A1EB-CF4DD207F355}" destId="{060FECE1-57F9-443A-B69B-6C3465B8387B}" srcOrd="4" destOrd="0" presId="urn:microsoft.com/office/officeart/2005/8/layout/target1"/>
    <dgm:cxn modelId="{5681496A-98E4-46DC-AB02-7250234C13BC}" type="presParOf" srcId="{9706EEE2-A297-4C1D-A1EB-CF4DD207F355}" destId="{1AD0A4A7-FA1A-4E95-AC8D-39CA1FC12FF7}" srcOrd="5" destOrd="0" presId="urn:microsoft.com/office/officeart/2005/8/layout/target1"/>
    <dgm:cxn modelId="{37877DDE-A23C-4918-8AEB-3E2DB7D3B7E6}" type="presParOf" srcId="{9706EEE2-A297-4C1D-A1EB-CF4DD207F355}" destId="{D2E09D83-5341-404C-80EF-0685BD2F9FB8}" srcOrd="6" destOrd="0" presId="urn:microsoft.com/office/officeart/2005/8/layout/target1"/>
    <dgm:cxn modelId="{74AA94F3-6DCC-4359-A36A-C5EBE3671CC8}" type="presParOf" srcId="{9706EEE2-A297-4C1D-A1EB-CF4DD207F355}" destId="{69E46CD1-9837-479B-BD24-29FAD0573276}" srcOrd="7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202F0-6665-4207-A320-21C1423E8993}">
      <dsp:nvSpPr>
        <dsp:cNvPr id="0" name=""/>
        <dsp:cNvSpPr/>
      </dsp:nvSpPr>
      <dsp:spPr>
        <a:xfrm>
          <a:off x="0" y="8467"/>
          <a:ext cx="8229600" cy="1435809"/>
        </a:xfrm>
        <a:prstGeom prst="round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  <a:latin typeface="Garamond" panose="02020404030301010803" pitchFamily="18" charset="0"/>
            </a:rPr>
            <a:t>To examine the consistency of serial defaults throughout history</a:t>
          </a:r>
          <a:endParaRPr lang="en-US" sz="2800" b="1" kern="1200" dirty="0">
            <a:solidFill>
              <a:schemeClr val="bg1"/>
            </a:solidFill>
            <a:latin typeface="Garamond" panose="02020404030301010803" pitchFamily="18" charset="0"/>
          </a:endParaRPr>
        </a:p>
      </dsp:txBody>
      <dsp:txXfrm>
        <a:off x="70090" y="78557"/>
        <a:ext cx="8089420" cy="1295629"/>
      </dsp:txXfrm>
    </dsp:sp>
    <dsp:sp modelId="{70CF5559-8BCE-4DC3-A60B-B90BC01BF3C0}">
      <dsp:nvSpPr>
        <dsp:cNvPr id="0" name=""/>
        <dsp:cNvSpPr/>
      </dsp:nvSpPr>
      <dsp:spPr>
        <a:xfrm>
          <a:off x="0" y="1545076"/>
          <a:ext cx="8229600" cy="1435809"/>
        </a:xfrm>
        <a:prstGeom prst="round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  <a:latin typeface="Garamond" panose="02020404030301010803" pitchFamily="18" charset="0"/>
            </a:rPr>
            <a:t>To examine authors’ assertion that domestic debt plays a significant role in default even though external debt is at a very low level</a:t>
          </a:r>
          <a:endParaRPr lang="en-US" sz="2800" b="1" kern="1200" dirty="0">
            <a:solidFill>
              <a:schemeClr val="bg1"/>
            </a:solidFill>
            <a:latin typeface="Garamond" panose="02020404030301010803" pitchFamily="18" charset="0"/>
          </a:endParaRPr>
        </a:p>
      </dsp:txBody>
      <dsp:txXfrm>
        <a:off x="70090" y="1615166"/>
        <a:ext cx="8089420" cy="1295629"/>
      </dsp:txXfrm>
    </dsp:sp>
    <dsp:sp modelId="{2BCF3050-E70C-4504-849A-7ADDA1702952}">
      <dsp:nvSpPr>
        <dsp:cNvPr id="0" name=""/>
        <dsp:cNvSpPr/>
      </dsp:nvSpPr>
      <dsp:spPr>
        <a:xfrm>
          <a:off x="0" y="3081686"/>
          <a:ext cx="8229600" cy="1435809"/>
        </a:xfrm>
        <a:prstGeom prst="round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  <a:latin typeface="Garamond" panose="02020404030301010803" pitchFamily="18" charset="0"/>
            </a:rPr>
            <a:t>To argue that domestic debt is overlooked</a:t>
          </a:r>
          <a:endParaRPr lang="en-US" sz="2800" b="1" kern="1200" dirty="0">
            <a:solidFill>
              <a:schemeClr val="bg1"/>
            </a:solidFill>
            <a:latin typeface="Garamond" panose="02020404030301010803" pitchFamily="18" charset="0"/>
          </a:endParaRPr>
        </a:p>
      </dsp:txBody>
      <dsp:txXfrm>
        <a:off x="70090" y="3151776"/>
        <a:ext cx="8089420" cy="129562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58FEF-EB4C-4371-B10B-88AE1F23CEB5}">
      <dsp:nvSpPr>
        <dsp:cNvPr id="0" name=""/>
        <dsp:cNvSpPr/>
      </dsp:nvSpPr>
      <dsp:spPr>
        <a:xfrm>
          <a:off x="1219188" y="304800"/>
          <a:ext cx="2962656" cy="723756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latin typeface="Garamond" panose="02020404030301010803" pitchFamily="18" charset="0"/>
            </a:rPr>
            <a:t>   Domestic  Debt</a:t>
          </a:r>
          <a:endParaRPr lang="en-US" sz="2400" b="0" kern="1200" dirty="0">
            <a:latin typeface="Garamond" panose="02020404030301010803" pitchFamily="18" charset="0"/>
          </a:endParaRPr>
        </a:p>
      </dsp:txBody>
      <dsp:txXfrm>
        <a:off x="1254519" y="340131"/>
        <a:ext cx="2891994" cy="653094"/>
      </dsp:txXfrm>
    </dsp:sp>
    <dsp:sp modelId="{3DBB2BA7-E159-4FCE-8003-3D338F3DE4CF}">
      <dsp:nvSpPr>
        <dsp:cNvPr id="0" name=""/>
        <dsp:cNvSpPr/>
      </dsp:nvSpPr>
      <dsp:spPr>
        <a:xfrm>
          <a:off x="1219188" y="1219201"/>
          <a:ext cx="2962656" cy="723756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latin typeface="Garamond" panose="02020404030301010803" pitchFamily="18" charset="0"/>
            </a:rPr>
            <a:t>External Debt</a:t>
          </a:r>
          <a:endParaRPr lang="en-US" sz="2400" b="0" kern="1200" dirty="0">
            <a:latin typeface="Garamond" panose="02020404030301010803" pitchFamily="18" charset="0"/>
          </a:endParaRPr>
        </a:p>
      </dsp:txBody>
      <dsp:txXfrm>
        <a:off x="1254519" y="1254532"/>
        <a:ext cx="2891994" cy="653094"/>
      </dsp:txXfrm>
    </dsp:sp>
    <dsp:sp modelId="{416F4048-895F-431F-863A-F59922410A1B}">
      <dsp:nvSpPr>
        <dsp:cNvPr id="0" name=""/>
        <dsp:cNvSpPr/>
      </dsp:nvSpPr>
      <dsp:spPr>
        <a:xfrm>
          <a:off x="4190999" y="304800"/>
          <a:ext cx="2962656" cy="723756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Garamond" panose="02020404030301010803" pitchFamily="18" charset="0"/>
            </a:rPr>
            <a:t>   External Debt Ratio</a:t>
          </a:r>
          <a:endParaRPr lang="en-US" sz="2400" kern="1200" dirty="0">
            <a:latin typeface="Garamond" panose="02020404030301010803" pitchFamily="18" charset="0"/>
          </a:endParaRPr>
        </a:p>
      </dsp:txBody>
      <dsp:txXfrm>
        <a:off x="4226330" y="340131"/>
        <a:ext cx="2891994" cy="653094"/>
      </dsp:txXfrm>
    </dsp:sp>
    <dsp:sp modelId="{10E94959-B11E-4893-8290-94AB65D90E00}">
      <dsp:nvSpPr>
        <dsp:cNvPr id="0" name=""/>
        <dsp:cNvSpPr/>
      </dsp:nvSpPr>
      <dsp:spPr>
        <a:xfrm>
          <a:off x="4190999" y="1219201"/>
          <a:ext cx="2962656" cy="723756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Garamond" panose="02020404030301010803" pitchFamily="18" charset="0"/>
            </a:rPr>
            <a:t>Total Debt Ratio</a:t>
          </a:r>
          <a:endParaRPr lang="en-US" sz="2400" kern="1200" dirty="0">
            <a:latin typeface="Garamond" panose="02020404030301010803" pitchFamily="18" charset="0"/>
          </a:endParaRPr>
        </a:p>
      </dsp:txBody>
      <dsp:txXfrm>
        <a:off x="4226330" y="1254532"/>
        <a:ext cx="2891994" cy="653094"/>
      </dsp:txXfrm>
    </dsp:sp>
    <dsp:sp modelId="{DC0C9F9B-239A-4BE2-B1FC-A6EC0A321B53}">
      <dsp:nvSpPr>
        <dsp:cNvPr id="0" name=""/>
        <dsp:cNvSpPr/>
      </dsp:nvSpPr>
      <dsp:spPr>
        <a:xfrm>
          <a:off x="4190999" y="2133602"/>
          <a:ext cx="2962656" cy="723756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Garamond" panose="02020404030301010803" pitchFamily="18" charset="0"/>
            </a:rPr>
            <a:t>Gross National Product (GNP)</a:t>
          </a:r>
          <a:endParaRPr lang="en-US" sz="2400" kern="1200" dirty="0">
            <a:latin typeface="Garamond" panose="02020404030301010803" pitchFamily="18" charset="0"/>
          </a:endParaRPr>
        </a:p>
      </dsp:txBody>
      <dsp:txXfrm>
        <a:off x="4226330" y="2168933"/>
        <a:ext cx="2891994" cy="653094"/>
      </dsp:txXfrm>
    </dsp:sp>
    <dsp:sp modelId="{0D74EAE4-A80E-4B44-9B0C-CD996B042AC8}">
      <dsp:nvSpPr>
        <dsp:cNvPr id="0" name=""/>
        <dsp:cNvSpPr/>
      </dsp:nvSpPr>
      <dsp:spPr>
        <a:xfrm>
          <a:off x="1219188" y="2133602"/>
          <a:ext cx="2962656" cy="723756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Garamond" panose="02020404030301010803" pitchFamily="18" charset="0"/>
            </a:rPr>
            <a:t>Inflation</a:t>
          </a:r>
          <a:endParaRPr lang="en-US" sz="2400" kern="1200" dirty="0">
            <a:latin typeface="Garamond" panose="02020404030301010803" pitchFamily="18" charset="0"/>
          </a:endParaRPr>
        </a:p>
      </dsp:txBody>
      <dsp:txXfrm>
        <a:off x="1254519" y="2168933"/>
        <a:ext cx="2891994" cy="653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8A138-BB5F-44C8-9082-3D04EE2230EA}">
      <dsp:nvSpPr>
        <dsp:cNvPr id="0" name=""/>
        <dsp:cNvSpPr/>
      </dsp:nvSpPr>
      <dsp:spPr>
        <a:xfrm>
          <a:off x="8283" y="1589429"/>
          <a:ext cx="3409716" cy="1347104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>
              <a:solidFill>
                <a:schemeClr val="bg1"/>
              </a:solidFill>
              <a:latin typeface="Garamond" panose="02020404030301010803" pitchFamily="18" charset="0"/>
            </a:rPr>
            <a:t>Analysis of Debt Structure at Default</a:t>
          </a:r>
          <a:endParaRPr lang="en-US" sz="2800" b="0" kern="1200" dirty="0">
            <a:solidFill>
              <a:schemeClr val="bg1"/>
            </a:solidFill>
            <a:latin typeface="Garamond" panose="02020404030301010803" pitchFamily="18" charset="0"/>
          </a:endParaRPr>
        </a:p>
      </dsp:txBody>
      <dsp:txXfrm>
        <a:off x="47738" y="1628884"/>
        <a:ext cx="3330806" cy="1268194"/>
      </dsp:txXfrm>
    </dsp:sp>
    <dsp:sp modelId="{12DC6785-640E-41C2-9AA5-2E57BE220132}">
      <dsp:nvSpPr>
        <dsp:cNvPr id="0" name=""/>
        <dsp:cNvSpPr/>
      </dsp:nvSpPr>
      <dsp:spPr>
        <a:xfrm>
          <a:off x="3751197" y="1849815"/>
          <a:ext cx="706380" cy="826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3751197" y="2015081"/>
        <a:ext cx="494466" cy="495799"/>
      </dsp:txXfrm>
    </dsp:sp>
    <dsp:sp modelId="{1B06A63A-600D-4038-9B46-1015BB85156D}">
      <dsp:nvSpPr>
        <dsp:cNvPr id="0" name=""/>
        <dsp:cNvSpPr/>
      </dsp:nvSpPr>
      <dsp:spPr>
        <a:xfrm>
          <a:off x="4750791" y="1577287"/>
          <a:ext cx="3470524" cy="1371387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Garamond" panose="02020404030301010803" pitchFamily="18" charset="0"/>
            </a:rPr>
            <a:t>Analysis of government strategy after default</a:t>
          </a:r>
          <a:endParaRPr lang="en-US" sz="2800" kern="1200" dirty="0">
            <a:latin typeface="Garamond" panose="02020404030301010803" pitchFamily="18" charset="0"/>
          </a:endParaRPr>
        </a:p>
      </dsp:txBody>
      <dsp:txXfrm>
        <a:off x="4790958" y="1617454"/>
        <a:ext cx="3390190" cy="12910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FECE1-57F9-443A-B69B-6C3465B8387B}">
      <dsp:nvSpPr>
        <dsp:cNvPr id="0" name=""/>
        <dsp:cNvSpPr/>
      </dsp:nvSpPr>
      <dsp:spPr>
        <a:xfrm>
          <a:off x="1286073" y="1013923"/>
          <a:ext cx="3394472" cy="3551228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8F78A-1CFD-444A-A4C7-6862F3705E61}">
      <dsp:nvSpPr>
        <dsp:cNvPr id="0" name=""/>
        <dsp:cNvSpPr/>
      </dsp:nvSpPr>
      <dsp:spPr>
        <a:xfrm>
          <a:off x="2417563" y="2223792"/>
          <a:ext cx="1131490" cy="1131490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EAEE5-1BA5-4F91-9381-C0E0C0754751}">
      <dsp:nvSpPr>
        <dsp:cNvPr id="0" name=""/>
        <dsp:cNvSpPr/>
      </dsp:nvSpPr>
      <dsp:spPr>
        <a:xfrm>
          <a:off x="5246290" y="-39189"/>
          <a:ext cx="1697236" cy="1414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2">
                  <a:lumMod val="75000"/>
                </a:schemeClr>
              </a:solidFill>
            </a:rPr>
            <a:t>Data source and Data  analysis</a:t>
          </a:r>
          <a:endParaRPr lang="en-US" sz="24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5246290" y="-39189"/>
        <a:ext cx="1697236" cy="1414363"/>
      </dsp:txXfrm>
    </dsp:sp>
    <dsp:sp modelId="{FB262606-A662-4B5F-9C93-98D6B97E4356}">
      <dsp:nvSpPr>
        <dsp:cNvPr id="0" name=""/>
        <dsp:cNvSpPr/>
      </dsp:nvSpPr>
      <dsp:spPr>
        <a:xfrm>
          <a:off x="4821981" y="667992"/>
          <a:ext cx="4243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B25CE-10FC-4C7B-B40F-9A336DBAEE2D}">
      <dsp:nvSpPr>
        <dsp:cNvPr id="0" name=""/>
        <dsp:cNvSpPr/>
      </dsp:nvSpPr>
      <dsp:spPr>
        <a:xfrm rot="5400000">
          <a:off x="2840599" y="809570"/>
          <a:ext cx="2122676" cy="1837258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0A4A7-FA1A-4E95-AC8D-39CA1FC12FF7}">
      <dsp:nvSpPr>
        <dsp:cNvPr id="0" name=""/>
        <dsp:cNvSpPr/>
      </dsp:nvSpPr>
      <dsp:spPr>
        <a:xfrm>
          <a:off x="5246290" y="1375174"/>
          <a:ext cx="1697236" cy="1414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Modeling framework</a:t>
          </a:r>
          <a:endParaRPr lang="en-US" sz="2400" kern="1200" dirty="0"/>
        </a:p>
      </dsp:txBody>
      <dsp:txXfrm>
        <a:off x="5246290" y="1375174"/>
        <a:ext cx="1697236" cy="1414363"/>
      </dsp:txXfrm>
    </dsp:sp>
    <dsp:sp modelId="{D2E09D83-5341-404C-80EF-0685BD2F9FB8}">
      <dsp:nvSpPr>
        <dsp:cNvPr id="0" name=""/>
        <dsp:cNvSpPr/>
      </dsp:nvSpPr>
      <dsp:spPr>
        <a:xfrm>
          <a:off x="4821981" y="2082355"/>
          <a:ext cx="4243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46CD1-9837-479B-BD24-29FAD0573276}">
      <dsp:nvSpPr>
        <dsp:cNvPr id="0" name=""/>
        <dsp:cNvSpPr/>
      </dsp:nvSpPr>
      <dsp:spPr>
        <a:xfrm rot="5400000">
          <a:off x="3564216" y="2313915"/>
          <a:ext cx="1485873" cy="1026827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FECE1-57F9-443A-B69B-6C3465B8387B}">
      <dsp:nvSpPr>
        <dsp:cNvPr id="0" name=""/>
        <dsp:cNvSpPr/>
      </dsp:nvSpPr>
      <dsp:spPr>
        <a:xfrm>
          <a:off x="1286073" y="1131490"/>
          <a:ext cx="3394472" cy="3394472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8F78A-1CFD-444A-A4C7-6862F3705E61}">
      <dsp:nvSpPr>
        <dsp:cNvPr id="0" name=""/>
        <dsp:cNvSpPr/>
      </dsp:nvSpPr>
      <dsp:spPr>
        <a:xfrm>
          <a:off x="2417563" y="2262981"/>
          <a:ext cx="1131490" cy="1131490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EAEE5-1BA5-4F91-9381-C0E0C0754751}">
      <dsp:nvSpPr>
        <dsp:cNvPr id="0" name=""/>
        <dsp:cNvSpPr/>
      </dsp:nvSpPr>
      <dsp:spPr>
        <a:xfrm>
          <a:off x="5246290" y="0"/>
          <a:ext cx="1697236" cy="1414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 source and Data  analysis</a:t>
          </a:r>
          <a:endParaRPr lang="en-US" sz="2400" kern="1200" dirty="0"/>
        </a:p>
      </dsp:txBody>
      <dsp:txXfrm>
        <a:off x="5246290" y="0"/>
        <a:ext cx="1697236" cy="1414363"/>
      </dsp:txXfrm>
    </dsp:sp>
    <dsp:sp modelId="{FB262606-A662-4B5F-9C93-98D6B97E4356}">
      <dsp:nvSpPr>
        <dsp:cNvPr id="0" name=""/>
        <dsp:cNvSpPr/>
      </dsp:nvSpPr>
      <dsp:spPr>
        <a:xfrm>
          <a:off x="4821981" y="707181"/>
          <a:ext cx="4243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B25CE-10FC-4C7B-B40F-9A336DBAEE2D}">
      <dsp:nvSpPr>
        <dsp:cNvPr id="0" name=""/>
        <dsp:cNvSpPr/>
      </dsp:nvSpPr>
      <dsp:spPr>
        <a:xfrm rot="5400000">
          <a:off x="2840599" y="848759"/>
          <a:ext cx="2122676" cy="1837258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0A4A7-FA1A-4E95-AC8D-39CA1FC12FF7}">
      <dsp:nvSpPr>
        <dsp:cNvPr id="0" name=""/>
        <dsp:cNvSpPr/>
      </dsp:nvSpPr>
      <dsp:spPr>
        <a:xfrm>
          <a:off x="5246290" y="1414363"/>
          <a:ext cx="1697236" cy="1414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baseline="0" dirty="0" smtClean="0">
              <a:solidFill>
                <a:schemeClr val="accent2">
                  <a:lumMod val="75000"/>
                </a:schemeClr>
              </a:solidFill>
            </a:rPr>
            <a:t>Modeling Framework</a:t>
          </a:r>
          <a:endParaRPr lang="en-US" sz="2400" b="1" kern="1200" baseline="0" dirty="0">
            <a:solidFill>
              <a:schemeClr val="accent2">
                <a:lumMod val="75000"/>
              </a:schemeClr>
            </a:solidFill>
          </a:endParaRPr>
        </a:p>
      </dsp:txBody>
      <dsp:txXfrm>
        <a:off x="5246290" y="1414363"/>
        <a:ext cx="1697236" cy="1414363"/>
      </dsp:txXfrm>
    </dsp:sp>
    <dsp:sp modelId="{D2E09D83-5341-404C-80EF-0685BD2F9FB8}">
      <dsp:nvSpPr>
        <dsp:cNvPr id="0" name=""/>
        <dsp:cNvSpPr/>
      </dsp:nvSpPr>
      <dsp:spPr>
        <a:xfrm>
          <a:off x="4821981" y="2121545"/>
          <a:ext cx="4243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46CD1-9837-479B-BD24-29FAD0573276}">
      <dsp:nvSpPr>
        <dsp:cNvPr id="0" name=""/>
        <dsp:cNvSpPr/>
      </dsp:nvSpPr>
      <dsp:spPr>
        <a:xfrm rot="5400000">
          <a:off x="3564216" y="2353104"/>
          <a:ext cx="1485873" cy="1026827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11229-990E-4EA2-A54C-BF6DE574185D}">
      <dsp:nvSpPr>
        <dsp:cNvPr id="0" name=""/>
        <dsp:cNvSpPr/>
      </dsp:nvSpPr>
      <dsp:spPr>
        <a:xfrm>
          <a:off x="4114800" y="1872170"/>
          <a:ext cx="2251813" cy="781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810"/>
              </a:lnTo>
              <a:lnTo>
                <a:pt x="2251813" y="390810"/>
              </a:lnTo>
              <a:lnTo>
                <a:pt x="2251813" y="7816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5127B-2D09-41A3-9A94-89EE8C02C93B}">
      <dsp:nvSpPr>
        <dsp:cNvPr id="0" name=""/>
        <dsp:cNvSpPr/>
      </dsp:nvSpPr>
      <dsp:spPr>
        <a:xfrm>
          <a:off x="1861014" y="1872170"/>
          <a:ext cx="2253785" cy="794834"/>
        </a:xfrm>
        <a:custGeom>
          <a:avLst/>
          <a:gdLst/>
          <a:ahLst/>
          <a:cxnLst/>
          <a:rect l="0" t="0" r="0" b="0"/>
          <a:pathLst>
            <a:path>
              <a:moveTo>
                <a:pt x="2253785" y="0"/>
              </a:moveTo>
              <a:lnTo>
                <a:pt x="2253785" y="404023"/>
              </a:lnTo>
              <a:lnTo>
                <a:pt x="0" y="404023"/>
              </a:lnTo>
              <a:lnTo>
                <a:pt x="0" y="7948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CCCC2-C80F-41E1-90E8-C0A14774BE4A}">
      <dsp:nvSpPr>
        <dsp:cNvPr id="0" name=""/>
        <dsp:cNvSpPr/>
      </dsp:nvSpPr>
      <dsp:spPr>
        <a:xfrm>
          <a:off x="2253797" y="500574"/>
          <a:ext cx="3722005" cy="1371596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Analysis of Clustering Output</a:t>
          </a:r>
          <a:endParaRPr lang="en-US" sz="3200" kern="1200" dirty="0"/>
        </a:p>
      </dsp:txBody>
      <dsp:txXfrm>
        <a:off x="2253797" y="500574"/>
        <a:ext cx="3722005" cy="1371596"/>
      </dsp:txXfrm>
    </dsp:sp>
    <dsp:sp modelId="{0E792FE8-F013-4F91-89CD-E82F553A88FD}">
      <dsp:nvSpPr>
        <dsp:cNvPr id="0" name=""/>
        <dsp:cNvSpPr/>
      </dsp:nvSpPr>
      <dsp:spPr>
        <a:xfrm>
          <a:off x="11" y="2667005"/>
          <a:ext cx="3722005" cy="1371596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Distribution from cluster 1 group </a:t>
          </a:r>
          <a:endParaRPr lang="en-US" sz="3200" kern="1200" dirty="0"/>
        </a:p>
      </dsp:txBody>
      <dsp:txXfrm>
        <a:off x="11" y="2667005"/>
        <a:ext cx="3722005" cy="1371596"/>
      </dsp:txXfrm>
    </dsp:sp>
    <dsp:sp modelId="{AD666A5E-6FFC-44D6-86AA-DF7BD60CD706}">
      <dsp:nvSpPr>
        <dsp:cNvPr id="0" name=""/>
        <dsp:cNvSpPr/>
      </dsp:nvSpPr>
      <dsp:spPr>
        <a:xfrm>
          <a:off x="4505610" y="2653792"/>
          <a:ext cx="3722005" cy="1371596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Distribution from cluster 2 group</a:t>
          </a:r>
          <a:endParaRPr lang="en-US" sz="3200" kern="1200" dirty="0"/>
        </a:p>
      </dsp:txBody>
      <dsp:txXfrm>
        <a:off x="4505610" y="2653792"/>
        <a:ext cx="3722005" cy="13715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53FDD-B525-498F-A2B0-0B6F65BF3FA3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B32E5-6402-415C-95C9-8442D8A3F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90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pendent_and_independent_variables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Random_variable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8.2. Ratios of public debt to revenue during external default: Frequency of occurrence, 1827– 2003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by authors </a:t>
            </a:r>
            <a:endParaRPr lang="en-US" sz="10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000" dirty="0" smtClean="0"/>
              <a:t>RR argue</a:t>
            </a:r>
            <a:r>
              <a:rPr lang="en-US" sz="1000" baseline="0" dirty="0" smtClean="0"/>
              <a:t> </a:t>
            </a:r>
            <a:r>
              <a:rPr lang="en-US" sz="1000" dirty="0" smtClean="0"/>
              <a:t>that total debt ratio is greater than external debt ratio by comparing their means</a:t>
            </a:r>
          </a:p>
          <a:p>
            <a:pPr marL="0" indent="0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 use Kolmogorov-Smirnov (KS) test to determine that distributions of external debt ratio and total debt ratio differ significantly</a:t>
            </a:r>
            <a:endParaRPr lang="en-US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58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20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x-axis is logged data on external debt ratio. y is logged data on total debt ratio.  negative value is due to log transformation on very small of external debt ratio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22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countermonotonic</a:t>
            </a:r>
            <a:r>
              <a:rPr lang="en-US" baseline="0" dirty="0" smtClean="0"/>
              <a:t> dependency </a:t>
            </a:r>
            <a:r>
              <a:rPr lang="en-US" baseline="0" dirty="0" err="1" smtClean="0"/>
              <a:t>bettern</a:t>
            </a:r>
            <a:r>
              <a:rPr lang="en-US" baseline="0" dirty="0" smtClean="0"/>
              <a:t> external debt ratio and domestic debt ratio supports both total debt ratio and domestic debt ratio are high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99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countries have very low level of external debt ratio whereas total debt ratio is high at 100 % or above 100%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domestic debt plays a significant role in countries’ default, but only for the countries in cluster 2.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developing countries in recent time periods from the later 1980s to the early 1990s,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55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latin typeface="Garamond" panose="02020404030301010803" pitchFamily="18" charset="0"/>
              </a:rPr>
              <a:t>Conversional wisdom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Argentina defaulted five times (1982-2001).  Brazil defaulted seven</a:t>
            </a:r>
            <a:r>
              <a:rPr lang="en-US" sz="1200" baseline="0" dirty="0" smtClean="0">
                <a:latin typeface="Garamond" panose="02020404030301010803" pitchFamily="18" charset="0"/>
              </a:rPr>
              <a:t> times (1826-1983)</a:t>
            </a:r>
            <a:endParaRPr lang="en-US" sz="1200" dirty="0" smtClean="0">
              <a:latin typeface="Garamond" panose="02020404030301010803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10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spike episodes of default in countries across each region over long time period.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33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Overlooked</a:t>
            </a:r>
            <a:r>
              <a:rPr lang="en-US" baseline="0" dirty="0" smtClean="0"/>
              <a:t> domestic debt explains the link between external debt and inflation.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82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Copulas are used to describe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ependent and independent variables"/>
              </a:rPr>
              <a:t>dependence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between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Random variable"/>
              </a:rPr>
              <a:t>random variables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US" sz="1200" dirty="0" smtClean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79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04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is the estimate parameter from output of Gumbel </a:t>
            </a:r>
            <a:r>
              <a:rPr lang="en-US" baseline="0" dirty="0" err="1" smtClean="0"/>
              <a:t>Coupla</a:t>
            </a:r>
            <a:r>
              <a:rPr lang="en-US" baseline="0" smtClean="0"/>
              <a:t> fit?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04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23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a Cullen &amp; Frey graph compare distributions  with bootstrapping 1,000 times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07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Garamond" panose="02020404030301010803" pitchFamily="18" charset="0"/>
              </a:rPr>
              <a:t>A graphical comparison of multiple fitted distributions . None</a:t>
            </a:r>
            <a:r>
              <a:rPr lang="en-US" sz="1000" baseline="0" dirty="0" smtClean="0">
                <a:latin typeface="Garamond" panose="02020404030301010803" pitchFamily="18" charset="0"/>
              </a:rPr>
              <a:t> fits well. Only Weibull and Gamma seem to be better fit. </a:t>
            </a:r>
            <a:endParaRPr lang="en-US" sz="10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31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</a:t>
            </a:r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ebt</a:t>
            </a:r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 follows a gamma distribution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373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 plot shows BIC 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Mclust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uses an identifier for each possible parametrization of the co-variance matrix that has three letters.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identifier refers to volume, the second to shape, and the third to orientation.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EEE means that the clusters have the same volume, shape, and orientation in p-dimensional space.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Garamond" panose="02020404030301010803" pitchFamily="18" charset="0"/>
              </a:rPr>
              <a:t>Right plot depicts the uncertainty of the classification produced by the best model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202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Correlation</a:t>
            </a:r>
            <a:r>
              <a:rPr lang="en-US" baseline="0" dirty="0" smtClean="0"/>
              <a:t> is low, pic looks more round. If is high, looks more .  Right plot 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logarithmic transformation used for the density plot as a contour surface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28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30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0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Box</a:t>
            </a:r>
            <a:r>
              <a:rPr lang="en-US" baseline="0" dirty="0" smtClean="0"/>
              <a:t> plot from left to right : external debt ratio, total debt ratio and domestic debt ratio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14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Pearson's correlation assesses linear relationships, Spearman's correlation assesses monotonic relationships (whether linear or not).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55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Unsupervised learning was used to cluster on 89 observations of defaulting countries.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32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Hopkins statistic Hopkins statistic is used to assess the clustering tendency of a dataset by measuring the probability that a given dataset is generated by a uniform data distribution.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87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Hopkins statistic was  used to identify possible patterns in the illustration of two-dimensional plots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7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8DA0-7DB4-4447-952C-AB938E4B046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289C-8F84-422B-B604-A9F8043E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8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8DA0-7DB4-4447-952C-AB938E4B046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289C-8F84-422B-B604-A9F8043E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7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8DA0-7DB4-4447-952C-AB938E4B046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289C-8F84-422B-B604-A9F8043E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9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8DA0-7DB4-4447-952C-AB938E4B046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289C-8F84-422B-B604-A9F8043E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8DA0-7DB4-4447-952C-AB938E4B046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289C-8F84-422B-B604-A9F8043E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8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8DA0-7DB4-4447-952C-AB938E4B046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289C-8F84-422B-B604-A9F8043E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8DA0-7DB4-4447-952C-AB938E4B046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289C-8F84-422B-B604-A9F8043E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7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8DA0-7DB4-4447-952C-AB938E4B046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289C-8F84-422B-B604-A9F8043E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0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8DA0-7DB4-4447-952C-AB938E4B046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289C-8F84-422B-B604-A9F8043E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4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8DA0-7DB4-4447-952C-AB938E4B046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289C-8F84-422B-B604-A9F8043E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1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8DA0-7DB4-4447-952C-AB938E4B046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289C-8F84-422B-B604-A9F8043E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9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D8DA0-7DB4-4447-952C-AB938E4B046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72225"/>
            <a:ext cx="2133600" cy="257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5289C-8F84-422B-B604-A9F8043E056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712" y="6534152"/>
            <a:ext cx="1781175" cy="25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1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1828800"/>
            <a:ext cx="6400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  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This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time will never be different- Justify </a:t>
            </a:r>
          </a:p>
          <a:p>
            <a:r>
              <a:rPr lang="en-US" sz="2800" b="1" i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  </a:t>
            </a:r>
            <a:r>
              <a:rPr lang="en-US" sz="2800" b="1" i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This </a:t>
            </a:r>
            <a:r>
              <a:rPr lang="en-US" sz="2800" b="1" i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Time is Different: Eight </a:t>
            </a:r>
            <a:r>
              <a:rPr lang="en-US" sz="2800" b="1" i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Centuries </a:t>
            </a:r>
          </a:p>
          <a:p>
            <a:r>
              <a:rPr lang="en-US" sz="2800" b="1" i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            of  </a:t>
            </a:r>
            <a:r>
              <a:rPr lang="en-US" sz="2800" b="1" i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Financial Folly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’s Conclusion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35052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aramond" panose="02020404030301010803" pitchFamily="18" charset="0"/>
              </a:rPr>
              <a:t> </a:t>
            </a:r>
            <a:r>
              <a:rPr lang="en-US" sz="2000" dirty="0" smtClean="0">
                <a:latin typeface="Garamond" panose="02020404030301010803" pitchFamily="18" charset="0"/>
              </a:rPr>
              <a:t> </a:t>
            </a:r>
            <a:r>
              <a:rPr lang="en-US" sz="2400" dirty="0" smtClean="0">
                <a:latin typeface="Garamond" panose="02020404030301010803" pitchFamily="18" charset="0"/>
              </a:rPr>
              <a:t>Joan Zhang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3200" y="44196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Garamond" panose="02020404030301010803" pitchFamily="18" charset="0"/>
              </a:rPr>
              <a:t>MScA</a:t>
            </a:r>
            <a:r>
              <a:rPr lang="en-US" dirty="0" smtClean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Capstone </a:t>
            </a:r>
            <a:r>
              <a:rPr lang="en-US" dirty="0" smtClean="0">
                <a:latin typeface="Garamond" panose="02020404030301010803" pitchFamily="18" charset="0"/>
              </a:rPr>
              <a:t>Presentation </a:t>
            </a:r>
            <a:endParaRPr lang="en-US" dirty="0">
              <a:latin typeface="Garamond" panose="02020404030301010803" pitchFamily="18" charset="0"/>
            </a:endParaRPr>
          </a:p>
          <a:p>
            <a:pPr algn="ctr"/>
            <a:r>
              <a:rPr lang="en-US" dirty="0" smtClean="0">
                <a:latin typeface="Garamond" panose="02020404030301010803" pitchFamily="18" charset="0"/>
              </a:rPr>
              <a:t>The </a:t>
            </a:r>
            <a:r>
              <a:rPr lang="en-US" dirty="0">
                <a:latin typeface="Garamond" panose="02020404030301010803" pitchFamily="18" charset="0"/>
              </a:rPr>
              <a:t>Graham School </a:t>
            </a:r>
            <a:r>
              <a:rPr lang="en-US" dirty="0" smtClean="0">
                <a:latin typeface="Garamond" panose="02020404030301010803" pitchFamily="18" charset="0"/>
              </a:rPr>
              <a:t>University of </a:t>
            </a:r>
            <a:r>
              <a:rPr lang="en-US" dirty="0">
                <a:latin typeface="Garamond" panose="02020404030301010803" pitchFamily="18" charset="0"/>
              </a:rPr>
              <a:t>Chicago </a:t>
            </a:r>
          </a:p>
          <a:p>
            <a:pPr algn="ctr"/>
            <a:r>
              <a:rPr lang="en-US" dirty="0">
                <a:latin typeface="Garamond" panose="02020404030301010803" pitchFamily="18" charset="0"/>
              </a:rPr>
              <a:t> August 20, 2016 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92"/>
            <a:ext cx="3657600" cy="1043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399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938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Analysis of Debt Structure at Default</a:t>
            </a:r>
            <a:r>
              <a:rPr lang="en-US" dirty="0" smtClean="0">
                <a:latin typeface="Garamond" panose="02020404030301010803" pitchFamily="18" charset="0"/>
              </a:rPr>
              <a:t/>
            </a:r>
            <a:br>
              <a:rPr lang="en-US" dirty="0" smtClean="0">
                <a:latin typeface="Garamond" panose="02020404030301010803" pitchFamily="18" charset="0"/>
              </a:rPr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9974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19400" y="40386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     Debt        Structure at      </a:t>
            </a:r>
          </a:p>
          <a:p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   default</a:t>
            </a:r>
            <a:endParaRPr lang="en-US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-20782" y="-1524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Pentagon 9"/>
          <p:cNvSpPr/>
          <p:nvPr/>
        </p:nvSpPr>
        <p:spPr>
          <a:xfrm>
            <a:off x="2265217" y="-15240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4599854" y="-1524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6888454" y="-1524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3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 noGrp="1"/>
          </p:cNvSpPr>
          <p:nvPr>
            <p:ph type="ctrTitle"/>
          </p:nvPr>
        </p:nvSpPr>
        <p:spPr>
          <a:xfrm>
            <a:off x="533400" y="-1044444"/>
            <a:ext cx="77724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66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66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66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66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66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Data </a:t>
            </a:r>
            <a:r>
              <a:rPr lang="en-US" sz="80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Source and Data Analysis</a:t>
            </a:r>
            <a:endParaRPr lang="en-US" sz="8000" b="1" dirty="0"/>
          </a:p>
        </p:txBody>
      </p:sp>
      <p:sp>
        <p:nvSpPr>
          <p:cNvPr id="8" name="Pentagon 7"/>
          <p:cNvSpPr/>
          <p:nvPr/>
        </p:nvSpPr>
        <p:spPr>
          <a:xfrm>
            <a:off x="0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9" name="Pentagon 8"/>
          <p:cNvSpPr/>
          <p:nvPr/>
        </p:nvSpPr>
        <p:spPr>
          <a:xfrm>
            <a:off x="2285999" y="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4620636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1" name="Pentagon 10"/>
          <p:cNvSpPr/>
          <p:nvPr/>
        </p:nvSpPr>
        <p:spPr>
          <a:xfrm>
            <a:off x="6909236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56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lvl="0"/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Summary Statistics and Box Plots</a:t>
            </a:r>
            <a:r>
              <a:rPr lang="en-US" sz="3600" b="1" dirty="0" smtClean="0">
                <a:latin typeface="Garamond" panose="02020404030301010803" pitchFamily="18" charset="0"/>
              </a:rPr>
              <a:t/>
            </a:r>
            <a:br>
              <a:rPr lang="en-US" sz="3600" b="1" dirty="0" smtClean="0">
                <a:latin typeface="Garamond" panose="02020404030301010803" pitchFamily="18" charset="0"/>
              </a:rPr>
            </a:br>
            <a:endParaRPr lang="en-US" sz="3600" b="1" dirty="0">
              <a:latin typeface="Garamond" panose="020204040303010108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 flipV="1">
            <a:off x="5638800" y="3752165"/>
            <a:ext cx="312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0" y="48768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Garamond" panose="02020404030301010803" pitchFamily="18" charset="0"/>
              </a:rPr>
              <a:t>Figure 1</a:t>
            </a:r>
            <a:r>
              <a:rPr lang="en-US" sz="1200" dirty="0">
                <a:latin typeface="Garamond" panose="02020404030301010803" pitchFamily="18" charset="0"/>
              </a:rPr>
              <a:t>. Box plot for external, total, and domestic debt </a:t>
            </a:r>
            <a:r>
              <a:rPr lang="en-US" sz="1200" dirty="0" smtClean="0">
                <a:latin typeface="Garamond" panose="02020404030301010803" pitchFamily="18" charset="0"/>
              </a:rPr>
              <a:t>ratio from left to right</a:t>
            </a:r>
            <a:endParaRPr lang="en-US" sz="1200" b="1" dirty="0">
              <a:latin typeface="Garamond" panose="02020404030301010803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09800"/>
            <a:ext cx="4038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28" y="1216967"/>
            <a:ext cx="4191000" cy="457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entagon 12"/>
          <p:cNvSpPr/>
          <p:nvPr/>
        </p:nvSpPr>
        <p:spPr>
          <a:xfrm>
            <a:off x="0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4" name="Pentagon 13"/>
          <p:cNvSpPr/>
          <p:nvPr/>
        </p:nvSpPr>
        <p:spPr>
          <a:xfrm>
            <a:off x="2285999" y="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Pentagon 14"/>
          <p:cNvSpPr/>
          <p:nvPr/>
        </p:nvSpPr>
        <p:spPr>
          <a:xfrm>
            <a:off x="4620636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6" name="Pentagon 15"/>
          <p:cNvSpPr/>
          <p:nvPr/>
        </p:nvSpPr>
        <p:spPr>
          <a:xfrm>
            <a:off x="6909236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2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Pearson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Correlation and Spearman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Correlation</a:t>
            </a:r>
            <a:r>
              <a:rPr lang="en-US" sz="3200" b="1" dirty="0">
                <a:latin typeface="Garamond" panose="02020404030301010803" pitchFamily="18" charset="0"/>
              </a:rPr>
              <a:t/>
            </a:r>
            <a:br>
              <a:rPr lang="en-US" sz="3200" b="1" dirty="0">
                <a:latin typeface="Garamond" panose="02020404030301010803" pitchFamily="18" charset="0"/>
              </a:rPr>
            </a:b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67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Table 2 </a:t>
            </a:r>
            <a:endParaRPr lang="en-US" sz="20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4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4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800" i="1" dirty="0" smtClean="0">
              <a:latin typeface="Garamond" panose="02020404030301010803" pitchFamily="18" charset="0"/>
            </a:endParaRPr>
          </a:p>
          <a:p>
            <a:endParaRPr lang="en-US" sz="2800" b="1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000" y="2209800"/>
            <a:ext cx="7315200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Oval 8"/>
          <p:cNvSpPr/>
          <p:nvPr/>
        </p:nvSpPr>
        <p:spPr>
          <a:xfrm>
            <a:off x="5705475" y="3800476"/>
            <a:ext cx="838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91400" y="3810000"/>
            <a:ext cx="6858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/>
          <p:cNvSpPr/>
          <p:nvPr/>
        </p:nvSpPr>
        <p:spPr>
          <a:xfrm>
            <a:off x="0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2285999" y="-7620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entagon 12"/>
          <p:cNvSpPr/>
          <p:nvPr/>
        </p:nvSpPr>
        <p:spPr>
          <a:xfrm>
            <a:off x="4620636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4" name="Pentagon 13"/>
          <p:cNvSpPr/>
          <p:nvPr/>
        </p:nvSpPr>
        <p:spPr>
          <a:xfrm>
            <a:off x="6909236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07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Histograms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5562600"/>
            <a:ext cx="5253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Garamond" panose="02020404030301010803" pitchFamily="18" charset="0"/>
              </a:rPr>
              <a:t>Figure 2</a:t>
            </a:r>
            <a:r>
              <a:rPr lang="en-US" sz="1400" dirty="0">
                <a:latin typeface="Garamond" panose="02020404030301010803" pitchFamily="18" charset="0"/>
              </a:rPr>
              <a:t>. External debt ratio distribution and total debt ratios distribution</a:t>
            </a:r>
            <a:endParaRPr lang="en-US" sz="1400" b="1" dirty="0">
              <a:latin typeface="Garamond" panose="02020404030301010803" pitchFamily="18" charset="0"/>
            </a:endParaRPr>
          </a:p>
          <a:p>
            <a:endParaRPr lang="en-US" sz="1400" dirty="0">
              <a:latin typeface="Garamond" panose="02020404030301010803" pitchFamily="18" charset="0"/>
            </a:endParaRPr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72" y="1219200"/>
            <a:ext cx="7688056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400" y="6172200"/>
            <a:ext cx="45164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Garamond" panose="02020404030301010803" pitchFamily="18" charset="0"/>
              </a:rPr>
              <a:t>Figure 2</a:t>
            </a:r>
            <a:r>
              <a:rPr lang="en-US" sz="1200" dirty="0">
                <a:latin typeface="Garamond" panose="02020404030301010803" pitchFamily="18" charset="0"/>
              </a:rPr>
              <a:t>. External debt ratio distribution and total debt ratios distribution</a:t>
            </a:r>
            <a:endParaRPr lang="en-US" sz="1200" b="1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10" name="Pentagon 9"/>
          <p:cNvSpPr/>
          <p:nvPr/>
        </p:nvSpPr>
        <p:spPr>
          <a:xfrm>
            <a:off x="0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Pentagon 10"/>
          <p:cNvSpPr/>
          <p:nvPr/>
        </p:nvSpPr>
        <p:spPr>
          <a:xfrm>
            <a:off x="2285999" y="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4620636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7" name="Pentagon 16"/>
          <p:cNvSpPr/>
          <p:nvPr/>
        </p:nvSpPr>
        <p:spPr>
          <a:xfrm>
            <a:off x="6909236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25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Analysis of Debt Structure at Default</a:t>
            </a:r>
            <a:r>
              <a:rPr lang="en-US" dirty="0" smtClean="0">
                <a:latin typeface="Garamond" panose="02020404030301010803" pitchFamily="18" charset="0"/>
              </a:rPr>
              <a:t/>
            </a:r>
            <a:br>
              <a:rPr lang="en-US" dirty="0" smtClean="0">
                <a:latin typeface="Garamond" panose="02020404030301010803" pitchFamily="18" charset="0"/>
              </a:rPr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28617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19400" y="40386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     Debt        Structure at      </a:t>
            </a:r>
          </a:p>
          <a:p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   default</a:t>
            </a:r>
            <a:endParaRPr lang="en-US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-20782" y="-1524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Pentagon 9"/>
          <p:cNvSpPr/>
          <p:nvPr/>
        </p:nvSpPr>
        <p:spPr>
          <a:xfrm>
            <a:off x="2265217" y="-15240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4599854" y="-1524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6888454" y="-1524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06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 noGrp="1"/>
          </p:cNvSpPr>
          <p:nvPr>
            <p:ph type="ctrTitle"/>
          </p:nvPr>
        </p:nvSpPr>
        <p:spPr>
          <a:xfrm>
            <a:off x="533400" y="-752057"/>
            <a:ext cx="7772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80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80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80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Modeling Framework</a:t>
            </a:r>
            <a:endParaRPr lang="en-US" sz="8000" b="1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" name="Pentagon 2"/>
          <p:cNvSpPr/>
          <p:nvPr/>
        </p:nvSpPr>
        <p:spPr>
          <a:xfrm>
            <a:off x="4619" y="0"/>
            <a:ext cx="2290329" cy="3810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Pentagon 3"/>
          <p:cNvSpPr/>
          <p:nvPr/>
        </p:nvSpPr>
        <p:spPr>
          <a:xfrm>
            <a:off x="2290618" y="0"/>
            <a:ext cx="2290329" cy="3810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4580947" y="0"/>
            <a:ext cx="2290329" cy="3810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7" name="Pentagon 6"/>
          <p:cNvSpPr/>
          <p:nvPr/>
        </p:nvSpPr>
        <p:spPr>
          <a:xfrm>
            <a:off x="6844146" y="0"/>
            <a:ext cx="2290329" cy="3810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6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Data Preparation 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 </a:t>
            </a:r>
            <a:b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Garamond" panose="02020404030301010803" pitchFamily="18" charset="0"/>
              </a:rPr>
              <a:t>Outliers in dataset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Garamond" panose="02020404030301010803" pitchFamily="18" charset="0"/>
              </a:rPr>
              <a:t>Log transformation</a:t>
            </a:r>
            <a:endParaRPr lang="en-US" sz="3200" dirty="0">
              <a:latin typeface="Garamond" panose="02020404030301010803" pitchFamily="18" charset="0"/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-20782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9" name="Pentagon 8"/>
          <p:cNvSpPr/>
          <p:nvPr/>
        </p:nvSpPr>
        <p:spPr>
          <a:xfrm>
            <a:off x="2265217" y="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4599854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5" name="Pentagon 14"/>
          <p:cNvSpPr/>
          <p:nvPr/>
        </p:nvSpPr>
        <p:spPr>
          <a:xfrm>
            <a:off x="6888454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83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Assess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the Clustering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Tendency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latin typeface="Garamond" panose="02020404030301010803" pitchFamily="18" charset="0"/>
              </a:rPr>
              <a:t>Hopkins </a:t>
            </a:r>
            <a:r>
              <a:rPr lang="en-US" sz="3600" dirty="0" smtClean="0">
                <a:latin typeface="Garamond" panose="02020404030301010803" pitchFamily="18" charset="0"/>
              </a:rPr>
              <a:t>Statistic </a:t>
            </a:r>
          </a:p>
          <a:p>
            <a:pPr marL="0" indent="0">
              <a:buNone/>
            </a:pPr>
            <a:endParaRPr lang="en-US" sz="3600" dirty="0" smtClean="0">
              <a:latin typeface="Garamond" panose="020204040303010108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Null </a:t>
            </a:r>
            <a:r>
              <a:rPr lang="en-US" dirty="0">
                <a:latin typeface="Garamond" panose="02020404030301010803" pitchFamily="18" charset="0"/>
              </a:rPr>
              <a:t>hypothesis: the dataset </a:t>
            </a:r>
            <a:r>
              <a:rPr lang="en-US" dirty="0" smtClean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is uniformly distributed (i.e., no </a:t>
            </a:r>
            <a:r>
              <a:rPr lang="en-US" dirty="0" smtClean="0">
                <a:latin typeface="Garamond" panose="02020404030301010803" pitchFamily="18" charset="0"/>
              </a:rPr>
              <a:t>meaningful </a:t>
            </a:r>
            <a:r>
              <a:rPr lang="en-US" dirty="0">
                <a:latin typeface="Garamond" panose="02020404030301010803" pitchFamily="18" charset="0"/>
              </a:rPr>
              <a:t>clusters, H is about 0.5)   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Alternative hypothesis: the dataset </a:t>
            </a:r>
            <a:r>
              <a:rPr lang="en-US" dirty="0" smtClean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is not uniformly distributed (i.e</a:t>
            </a:r>
            <a:r>
              <a:rPr lang="en-US" dirty="0" smtClean="0">
                <a:latin typeface="Garamond" panose="02020404030301010803" pitchFamily="18" charset="0"/>
              </a:rPr>
              <a:t>.,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dirty="0" smtClean="0">
                <a:latin typeface="Garamond" panose="02020404030301010803" pitchFamily="18" charset="0"/>
              </a:rPr>
              <a:t>contains </a:t>
            </a:r>
            <a:r>
              <a:rPr lang="en-US" dirty="0">
                <a:latin typeface="Garamond" panose="02020404030301010803" pitchFamily="18" charset="0"/>
              </a:rPr>
              <a:t>meaningful clusters)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Pentagon 7"/>
          <p:cNvSpPr/>
          <p:nvPr/>
        </p:nvSpPr>
        <p:spPr>
          <a:xfrm>
            <a:off x="-20782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9" name="Pentagon 8"/>
          <p:cNvSpPr/>
          <p:nvPr/>
        </p:nvSpPr>
        <p:spPr>
          <a:xfrm>
            <a:off x="2265217" y="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4599854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5" name="Pentagon 14"/>
          <p:cNvSpPr/>
          <p:nvPr/>
        </p:nvSpPr>
        <p:spPr>
          <a:xfrm>
            <a:off x="6888454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886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Data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Visualization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000" b="0" dirty="0" smtClean="0">
                <a:latin typeface="Garamond" panose="02020404030301010803" pitchFamily="18" charset="0"/>
              </a:rPr>
              <a:t>Hopkins test return H </a:t>
            </a:r>
            <a:r>
              <a:rPr lang="en-US" sz="2000" b="0" dirty="0">
                <a:latin typeface="Garamond" panose="02020404030301010803" pitchFamily="18" charset="0"/>
              </a:rPr>
              <a:t>value = 0.23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2000" b="0" dirty="0" smtClean="0">
                <a:latin typeface="Garamond" panose="02020404030301010803" pitchFamily="18" charset="0"/>
              </a:rPr>
              <a:t>Random </a:t>
            </a:r>
            <a:r>
              <a:rPr lang="en-US" sz="2000" b="0" dirty="0">
                <a:latin typeface="Garamond" panose="02020404030301010803" pitchFamily="18" charset="0"/>
              </a:rPr>
              <a:t>uniformly distributed data 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" y="2286000"/>
            <a:ext cx="4040188" cy="381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6096000"/>
            <a:ext cx="44839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latin typeface="Garamond" panose="02020404030301010803" pitchFamily="18" charset="0"/>
              </a:rPr>
              <a:t>Figure 9.</a:t>
            </a:r>
            <a:r>
              <a:rPr lang="en-US" sz="1050" dirty="0">
                <a:latin typeface="Garamond" panose="02020404030301010803" pitchFamily="18" charset="0"/>
              </a:rPr>
              <a:t> Visualization of external debt ratio and total debt ratio on two dimensions</a:t>
            </a:r>
            <a:endParaRPr lang="en-US" sz="1050" b="1" dirty="0">
              <a:latin typeface="Garamond" panose="02020404030301010803" pitchFamily="18" charset="0"/>
            </a:endParaRPr>
          </a:p>
          <a:p>
            <a:endParaRPr lang="en-US" sz="1050" dirty="0">
              <a:latin typeface="Garamond" panose="02020404030301010803" pitchFamily="18" charset="0"/>
            </a:endParaRPr>
          </a:p>
        </p:txBody>
      </p:sp>
      <p:pic>
        <p:nvPicPr>
          <p:cNvPr id="9" name="Content Placeholder 8"/>
          <p:cNvPicPr>
            <a:picLocks noGrp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4876800" y="2286000"/>
            <a:ext cx="3810000" cy="3505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05400" y="6096000"/>
            <a:ext cx="39624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Garamond" panose="02020404030301010803" pitchFamily="18" charset="0"/>
              </a:rPr>
              <a:t>Figure 10.</a:t>
            </a:r>
            <a:r>
              <a:rPr lang="en-US" sz="1100" dirty="0">
                <a:latin typeface="Garamond" panose="02020404030301010803" pitchFamily="18" charset="0"/>
              </a:rPr>
              <a:t> Random Uniformly Distributed Non-Clustering Dataset</a:t>
            </a:r>
            <a:endParaRPr lang="en-US" sz="1100" b="1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17" name="Pentagon 16"/>
          <p:cNvSpPr/>
          <p:nvPr/>
        </p:nvSpPr>
        <p:spPr>
          <a:xfrm>
            <a:off x="-4330" y="-57150"/>
            <a:ext cx="2290329" cy="3810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8" name="Pentagon 17"/>
          <p:cNvSpPr/>
          <p:nvPr/>
        </p:nvSpPr>
        <p:spPr>
          <a:xfrm>
            <a:off x="2281669" y="-57150"/>
            <a:ext cx="2290329" cy="3810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Pentagon 18"/>
          <p:cNvSpPr/>
          <p:nvPr/>
        </p:nvSpPr>
        <p:spPr>
          <a:xfrm>
            <a:off x="4571998" y="-57150"/>
            <a:ext cx="2290329" cy="3810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20" name="Pentagon 19"/>
          <p:cNvSpPr/>
          <p:nvPr/>
        </p:nvSpPr>
        <p:spPr>
          <a:xfrm>
            <a:off x="6835197" y="-57150"/>
            <a:ext cx="2290329" cy="3810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2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Acknowledgements</a:t>
            </a:r>
            <a:r>
              <a:rPr lang="en-US" b="1" dirty="0">
                <a:solidFill>
                  <a:srgbClr val="C00000"/>
                </a:solidFill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smtClean="0">
                <a:latin typeface="Garamond" panose="02020404030301010803" pitchFamily="18" charset="0"/>
              </a:rPr>
              <a:t>University of Chicago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Dr. Yuri </a:t>
            </a:r>
            <a:r>
              <a:rPr lang="en-US" sz="2400" dirty="0" err="1" smtClean="0">
                <a:latin typeface="Garamond" panose="02020404030301010803" pitchFamily="18" charset="0"/>
              </a:rPr>
              <a:t>Balasanov</a:t>
            </a:r>
            <a:endParaRPr lang="en-US" sz="2400" dirty="0" smtClean="0">
              <a:latin typeface="Garamond" panose="02020404030301010803" pitchFamily="18" charset="0"/>
            </a:endParaRPr>
          </a:p>
          <a:p>
            <a:r>
              <a:rPr lang="en-US" sz="2400" dirty="0">
                <a:latin typeface="Garamond" panose="02020404030301010803" pitchFamily="18" charset="0"/>
              </a:rPr>
              <a:t>Dr. </a:t>
            </a:r>
            <a:r>
              <a:rPr lang="en-US" sz="2400" dirty="0" err="1">
                <a:latin typeface="Garamond" panose="02020404030301010803" pitchFamily="18" charset="0"/>
              </a:rPr>
              <a:t>Sema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 smtClean="0">
                <a:latin typeface="Garamond" panose="02020404030301010803" pitchFamily="18" charset="0"/>
              </a:rPr>
              <a:t>Barlas</a:t>
            </a:r>
            <a:endParaRPr lang="en-US" sz="2400" dirty="0" smtClean="0">
              <a:latin typeface="Garamond" panose="02020404030301010803" pitchFamily="18" charset="0"/>
            </a:endParaRPr>
          </a:p>
          <a:p>
            <a:r>
              <a:rPr lang="en-US" sz="2400" dirty="0">
                <a:latin typeface="Garamond" panose="02020404030301010803" pitchFamily="18" charset="0"/>
              </a:rPr>
              <a:t>Dr. Anil </a:t>
            </a:r>
            <a:r>
              <a:rPr lang="en-US" sz="2400" dirty="0" err="1" smtClean="0">
                <a:latin typeface="Garamond" panose="02020404030301010803" pitchFamily="18" charset="0"/>
              </a:rPr>
              <a:t>Chaturvedi</a:t>
            </a:r>
            <a:endParaRPr lang="en-US" sz="2400" dirty="0" smtClean="0">
              <a:latin typeface="Garamond" panose="02020404030301010803" pitchFamily="18" charset="0"/>
            </a:endParaRPr>
          </a:p>
          <a:p>
            <a:r>
              <a:rPr lang="en-US" sz="2400" dirty="0">
                <a:latin typeface="Garamond" panose="02020404030301010803" pitchFamily="18" charset="0"/>
              </a:rPr>
              <a:t>Dr. Danny </a:t>
            </a:r>
            <a:r>
              <a:rPr lang="en-US" sz="2400" dirty="0" err="1">
                <a:latin typeface="Garamond" panose="02020404030301010803" pitchFamily="18" charset="0"/>
              </a:rPr>
              <a:t>Lian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Huan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smtClean="0">
                <a:latin typeface="Garamond" panose="02020404030301010803" pitchFamily="18" charset="0"/>
              </a:rPr>
              <a:t>Ng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Graham School A</a:t>
            </a:r>
            <a:r>
              <a:rPr lang="en-US" sz="2400" dirty="0" smtClean="0">
                <a:latin typeface="Garamond" panose="02020404030301010803" pitchFamily="18" charset="0"/>
              </a:rPr>
              <a:t>dministrative </a:t>
            </a:r>
            <a:r>
              <a:rPr lang="en-US" sz="2400" dirty="0">
                <a:latin typeface="Garamond" panose="02020404030301010803" pitchFamily="18" charset="0"/>
              </a:rPr>
              <a:t>O</a:t>
            </a:r>
            <a:r>
              <a:rPr lang="en-US" sz="2400" dirty="0" smtClean="0">
                <a:latin typeface="Garamond" panose="02020404030301010803" pitchFamily="18" charset="0"/>
              </a:rPr>
              <a:t>ffice Staff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Garamond" panose="02020404030301010803" pitchFamily="18" charset="0"/>
              </a:rPr>
              <a:t>Harvard </a:t>
            </a:r>
            <a:r>
              <a:rPr lang="en-US" sz="3200" b="1" dirty="0" smtClean="0">
                <a:latin typeface="Garamond" panose="02020404030301010803" pitchFamily="18" charset="0"/>
              </a:rPr>
              <a:t>University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Dr. Carmen Reinhart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r>
              <a:rPr lang="en-US" sz="2400" dirty="0" smtClean="0">
                <a:latin typeface="Garamond" panose="02020404030301010803" pitchFamily="18" charset="0"/>
              </a:rPr>
              <a:t>Dr. Kenneth </a:t>
            </a:r>
            <a:r>
              <a:rPr lang="en-US" sz="2400" dirty="0">
                <a:latin typeface="Garamond" panose="02020404030301010803" pitchFamily="18" charset="0"/>
              </a:rPr>
              <a:t>Rogoff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3200" b="1" dirty="0">
                <a:latin typeface="Garamond" panose="02020404030301010803" pitchFamily="18" charset="0"/>
              </a:rPr>
              <a:t>International Monetary Fund (IMF</a:t>
            </a:r>
            <a:r>
              <a:rPr lang="en-US" sz="3200" dirty="0" smtClean="0"/>
              <a:t>)</a:t>
            </a: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Dr. Syed Mohammad Ali Abbas </a:t>
            </a:r>
          </a:p>
        </p:txBody>
      </p:sp>
    </p:spTree>
    <p:extLst>
      <p:ext uri="{BB962C8B-B14F-4D97-AF65-F5344CB8AC3E}">
        <p14:creationId xmlns:p14="http://schemas.microsoft.com/office/powerpoint/2010/main" val="34869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cmpd="sng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marL="0" indent="0"/>
            <a:r>
              <a:rPr lang="en-US" b="1" dirty="0" smtClean="0">
                <a:latin typeface="Garamond" panose="02020404030301010803" pitchFamily="18" charset="0"/>
              </a:rPr>
              <a:t/>
            </a:r>
            <a:br>
              <a:rPr lang="en-US" b="1" dirty="0" smtClean="0">
                <a:latin typeface="Garamond" panose="02020404030301010803" pitchFamily="18" charset="0"/>
              </a:rPr>
            </a:br>
            <a:r>
              <a:rPr lang="en-US" b="1" dirty="0" smtClean="0">
                <a:latin typeface="Garamond" panose="02020404030301010803" pitchFamily="18" charset="0"/>
              </a:rPr>
              <a:t/>
            </a:r>
            <a:br>
              <a:rPr lang="en-US" b="1" dirty="0" smtClean="0">
                <a:latin typeface="Garamond" panose="02020404030301010803" pitchFamily="18" charset="0"/>
              </a:rPr>
            </a:b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Mclust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4000" dirty="0">
                <a:latin typeface="Garamond" panose="02020404030301010803" pitchFamily="18" charset="0"/>
              </a:rPr>
              <a:t/>
            </a:r>
            <a:br>
              <a:rPr lang="en-US" sz="4000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/>
            </a:r>
            <a:br>
              <a:rPr lang="en-US" dirty="0">
                <a:latin typeface="Garamond" panose="02020404030301010803" pitchFamily="18" charset="0"/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3420" y="6218659"/>
            <a:ext cx="3505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Garamond" panose="02020404030301010803" pitchFamily="18" charset="0"/>
              </a:rPr>
              <a:t>Figure 11</a:t>
            </a:r>
            <a:r>
              <a:rPr lang="en-US" sz="1400" dirty="0">
                <a:latin typeface="Garamond" panose="02020404030301010803" pitchFamily="18" charset="0"/>
              </a:rPr>
              <a:t>. Plots </a:t>
            </a:r>
            <a:r>
              <a:rPr lang="en-US" sz="1400" dirty="0" smtClean="0">
                <a:latin typeface="Garamond" panose="02020404030301010803" pitchFamily="18" charset="0"/>
              </a:rPr>
              <a:t>of uncertainty and classification</a:t>
            </a:r>
            <a:endParaRPr lang="en-US" sz="1400" b="1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14" name="Pentagon 13"/>
          <p:cNvSpPr/>
          <p:nvPr/>
        </p:nvSpPr>
        <p:spPr>
          <a:xfrm>
            <a:off x="-20782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1" name="Pentagon 20"/>
          <p:cNvSpPr/>
          <p:nvPr/>
        </p:nvSpPr>
        <p:spPr>
          <a:xfrm>
            <a:off x="2265217" y="-7620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Pentagon 21"/>
          <p:cNvSpPr/>
          <p:nvPr/>
        </p:nvSpPr>
        <p:spPr>
          <a:xfrm>
            <a:off x="4599854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23" name="Pentagon 22"/>
          <p:cNvSpPr/>
          <p:nvPr/>
        </p:nvSpPr>
        <p:spPr>
          <a:xfrm>
            <a:off x="6888454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229600" cy="440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Curved Connector 16"/>
          <p:cNvCxnSpPr/>
          <p:nvPr/>
        </p:nvCxnSpPr>
        <p:spPr>
          <a:xfrm>
            <a:off x="2713302" y="1080135"/>
            <a:ext cx="914400" cy="1097280"/>
          </a:xfrm>
          <a:prstGeom prst="curvedConnector3">
            <a:avLst>
              <a:gd name="adj1" fmla="val 48958"/>
            </a:avLst>
          </a:prstGeom>
          <a:ln cmpd="sng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297" y="890111"/>
            <a:ext cx="25310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Garamond" panose="02020404030301010803" pitchFamily="18" charset="0"/>
              </a:rPr>
              <a:t>Large filled dots are in 95% </a:t>
            </a:r>
            <a:r>
              <a:rPr lang="en-US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Quan</a:t>
            </a:r>
            <a:r>
              <a:rPr lang="en-US" sz="1400" dirty="0">
                <a:solidFill>
                  <a:srgbClr val="FF0000"/>
                </a:solidFill>
                <a:latin typeface="Garamond" panose="02020404030301010803" pitchFamily="18" charset="0"/>
              </a:rPr>
              <a:t> of that distribution. smaller are in the 75–95% by (Fraley &amp; </a:t>
            </a:r>
            <a:r>
              <a:rPr lang="en-US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Raftery</a:t>
            </a:r>
            <a:r>
              <a:rPr lang="en-US" sz="1400" dirty="0">
                <a:latin typeface="Garamond" panose="02020404030301010803" pitchFamily="18" charset="0"/>
              </a:rPr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82000" y="3657600"/>
            <a:ext cx="685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Garamond" panose="02020404030301010803" pitchFamily="18" charset="0"/>
              </a:rPr>
              <a:t>Correspond to the co-variance of the components</a:t>
            </a:r>
          </a:p>
          <a:p>
            <a:endParaRPr lang="en-US" sz="1400" dirty="0">
              <a:latin typeface="Garamond" panose="02020404030301010803" pitchFamily="18" charset="0"/>
            </a:endParaRPr>
          </a:p>
        </p:txBody>
      </p:sp>
      <p:cxnSp>
        <p:nvCxnSpPr>
          <p:cNvPr id="24" name="Elbow Connector 23"/>
          <p:cNvCxnSpPr/>
          <p:nvPr/>
        </p:nvCxnSpPr>
        <p:spPr>
          <a:xfrm>
            <a:off x="7467600" y="3352800"/>
            <a:ext cx="914400" cy="914400"/>
          </a:xfrm>
          <a:prstGeom prst="bentConnector3">
            <a:avLst/>
          </a:prstGeom>
          <a:ln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361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9020"/>
              </p:ext>
            </p:extLst>
          </p:nvPr>
        </p:nvGraphicFramePr>
        <p:xfrm>
          <a:off x="381000" y="6858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Pentagon 6"/>
          <p:cNvSpPr/>
          <p:nvPr/>
        </p:nvSpPr>
        <p:spPr>
          <a:xfrm>
            <a:off x="0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Pentagon 7"/>
          <p:cNvSpPr/>
          <p:nvPr/>
        </p:nvSpPr>
        <p:spPr>
          <a:xfrm>
            <a:off x="2285999" y="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4620636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0" name="Pentagon 9"/>
          <p:cNvSpPr/>
          <p:nvPr/>
        </p:nvSpPr>
        <p:spPr>
          <a:xfrm>
            <a:off x="6909236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64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E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mpirical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D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istribution</a:t>
            </a:r>
            <a:r>
              <a:rPr lang="en-US" sz="3600" dirty="0">
                <a:latin typeface="Garamond" panose="02020404030301010803" pitchFamily="18" charset="0"/>
              </a:rPr>
              <a:t> 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of Cluster 1 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latin typeface="Garamond" panose="02020404030301010803" pitchFamily="18" charset="0"/>
              </a:rPr>
              <a:t> </a:t>
            </a:r>
          </a:p>
          <a:p>
            <a:pPr marL="0" indent="0">
              <a:buNone/>
            </a:pPr>
            <a:endParaRPr lang="en-US" b="1" u="sng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077200" cy="4495800"/>
          </a:xfrm>
          <a:prstGeom prst="rect">
            <a:avLst/>
          </a:prstGeom>
        </p:spPr>
      </p:pic>
      <p:sp>
        <p:nvSpPr>
          <p:cNvPr id="9" name="Pentagon 8"/>
          <p:cNvSpPr/>
          <p:nvPr/>
        </p:nvSpPr>
        <p:spPr>
          <a:xfrm>
            <a:off x="0" y="-28575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Pentagon 9"/>
          <p:cNvSpPr/>
          <p:nvPr/>
        </p:nvSpPr>
        <p:spPr>
          <a:xfrm>
            <a:off x="2285999" y="-28575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Pentagon 14"/>
          <p:cNvSpPr/>
          <p:nvPr/>
        </p:nvSpPr>
        <p:spPr>
          <a:xfrm>
            <a:off x="4620636" y="-28575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6" name="Pentagon 15"/>
          <p:cNvSpPr/>
          <p:nvPr/>
        </p:nvSpPr>
        <p:spPr>
          <a:xfrm>
            <a:off x="6909236" y="-28575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64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Scatter Plot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of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Cluster 1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</p:spPr>
        <p:txBody>
          <a:bodyPr/>
          <a:lstStyle/>
          <a:p>
            <a:pPr marL="0" indent="0">
              <a:buNone/>
            </a:pPr>
            <a:endParaRPr lang="en-US" b="1" u="sng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828800"/>
            <a:ext cx="7620000" cy="3614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5943600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Garamond" panose="02020404030301010803" pitchFamily="18" charset="0"/>
              </a:rPr>
              <a:t>Figure 15</a:t>
            </a:r>
            <a:r>
              <a:rPr lang="en-US" sz="1400" dirty="0">
                <a:latin typeface="Garamond" panose="02020404030301010803" pitchFamily="18" charset="0"/>
              </a:rPr>
              <a:t>. Scatter plot of external debt ratio and total debt ratio from cluster 1</a:t>
            </a:r>
            <a:endParaRPr lang="en-US" sz="1400" b="1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10" name="Pentagon 9"/>
          <p:cNvSpPr/>
          <p:nvPr/>
        </p:nvSpPr>
        <p:spPr>
          <a:xfrm>
            <a:off x="-20782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Pentagon 10"/>
          <p:cNvSpPr/>
          <p:nvPr/>
        </p:nvSpPr>
        <p:spPr>
          <a:xfrm>
            <a:off x="2265217" y="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4599854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7" name="Pentagon 16"/>
          <p:cNvSpPr/>
          <p:nvPr/>
        </p:nvSpPr>
        <p:spPr>
          <a:xfrm>
            <a:off x="6888454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24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Empirical Copula of Cluster 1 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1472050"/>
            <a:ext cx="7689343" cy="39976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5715000"/>
            <a:ext cx="3593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Garamond" panose="02020404030301010803" pitchFamily="18" charset="0"/>
              </a:rPr>
              <a:t>Figure 16.</a:t>
            </a:r>
            <a:r>
              <a:rPr lang="en-US" sz="1400" dirty="0">
                <a:latin typeface="Garamond" panose="02020404030301010803" pitchFamily="18" charset="0"/>
              </a:rPr>
              <a:t> Plot of empirical copula from cluster 1</a:t>
            </a:r>
            <a:endParaRPr lang="en-US" sz="1400" b="1" dirty="0">
              <a:latin typeface="Garamond" panose="02020404030301010803" pitchFamily="18" charset="0"/>
            </a:endParaRPr>
          </a:p>
          <a:p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7162801" y="1028698"/>
            <a:ext cx="1981199" cy="810499"/>
          </a:xfrm>
          <a:prstGeom prst="wedgeEllipse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latin typeface="Garamond" panose="02020404030301010803" pitchFamily="18" charset="0"/>
              </a:rPr>
              <a:t>G</a:t>
            </a:r>
            <a:r>
              <a:rPr lang="en-US" sz="1400" b="1" i="1" dirty="0">
                <a:latin typeface="Garamond" panose="02020404030301010803" pitchFamily="18" charset="0"/>
              </a:rPr>
              <a:t>um</a:t>
            </a:r>
            <a:r>
              <a:rPr lang="en-US" sz="1400" b="1" dirty="0">
                <a:latin typeface="Garamond" panose="02020404030301010803" pitchFamily="18" charset="0"/>
              </a:rPr>
              <a:t>bel </a:t>
            </a:r>
            <a:r>
              <a:rPr lang="en-US" sz="1400" b="1" dirty="0" smtClean="0">
                <a:latin typeface="Garamond" panose="02020404030301010803" pitchFamily="18" charset="0"/>
              </a:rPr>
              <a:t>Copula (upper </a:t>
            </a:r>
            <a:r>
              <a:rPr lang="en-US" sz="1400" b="1" dirty="0">
                <a:latin typeface="Garamond" panose="02020404030301010803" pitchFamily="18" charset="0"/>
              </a:rPr>
              <a:t>tail </a:t>
            </a:r>
            <a:r>
              <a:rPr lang="en-US" sz="1400" b="1" dirty="0" smtClean="0">
                <a:latin typeface="Garamond" panose="02020404030301010803" pitchFamily="18" charset="0"/>
              </a:rPr>
              <a:t>dependency )</a:t>
            </a:r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467600" y="19812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-85439" y="-28575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3" name="Pentagon 12"/>
          <p:cNvSpPr/>
          <p:nvPr/>
        </p:nvSpPr>
        <p:spPr>
          <a:xfrm>
            <a:off x="2200560" y="-28575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Pentagon 17"/>
          <p:cNvSpPr/>
          <p:nvPr/>
        </p:nvSpPr>
        <p:spPr>
          <a:xfrm>
            <a:off x="4535197" y="-28575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9" name="Pentagon 18"/>
          <p:cNvSpPr/>
          <p:nvPr/>
        </p:nvSpPr>
        <p:spPr>
          <a:xfrm>
            <a:off x="6823797" y="-28575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26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436254"/>
              </p:ext>
            </p:extLst>
          </p:nvPr>
        </p:nvGraphicFramePr>
        <p:xfrm>
          <a:off x="457200" y="609600"/>
          <a:ext cx="8229600" cy="5516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Pentagon 6"/>
          <p:cNvSpPr/>
          <p:nvPr/>
        </p:nvSpPr>
        <p:spPr>
          <a:xfrm>
            <a:off x="-20782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Pentagon 7"/>
          <p:cNvSpPr/>
          <p:nvPr/>
        </p:nvSpPr>
        <p:spPr>
          <a:xfrm>
            <a:off x="2265217" y="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4599854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0" name="Pentagon 9"/>
          <p:cNvSpPr/>
          <p:nvPr/>
        </p:nvSpPr>
        <p:spPr>
          <a:xfrm>
            <a:off x="6888454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47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Empirical Distribution</a:t>
            </a:r>
            <a:r>
              <a:rPr lang="en-US" sz="4000" dirty="0">
                <a:latin typeface="Garamond" panose="02020404030301010803" pitchFamily="18" charset="0"/>
              </a:rPr>
              <a:t> 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of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Cluster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2 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219200"/>
            <a:ext cx="7162800" cy="4495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0" y="5791200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Garamond" panose="02020404030301010803" pitchFamily="18" charset="0"/>
              </a:rPr>
              <a:t>Figure 18.</a:t>
            </a:r>
            <a:r>
              <a:rPr lang="en-US" sz="1400" dirty="0">
                <a:latin typeface="Garamond" panose="02020404030301010803" pitchFamily="18" charset="0"/>
              </a:rPr>
              <a:t> Empirical distribution check from cluster 2 group</a:t>
            </a:r>
            <a:endParaRPr lang="en-US" sz="1400" b="1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11" name="Pentagon 10"/>
          <p:cNvSpPr/>
          <p:nvPr/>
        </p:nvSpPr>
        <p:spPr>
          <a:xfrm>
            <a:off x="-20782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6" name="Pentagon 15"/>
          <p:cNvSpPr/>
          <p:nvPr/>
        </p:nvSpPr>
        <p:spPr>
          <a:xfrm>
            <a:off x="2265217" y="-7620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Pentagon 16"/>
          <p:cNvSpPr/>
          <p:nvPr/>
        </p:nvSpPr>
        <p:spPr>
          <a:xfrm>
            <a:off x="4599854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8" name="Pentagon 17"/>
          <p:cNvSpPr/>
          <p:nvPr/>
        </p:nvSpPr>
        <p:spPr>
          <a:xfrm>
            <a:off x="6888454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30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Scatter Plot of Cluster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2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1524000"/>
            <a:ext cx="7543800" cy="4495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8293" y="6172200"/>
            <a:ext cx="566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</a:t>
            </a:r>
            <a:r>
              <a:rPr lang="en-US" sz="1400" i="1" dirty="0">
                <a:latin typeface="Garamond" panose="02020404030301010803" pitchFamily="18" charset="0"/>
              </a:rPr>
              <a:t>Figure 19.</a:t>
            </a:r>
            <a:r>
              <a:rPr lang="en-US" sz="1400" dirty="0">
                <a:latin typeface="Garamond" panose="02020404030301010803" pitchFamily="18" charset="0"/>
              </a:rPr>
              <a:t> Scatter plot of external debt ratio and total debt ratio from cluster 2</a:t>
            </a:r>
          </a:p>
        </p:txBody>
      </p:sp>
      <p:sp>
        <p:nvSpPr>
          <p:cNvPr id="6" name="Left Arrow 5"/>
          <p:cNvSpPr/>
          <p:nvPr/>
        </p:nvSpPr>
        <p:spPr>
          <a:xfrm>
            <a:off x="7724776" y="4495800"/>
            <a:ext cx="762000" cy="4846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67640" y="499045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Garamond" panose="02020404030301010803" pitchFamily="18" charset="0"/>
              </a:rPr>
              <a:t>T. </a:t>
            </a:r>
            <a:r>
              <a:rPr lang="en-US" sz="1200" b="1" dirty="0">
                <a:latin typeface="Garamond" panose="02020404030301010803" pitchFamily="18" charset="0"/>
              </a:rPr>
              <a:t>debt ratio is </a:t>
            </a:r>
            <a:r>
              <a:rPr lang="en-US" sz="1200" b="1" dirty="0" smtClean="0">
                <a:latin typeface="Garamond" panose="02020404030301010803" pitchFamily="18" charset="0"/>
              </a:rPr>
              <a:t>high E. </a:t>
            </a:r>
            <a:r>
              <a:rPr lang="en-US" sz="1200" b="1" dirty="0">
                <a:latin typeface="Garamond" panose="02020404030301010803" pitchFamily="18" charset="0"/>
              </a:rPr>
              <a:t>debt ratio is </a:t>
            </a:r>
            <a:r>
              <a:rPr lang="en-US" sz="1200" b="1" dirty="0" smtClean="0">
                <a:latin typeface="Garamond" panose="02020404030301010803" pitchFamily="18" charset="0"/>
              </a:rPr>
              <a:t>small /Figure 4</a:t>
            </a:r>
            <a:endParaRPr lang="en-US" sz="1200" b="1" dirty="0">
              <a:latin typeface="Garamond" panose="02020404030301010803" pitchFamily="18" charset="0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-20782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3" name="Pentagon 12"/>
          <p:cNvSpPr/>
          <p:nvPr/>
        </p:nvSpPr>
        <p:spPr>
          <a:xfrm>
            <a:off x="2265217" y="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Pentagon 17"/>
          <p:cNvSpPr/>
          <p:nvPr/>
        </p:nvSpPr>
        <p:spPr>
          <a:xfrm>
            <a:off x="4599854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9" name="Pentagon 18"/>
          <p:cNvSpPr/>
          <p:nvPr/>
        </p:nvSpPr>
        <p:spPr>
          <a:xfrm>
            <a:off x="6888454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183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Empirical Copula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Cluster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2 (A)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1219200"/>
            <a:ext cx="7086600" cy="3809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5334000"/>
            <a:ext cx="3593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Garamond" panose="02020404030301010803" pitchFamily="18" charset="0"/>
              </a:rPr>
              <a:t>Figure 20</a:t>
            </a:r>
            <a:r>
              <a:rPr lang="en-US" sz="1400" dirty="0">
                <a:latin typeface="Garamond" panose="02020404030301010803" pitchFamily="18" charset="0"/>
              </a:rPr>
              <a:t>. Plot of empirical copula from cluster 2</a:t>
            </a:r>
            <a:endParaRPr lang="en-US" sz="1400" b="1" dirty="0">
              <a:latin typeface="Garamond" panose="02020404030301010803" pitchFamily="18" charset="0"/>
            </a:endParaRPr>
          </a:p>
          <a:p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-57150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Pentagon 10"/>
          <p:cNvSpPr/>
          <p:nvPr/>
        </p:nvSpPr>
        <p:spPr>
          <a:xfrm>
            <a:off x="2228849" y="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Pentagon 15"/>
          <p:cNvSpPr/>
          <p:nvPr/>
        </p:nvSpPr>
        <p:spPr>
          <a:xfrm>
            <a:off x="4563486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7" name="Pentagon 16"/>
          <p:cNvSpPr/>
          <p:nvPr/>
        </p:nvSpPr>
        <p:spPr>
          <a:xfrm>
            <a:off x="6852086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161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Empirical Copula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of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Cluster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2 (B) 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849" y="1566784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33400" y="1143000"/>
            <a:ext cx="7502236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5486400"/>
            <a:ext cx="7183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Garamond" panose="02020404030301010803" pitchFamily="18" charset="0"/>
              </a:rPr>
              <a:t>Figure 21</a:t>
            </a:r>
            <a:r>
              <a:rPr lang="en-US" sz="1400" dirty="0">
                <a:latin typeface="Garamond" panose="02020404030301010803" pitchFamily="18" charset="0"/>
              </a:rPr>
              <a:t>.Plot of empirical copula between external debt ratio and domestic debt ratio from cluster 2</a:t>
            </a:r>
            <a:endParaRPr lang="en-US" sz="1400" b="1" dirty="0">
              <a:latin typeface="Garamond" panose="02020404030301010803" pitchFamily="18" charset="0"/>
            </a:endParaRPr>
          </a:p>
          <a:p>
            <a:endParaRPr lang="en-US" sz="1400" dirty="0">
              <a:latin typeface="Garamond" panose="02020404030301010803" pitchFamily="18" charset="0"/>
            </a:endParaRPr>
          </a:p>
        </p:txBody>
      </p:sp>
      <p:cxnSp>
        <p:nvCxnSpPr>
          <p:cNvPr id="7" name="Curved Connector 6"/>
          <p:cNvCxnSpPr/>
          <p:nvPr/>
        </p:nvCxnSpPr>
        <p:spPr>
          <a:xfrm rot="16200000" flipH="1">
            <a:off x="7651289" y="4048991"/>
            <a:ext cx="554184" cy="491835"/>
          </a:xfrm>
          <a:prstGeom prst="curvedConnector3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38334" y="4572000"/>
            <a:ext cx="1471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Garamond" panose="02020404030301010803" pitchFamily="18" charset="0"/>
              </a:rPr>
              <a:t>C</a:t>
            </a:r>
            <a:r>
              <a:rPr lang="en-US" sz="1200" b="1" dirty="0" err="1" smtClean="0">
                <a:latin typeface="Garamond" panose="02020404030301010803" pitchFamily="18" charset="0"/>
              </a:rPr>
              <a:t>ountermonotonic</a:t>
            </a:r>
            <a:r>
              <a:rPr lang="en-US" sz="1200" b="1" dirty="0" smtClean="0">
                <a:latin typeface="Garamond" panose="02020404030301010803" pitchFamily="18" charset="0"/>
              </a:rPr>
              <a:t> </a:t>
            </a:r>
            <a:endParaRPr lang="en-US" sz="1200" b="1" dirty="0">
              <a:latin typeface="Garamond" panose="02020404030301010803" pitchFamily="18" charset="0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-20782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3" name="Pentagon 12"/>
          <p:cNvSpPr/>
          <p:nvPr/>
        </p:nvSpPr>
        <p:spPr>
          <a:xfrm>
            <a:off x="2265217" y="-7620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4599854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9" name="Pentagon 18"/>
          <p:cNvSpPr/>
          <p:nvPr/>
        </p:nvSpPr>
        <p:spPr>
          <a:xfrm>
            <a:off x="6888454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1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Arial" panose="020B0604020202020204" pitchFamily="34" charset="0"/>
              </a:rPr>
              <a:t>Agenda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r>
              <a:rPr lang="en-US" sz="3600" dirty="0" smtClean="0"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</a:p>
          <a:p>
            <a:r>
              <a:rPr lang="en-US" sz="3600" dirty="0" smtClean="0"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Findings</a:t>
            </a:r>
          </a:p>
          <a:p>
            <a:r>
              <a:rPr lang="en-US" sz="3600" dirty="0" smtClean="0"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Garamond" panose="02020404030301010803" pitchFamily="18" charset="0"/>
              </a:rPr>
              <a:t/>
            </a:r>
            <a:br>
              <a:rPr lang="en-US" b="1" dirty="0" smtClean="0">
                <a:latin typeface="Garamond" panose="02020404030301010803" pitchFamily="18" charset="0"/>
              </a:rPr>
            </a:b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Clustering Output Based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upon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Timeline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 smtClean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199" y="1219200"/>
            <a:ext cx="7924801" cy="495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64770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Garamond" panose="02020404030301010803" pitchFamily="18" charset="0"/>
              </a:rPr>
              <a:t>Figure 22.</a:t>
            </a:r>
            <a:r>
              <a:rPr lang="en-US" sz="1400" dirty="0">
                <a:latin typeface="Garamond" panose="02020404030301010803" pitchFamily="18" charset="0"/>
              </a:rPr>
              <a:t> Plot of default countries based on timeline</a:t>
            </a:r>
            <a:r>
              <a:rPr lang="en-US" sz="1400" i="1" dirty="0">
                <a:latin typeface="Garamond" panose="02020404030301010803" pitchFamily="18" charset="0"/>
              </a:rPr>
              <a:t> </a:t>
            </a:r>
            <a:endParaRPr lang="en-US" sz="1400" b="1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10" name="Pentagon 9"/>
          <p:cNvSpPr/>
          <p:nvPr/>
        </p:nvSpPr>
        <p:spPr>
          <a:xfrm>
            <a:off x="-20782" y="-1905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Pentagon 10"/>
          <p:cNvSpPr/>
          <p:nvPr/>
        </p:nvSpPr>
        <p:spPr>
          <a:xfrm>
            <a:off x="2265217" y="-1905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Pentagon 15"/>
          <p:cNvSpPr/>
          <p:nvPr/>
        </p:nvSpPr>
        <p:spPr>
          <a:xfrm>
            <a:off x="4599854" y="-1905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7" name="Pentagon 16"/>
          <p:cNvSpPr/>
          <p:nvPr/>
        </p:nvSpPr>
        <p:spPr>
          <a:xfrm>
            <a:off x="6888454" y="-1905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73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Frequency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of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Default Countries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7000"/>
                    </a14:imgEffect>
                    <a14:imgEffect>
                      <a14:brightnessContrast bright="1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1143000"/>
            <a:ext cx="8305799" cy="525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" y="6553200"/>
            <a:ext cx="5074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Garamond" panose="02020404030301010803" pitchFamily="18" charset="0"/>
              </a:rPr>
              <a:t>Figure 23.</a:t>
            </a:r>
            <a:r>
              <a:rPr lang="en-US" sz="1400" dirty="0">
                <a:latin typeface="Garamond" panose="02020404030301010803" pitchFamily="18" charset="0"/>
              </a:rPr>
              <a:t>  Plot of the number of default countries within each region </a:t>
            </a:r>
            <a:endParaRPr lang="en-US" sz="1400" b="1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00800" y="5546434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Costa Rica : 3times</a:t>
            </a:r>
            <a:endParaRPr lang="en-US" sz="12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7281863" y="4514196"/>
            <a:ext cx="219074" cy="9022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-11257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3" name="Pentagon 12"/>
          <p:cNvSpPr/>
          <p:nvPr/>
        </p:nvSpPr>
        <p:spPr>
          <a:xfrm>
            <a:off x="2274742" y="-7620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Pentagon 19"/>
          <p:cNvSpPr/>
          <p:nvPr/>
        </p:nvSpPr>
        <p:spPr>
          <a:xfrm>
            <a:off x="4609379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21" name="Pentagon 20"/>
          <p:cNvSpPr/>
          <p:nvPr/>
        </p:nvSpPr>
        <p:spPr>
          <a:xfrm>
            <a:off x="6897979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630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Methodology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36238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Pentagon 7"/>
          <p:cNvSpPr/>
          <p:nvPr/>
        </p:nvSpPr>
        <p:spPr>
          <a:xfrm>
            <a:off x="0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9" name="Pentagon 8"/>
          <p:cNvSpPr/>
          <p:nvPr/>
        </p:nvSpPr>
        <p:spPr>
          <a:xfrm>
            <a:off x="2285999" y="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4620636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5" name="Pentagon 14"/>
          <p:cNvSpPr/>
          <p:nvPr/>
        </p:nvSpPr>
        <p:spPr>
          <a:xfrm>
            <a:off x="6909236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59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Autofit/>
          </a:bodyPr>
          <a:lstStyle/>
          <a:p>
            <a:pPr lvl="0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Analysis of Government Strategy After Default</a:t>
            </a:r>
            <a:r>
              <a:rPr lang="en-US" sz="3600" dirty="0" smtClean="0">
                <a:latin typeface="Garamond" panose="02020404030301010803" pitchFamily="18" charset="0"/>
              </a:rPr>
              <a:t/>
            </a:r>
            <a:br>
              <a:rPr lang="en-US" sz="3600" dirty="0" smtClean="0">
                <a:latin typeface="Garamond" panose="02020404030301010803" pitchFamily="18" charset="0"/>
              </a:rPr>
            </a:br>
            <a:endParaRPr lang="en-US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38545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71800" y="3733800"/>
            <a:ext cx="129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   </a:t>
            </a:r>
            <a:r>
              <a:rPr lang="en-US" sz="1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Debt        Structure after      </a:t>
            </a:r>
          </a:p>
          <a:p>
            <a:r>
              <a:rPr lang="en-US" sz="1400" b="1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   default</a:t>
            </a:r>
            <a:endParaRPr lang="en-US" sz="1400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0" y="9525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Pentagon 9"/>
          <p:cNvSpPr/>
          <p:nvPr/>
        </p:nvSpPr>
        <p:spPr>
          <a:xfrm>
            <a:off x="2285999" y="9525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4620636" y="9525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6909236" y="9525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259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Data Source and Data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Analysis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Garamond" panose="02020404030301010803" pitchFamily="18" charset="0"/>
              </a:rPr>
              <a:t>Ten-year domestic debt data after government external default</a:t>
            </a:r>
            <a:r>
              <a:rPr lang="en-US" sz="2800" b="1" dirty="0">
                <a:latin typeface="Garamond" panose="02020404030301010803" pitchFamily="18" charset="0"/>
              </a:rPr>
              <a:t> </a:t>
            </a:r>
            <a:r>
              <a:rPr lang="en-US" sz="2800" dirty="0">
                <a:latin typeface="Garamond" panose="02020404030301010803" pitchFamily="18" charset="0"/>
              </a:rPr>
              <a:t>was </a:t>
            </a:r>
            <a:r>
              <a:rPr lang="en-US" sz="2800" dirty="0" smtClean="0">
                <a:latin typeface="Garamond" panose="02020404030301010803" pitchFamily="18" charset="0"/>
              </a:rPr>
              <a:t>selected</a:t>
            </a:r>
          </a:p>
          <a:p>
            <a:pPr marL="0" indent="0">
              <a:buNone/>
            </a:pPr>
            <a:endParaRPr lang="en-US" sz="28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8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 smtClean="0">
                <a:latin typeface="Garamond" panose="02020404030301010803" pitchFamily="18" charset="0"/>
              </a:rPr>
              <a:t>Default year is at time t. </a:t>
            </a:r>
            <a:r>
              <a:rPr lang="en-US" sz="2800" dirty="0">
                <a:latin typeface="Garamond" panose="02020404030301010803" pitchFamily="18" charset="0"/>
              </a:rPr>
              <a:t>where  f is the rate of inflation during year t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2819400"/>
            <a:ext cx="6629400" cy="762000"/>
          </a:xfrm>
          <a:prstGeom prst="rect">
            <a:avLst/>
          </a:prstGeom>
        </p:spPr>
      </p:pic>
      <p:sp>
        <p:nvSpPr>
          <p:cNvPr id="9" name="Pentagon 8"/>
          <p:cNvSpPr/>
          <p:nvPr/>
        </p:nvSpPr>
        <p:spPr>
          <a:xfrm>
            <a:off x="0" y="-28575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Pentagon 9"/>
          <p:cNvSpPr/>
          <p:nvPr/>
        </p:nvSpPr>
        <p:spPr>
          <a:xfrm>
            <a:off x="2285999" y="-28575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Pentagon 14"/>
          <p:cNvSpPr/>
          <p:nvPr/>
        </p:nvSpPr>
        <p:spPr>
          <a:xfrm>
            <a:off x="4620636" y="-28575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6" name="Pentagon 15"/>
          <p:cNvSpPr/>
          <p:nvPr/>
        </p:nvSpPr>
        <p:spPr>
          <a:xfrm>
            <a:off x="6909236" y="-28575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896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Modeling Framework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Garamond" panose="02020404030301010803" pitchFamily="18" charset="0"/>
              </a:rPr>
              <a:t>Function </a:t>
            </a:r>
            <a:r>
              <a:rPr lang="en-US" sz="2800" dirty="0" err="1" smtClean="0">
                <a:latin typeface="Garamond" panose="02020404030301010803" pitchFamily="18" charset="0"/>
              </a:rPr>
              <a:t>xyplot</a:t>
            </a:r>
            <a:r>
              <a:rPr lang="en-US" sz="2800" dirty="0" smtClean="0">
                <a:latin typeface="Garamond" panose="02020404030301010803" pitchFamily="18" charset="0"/>
              </a:rPr>
              <a:t>() of R software</a:t>
            </a:r>
          </a:p>
          <a:p>
            <a:pPr marL="0" indent="0">
              <a:buNone/>
            </a:pPr>
            <a:endParaRPr lang="en-US" sz="28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9000"/>
                    </a14:imgEffect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600" y="2209800"/>
            <a:ext cx="8001000" cy="381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6248400"/>
            <a:ext cx="3803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Garamond" panose="02020404030301010803" pitchFamily="18" charset="0"/>
              </a:rPr>
              <a:t>Figure 24.</a:t>
            </a:r>
            <a:r>
              <a:rPr lang="en-US" sz="1200" dirty="0">
                <a:latin typeface="Garamond" panose="02020404030301010803" pitchFamily="18" charset="0"/>
              </a:rPr>
              <a:t> Adjustment of domestic debt over 10 year’s period</a:t>
            </a:r>
            <a:endParaRPr lang="en-US" sz="1200" b="1" dirty="0">
              <a:latin typeface="Garamond" panose="02020404030301010803" pitchFamily="18" charset="0"/>
            </a:endParaRPr>
          </a:p>
          <a:p>
            <a:endParaRPr lang="en-US" sz="1200" dirty="0">
              <a:latin typeface="Garamond" panose="02020404030301010803" pitchFamily="18" charset="0"/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0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Pentagon 10"/>
          <p:cNvSpPr/>
          <p:nvPr/>
        </p:nvSpPr>
        <p:spPr>
          <a:xfrm>
            <a:off x="2285999" y="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Pentagon 15"/>
          <p:cNvSpPr/>
          <p:nvPr/>
        </p:nvSpPr>
        <p:spPr>
          <a:xfrm>
            <a:off x="4620636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7" name="Pentagon 16"/>
          <p:cNvSpPr/>
          <p:nvPr/>
        </p:nvSpPr>
        <p:spPr>
          <a:xfrm>
            <a:off x="6909236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196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Findings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75389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Pentagon 15"/>
          <p:cNvSpPr/>
          <p:nvPr/>
        </p:nvSpPr>
        <p:spPr>
          <a:xfrm>
            <a:off x="-30164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7" name="Pentagon 16"/>
          <p:cNvSpPr/>
          <p:nvPr/>
        </p:nvSpPr>
        <p:spPr>
          <a:xfrm>
            <a:off x="2255835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18" name="Pentagon 17"/>
          <p:cNvSpPr/>
          <p:nvPr/>
        </p:nvSpPr>
        <p:spPr>
          <a:xfrm>
            <a:off x="4590472" y="-7620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Findings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Pentagon 18"/>
          <p:cNvSpPr/>
          <p:nvPr/>
        </p:nvSpPr>
        <p:spPr>
          <a:xfrm>
            <a:off x="6879072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7613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Results of Descriptive Analyses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876604"/>
              </p:ext>
            </p:extLst>
          </p:nvPr>
        </p:nvGraphicFramePr>
        <p:xfrm>
          <a:off x="533400" y="1905001"/>
          <a:ext cx="8229600" cy="4038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685800" y="3124200"/>
            <a:ext cx="1905000" cy="12800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Rho =0.9</a:t>
            </a:r>
          </a:p>
          <a:p>
            <a:pPr algn="ctr"/>
            <a:r>
              <a:rPr lang="en-US" sz="3200" b="1" dirty="0" smtClean="0">
                <a:latin typeface="Garamond" panose="02020404030301010803" pitchFamily="18" charset="0"/>
              </a:rPr>
              <a:t>Cluster 1</a:t>
            </a:r>
            <a:endParaRPr lang="en-US" sz="3200" b="1" dirty="0"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81800" y="3108841"/>
            <a:ext cx="1905000" cy="1295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Rho =0.03</a:t>
            </a:r>
          </a:p>
          <a:p>
            <a:pPr algn="ctr"/>
            <a:r>
              <a:rPr lang="en-US" sz="3200" b="1" dirty="0" smtClean="0">
                <a:latin typeface="Garamond" panose="02020404030301010803" pitchFamily="18" charset="0"/>
              </a:rPr>
              <a:t>Cluster 2</a:t>
            </a:r>
            <a:endParaRPr lang="en-US" sz="3200" b="1" dirty="0">
              <a:latin typeface="Garamond" panose="020204040303010108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4724400"/>
            <a:ext cx="2031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Garamond" panose="02020404030301010803" pitchFamily="18" charset="0"/>
              </a:rPr>
              <a:t>Comonotonic</a:t>
            </a:r>
            <a:r>
              <a:rPr lang="en-US" sz="1400" dirty="0" smtClean="0">
                <a:latin typeface="Garamond" panose="02020404030301010803" pitchFamily="18" charset="0"/>
              </a:rPr>
              <a:t> </a:t>
            </a:r>
            <a:r>
              <a:rPr lang="en-US" sz="1400" dirty="0">
                <a:latin typeface="Garamond" panose="02020404030301010803" pitchFamily="18" charset="0"/>
              </a:rPr>
              <a:t>dependency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910098" y="4878288"/>
            <a:ext cx="16484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panose="02020404030301010803" pitchFamily="18" charset="0"/>
              </a:rPr>
              <a:t>Rho=0.47 between </a:t>
            </a:r>
            <a:r>
              <a:rPr lang="en-US" sz="1400" dirty="0" err="1" smtClean="0">
                <a:latin typeface="Garamond" panose="02020404030301010803" pitchFamily="18" charset="0"/>
              </a:rPr>
              <a:t>T.debt</a:t>
            </a:r>
            <a:r>
              <a:rPr lang="en-US" sz="1400" dirty="0" smtClean="0">
                <a:latin typeface="Garamond" panose="02020404030301010803" pitchFamily="18" charset="0"/>
              </a:rPr>
              <a:t> ratio and D. debt ratio</a:t>
            </a:r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7628947" y="4413766"/>
            <a:ext cx="484632" cy="464522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629400" y="1481554"/>
            <a:ext cx="2209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>
              <a:latin typeface="Garamond" panose="02020404030301010803" pitchFamily="18" charset="0"/>
            </a:endParaRPr>
          </a:p>
          <a:p>
            <a:endParaRPr lang="en-US" sz="1400" dirty="0" smtClean="0">
              <a:latin typeface="Garamond" panose="02020404030301010803" pitchFamily="18" charset="0"/>
            </a:endParaRPr>
          </a:p>
          <a:p>
            <a:endParaRPr lang="en-US" sz="1400" dirty="0" smtClean="0">
              <a:latin typeface="Garamond" panose="02020404030301010803" pitchFamily="18" charset="0"/>
            </a:endParaRPr>
          </a:p>
          <a:p>
            <a:r>
              <a:rPr lang="en-US" sz="1400" dirty="0" smtClean="0">
                <a:latin typeface="Garamond" panose="02020404030301010803" pitchFamily="18" charset="0"/>
              </a:rPr>
              <a:t>Domestic </a:t>
            </a:r>
            <a:r>
              <a:rPr lang="en-US" sz="1400" dirty="0">
                <a:latin typeface="Garamond" panose="02020404030301010803" pitchFamily="18" charset="0"/>
              </a:rPr>
              <a:t>debt constitutes a large portion of total debt</a:t>
            </a:r>
          </a:p>
          <a:p>
            <a:endParaRPr lang="en-US" dirty="0"/>
          </a:p>
        </p:txBody>
      </p:sp>
      <p:sp>
        <p:nvSpPr>
          <p:cNvPr id="19" name="Up Arrow 18"/>
          <p:cNvSpPr/>
          <p:nvPr/>
        </p:nvSpPr>
        <p:spPr>
          <a:xfrm>
            <a:off x="7590847" y="2615208"/>
            <a:ext cx="484632" cy="474583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entagon 26"/>
          <p:cNvSpPr/>
          <p:nvPr/>
        </p:nvSpPr>
        <p:spPr>
          <a:xfrm>
            <a:off x="0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8" name="Pentagon 27"/>
          <p:cNvSpPr/>
          <p:nvPr/>
        </p:nvSpPr>
        <p:spPr>
          <a:xfrm>
            <a:off x="2285999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29" name="Pentagon 28"/>
          <p:cNvSpPr/>
          <p:nvPr/>
        </p:nvSpPr>
        <p:spPr>
          <a:xfrm>
            <a:off x="4620636" y="-7620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Findings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Pentagon 29"/>
          <p:cNvSpPr/>
          <p:nvPr/>
        </p:nvSpPr>
        <p:spPr>
          <a:xfrm>
            <a:off x="6909236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6019800" y="2204829"/>
            <a:ext cx="609600" cy="484632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52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Modeling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Examine </a:t>
            </a:r>
            <a:r>
              <a:rPr lang="en-US" dirty="0" smtClean="0">
                <a:latin typeface="Garamond" panose="02020404030301010803" pitchFamily="18" charset="0"/>
              </a:rPr>
              <a:t>authors’ </a:t>
            </a:r>
            <a:r>
              <a:rPr lang="en-US" dirty="0">
                <a:latin typeface="Garamond" panose="02020404030301010803" pitchFamily="18" charset="0"/>
              </a:rPr>
              <a:t>point of view that domestic debt plays a significant role </a:t>
            </a:r>
            <a:endParaRPr lang="en-US" dirty="0" smtClean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Examine the </a:t>
            </a:r>
            <a:r>
              <a:rPr lang="en-US" dirty="0" smtClean="0">
                <a:latin typeface="Garamond" panose="02020404030301010803" pitchFamily="18" charset="0"/>
              </a:rPr>
              <a:t>consistency </a:t>
            </a:r>
            <a:r>
              <a:rPr lang="en-US" dirty="0">
                <a:latin typeface="Garamond" panose="02020404030301010803" pitchFamily="18" charset="0"/>
              </a:rPr>
              <a:t>of the </a:t>
            </a:r>
            <a:r>
              <a:rPr lang="en-US" dirty="0" smtClean="0">
                <a:latin typeface="Garamond" panose="02020404030301010803" pitchFamily="18" charset="0"/>
              </a:rPr>
              <a:t>serial </a:t>
            </a:r>
            <a:r>
              <a:rPr lang="en-US" dirty="0">
                <a:latin typeface="Garamond" panose="02020404030301010803" pitchFamily="18" charset="0"/>
              </a:rPr>
              <a:t>d</a:t>
            </a:r>
            <a:r>
              <a:rPr lang="en-US" dirty="0" smtClean="0">
                <a:latin typeface="Garamond" panose="02020404030301010803" pitchFamily="18" charset="0"/>
              </a:rPr>
              <a:t>efaults </a:t>
            </a:r>
            <a:r>
              <a:rPr lang="en-US" dirty="0">
                <a:latin typeface="Garamond" panose="02020404030301010803" pitchFamily="18" charset="0"/>
              </a:rPr>
              <a:t>t</a:t>
            </a:r>
            <a:r>
              <a:rPr lang="en-US" dirty="0" smtClean="0">
                <a:latin typeface="Garamond" panose="02020404030301010803" pitchFamily="18" charset="0"/>
              </a:rPr>
              <a:t>hroughout </a:t>
            </a:r>
            <a:r>
              <a:rPr lang="en-US" dirty="0">
                <a:latin typeface="Garamond" panose="02020404030301010803" pitchFamily="18" charset="0"/>
              </a:rPr>
              <a:t>h</a:t>
            </a:r>
            <a:r>
              <a:rPr lang="en-US" dirty="0" smtClean="0">
                <a:latin typeface="Garamond" panose="02020404030301010803" pitchFamily="18" charset="0"/>
              </a:rPr>
              <a:t>istory</a:t>
            </a:r>
          </a:p>
          <a:p>
            <a:r>
              <a:rPr lang="en-US" dirty="0">
                <a:latin typeface="Garamond" panose="02020404030301010803" pitchFamily="18" charset="0"/>
              </a:rPr>
              <a:t>Domestic </a:t>
            </a:r>
            <a:r>
              <a:rPr lang="en-US" dirty="0" smtClean="0">
                <a:latin typeface="Garamond" panose="02020404030301010803" pitchFamily="18" charset="0"/>
              </a:rPr>
              <a:t>debt </a:t>
            </a:r>
            <a:r>
              <a:rPr lang="en-US" dirty="0">
                <a:latin typeface="Garamond" panose="02020404030301010803" pitchFamily="18" charset="0"/>
              </a:rPr>
              <a:t>is o</a:t>
            </a:r>
            <a:r>
              <a:rPr lang="en-US" dirty="0" smtClean="0">
                <a:latin typeface="Garamond" panose="02020404030301010803" pitchFamily="18" charset="0"/>
              </a:rPr>
              <a:t>verlooked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/>
            </a:r>
            <a:br>
              <a:rPr lang="en-US" dirty="0">
                <a:latin typeface="Garamond" panose="02020404030301010803" pitchFamily="18" charset="0"/>
              </a:rPr>
            </a:b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4000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16" name="Pentagon 15"/>
          <p:cNvSpPr/>
          <p:nvPr/>
        </p:nvSpPr>
        <p:spPr>
          <a:xfrm>
            <a:off x="0" y="-1524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7" name="Pentagon 16"/>
          <p:cNvSpPr/>
          <p:nvPr/>
        </p:nvSpPr>
        <p:spPr>
          <a:xfrm>
            <a:off x="2285999" y="-1524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18" name="Pentagon 17"/>
          <p:cNvSpPr/>
          <p:nvPr/>
        </p:nvSpPr>
        <p:spPr>
          <a:xfrm>
            <a:off x="4620636" y="-15240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Findings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Pentagon 18"/>
          <p:cNvSpPr/>
          <p:nvPr/>
        </p:nvSpPr>
        <p:spPr>
          <a:xfrm>
            <a:off x="6909236" y="-1524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52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sz="4000" dirty="0">
                <a:latin typeface="Garamond" panose="02020404030301010803" pitchFamily="18" charset="0"/>
              </a:rPr>
              <a:t/>
            </a:r>
            <a:br>
              <a:rPr lang="en-US" sz="4000" dirty="0">
                <a:latin typeface="Garamond" panose="02020404030301010803" pitchFamily="18" charset="0"/>
              </a:rPr>
            </a:br>
            <a:r>
              <a:rPr lang="en-US" sz="4000" dirty="0" smtClean="0">
                <a:latin typeface="Garamond" panose="02020404030301010803" pitchFamily="18" charset="0"/>
              </a:rPr>
              <a:t> </a:t>
            </a:r>
            <a:r>
              <a:rPr lang="en-US" sz="4000" dirty="0">
                <a:latin typeface="Garamond" panose="02020404030301010803" pitchFamily="18" charset="0"/>
              </a:rPr>
              <a:t/>
            </a:r>
            <a:br>
              <a:rPr lang="en-US" sz="4000" dirty="0">
                <a:latin typeface="Garamond" panose="02020404030301010803" pitchFamily="18" charset="0"/>
              </a:rPr>
            </a:br>
            <a:r>
              <a:rPr lang="en-US" sz="4000" dirty="0" smtClean="0">
                <a:latin typeface="Garamond" panose="02020404030301010803" pitchFamily="18" charset="0"/>
              </a:rPr>
              <a:t/>
            </a:r>
            <a:br>
              <a:rPr lang="en-US" sz="4000" dirty="0" smtClean="0">
                <a:latin typeface="Garamond" panose="02020404030301010803" pitchFamily="18" charset="0"/>
              </a:rPr>
            </a:br>
            <a:r>
              <a:rPr lang="en-US" sz="4000" dirty="0" smtClean="0">
                <a:latin typeface="Garamond" panose="02020404030301010803" pitchFamily="18" charset="0"/>
              </a:rPr>
              <a:t/>
            </a:r>
            <a:br>
              <a:rPr lang="en-US" sz="4000" dirty="0" smtClean="0">
                <a:latin typeface="Garamond" panose="02020404030301010803" pitchFamily="18" charset="0"/>
              </a:rPr>
            </a:b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Examine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A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uthors’ Point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of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View: Domestic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D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ebt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P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lays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a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Significant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R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ole </a:t>
            </a:r>
            <a:r>
              <a:rPr lang="en-US" sz="4000" dirty="0">
                <a:latin typeface="Garamond" panose="02020404030301010803" pitchFamily="18" charset="0"/>
              </a:rPr>
              <a:t/>
            </a:r>
            <a:br>
              <a:rPr lang="en-US" sz="4000" dirty="0">
                <a:latin typeface="Garamond" panose="02020404030301010803" pitchFamily="18" charset="0"/>
              </a:rPr>
            </a:br>
            <a:r>
              <a:rPr lang="en-US" sz="4000" dirty="0">
                <a:latin typeface="Garamond" panose="02020404030301010803" pitchFamily="18" charset="0"/>
              </a:rPr>
              <a:t/>
            </a:r>
            <a:br>
              <a:rPr lang="en-US" sz="4000" dirty="0">
                <a:latin typeface="Garamond" panose="02020404030301010803" pitchFamily="18" charset="0"/>
              </a:rPr>
            </a:br>
            <a:r>
              <a:rPr lang="en-US" sz="4800" dirty="0">
                <a:latin typeface="Garamond" panose="02020404030301010803" pitchFamily="18" charset="0"/>
              </a:rPr>
              <a:t/>
            </a:r>
            <a:br>
              <a:rPr lang="en-US" sz="4800" dirty="0">
                <a:latin typeface="Garamond" panose="02020404030301010803" pitchFamily="18" charset="0"/>
              </a:rPr>
            </a:br>
            <a:endParaRPr lang="en-US" sz="4000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2577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Garamond" panose="02020404030301010803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146686"/>
              </p:ext>
            </p:extLst>
          </p:nvPr>
        </p:nvGraphicFramePr>
        <p:xfrm>
          <a:off x="447097" y="1676400"/>
          <a:ext cx="8229600" cy="4724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0413"/>
                <a:gridCol w="1007389"/>
                <a:gridCol w="1286359"/>
                <a:gridCol w="2076773"/>
                <a:gridCol w="1813303"/>
                <a:gridCol w="1255363"/>
              </a:tblGrid>
              <a:tr h="48022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</a:rPr>
                        <a:t>Region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</a:rPr>
                        <a:t>Country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</a:rPr>
                        <a:t>Default Year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dirty="0" err="1">
                          <a:effectLst/>
                        </a:rPr>
                        <a:t>External.Debt</a:t>
                      </a:r>
                      <a:r>
                        <a:rPr lang="en-US" sz="1000" dirty="0">
                          <a:effectLst/>
                        </a:rPr>
                        <a:t>. Ratio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Total. Debt. Ratio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b="0" dirty="0" err="1">
                          <a:effectLst/>
                        </a:rPr>
                        <a:t>Cluster.Num</a:t>
                      </a:r>
                      <a:endParaRPr lang="en-US" sz="1100" b="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0402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Africa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South Africa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</a:rPr>
                        <a:t>1985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0.09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1.32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08008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South Africa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</a:rPr>
                        <a:t>1988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</a:rPr>
                        <a:t>0.05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1.38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0402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South Africa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</a:rPr>
                        <a:t>1993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0.05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1.9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0402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Asia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India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</a:rPr>
                        <a:t>1958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4.35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0402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Japan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</a:rPr>
                        <a:t>1942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0.04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1.83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0402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Philippines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</a:rPr>
                        <a:t>1983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0.23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1.25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0402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</a:rPr>
                        <a:t>Europe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Germany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</a:rPr>
                        <a:t>1939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0.05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1.31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0402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Hungary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</a:rPr>
                        <a:t>1940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0.3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0.94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0402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Italy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1940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0.05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5.25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0402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Turkey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</a:rPr>
                        <a:t>1978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</a:rPr>
                        <a:t>0.25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>
            <a:off x="7578841" y="990600"/>
            <a:ext cx="484632" cy="53340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2209800"/>
            <a:ext cx="5334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09800" y="4953000"/>
            <a:ext cx="6096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0" y="-9525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1" name="Pentagon 20"/>
          <p:cNvSpPr/>
          <p:nvPr/>
        </p:nvSpPr>
        <p:spPr>
          <a:xfrm>
            <a:off x="2285999" y="-9525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22" name="Pentagon 21"/>
          <p:cNvSpPr/>
          <p:nvPr/>
        </p:nvSpPr>
        <p:spPr>
          <a:xfrm>
            <a:off x="4620636" y="-9525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Findings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Pentagon 22"/>
          <p:cNvSpPr/>
          <p:nvPr/>
        </p:nvSpPr>
        <p:spPr>
          <a:xfrm>
            <a:off x="6909236" y="-9525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56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Introduction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Garamond" panose="02020404030301010803" pitchFamily="18" charset="0"/>
              </a:rPr>
              <a:t>Reoccurrence of financial crises</a:t>
            </a:r>
          </a:p>
          <a:p>
            <a:r>
              <a:rPr lang="en-US" sz="3200" dirty="0">
                <a:latin typeface="Garamond" panose="02020404030301010803" pitchFamily="18" charset="0"/>
              </a:rPr>
              <a:t>Less cautionary steps towards financial crises</a:t>
            </a:r>
          </a:p>
          <a:p>
            <a:r>
              <a:rPr lang="en-US" sz="3200" dirty="0" smtClean="0">
                <a:latin typeface="Garamond" panose="02020404030301010803" pitchFamily="18" charset="0"/>
              </a:rPr>
              <a:t>The “this time is different</a:t>
            </a:r>
            <a:r>
              <a:rPr lang="en-US" sz="3200" i="1" dirty="0" smtClean="0">
                <a:latin typeface="Garamond" panose="02020404030301010803" pitchFamily="18" charset="0"/>
              </a:rPr>
              <a:t>” </a:t>
            </a:r>
            <a:r>
              <a:rPr lang="en-US" sz="3200" dirty="0" smtClean="0">
                <a:latin typeface="Garamond" panose="02020404030301010803" pitchFamily="18" charset="0"/>
              </a:rPr>
              <a:t>syndrome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6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447800"/>
            <a:ext cx="4114800" cy="4952999"/>
          </a:xfrm>
          <a:prstGeom prst="rect">
            <a:avLst/>
          </a:prstGeom>
        </p:spPr>
      </p:pic>
      <p:sp>
        <p:nvSpPr>
          <p:cNvPr id="9" name="Pentagon 8"/>
          <p:cNvSpPr/>
          <p:nvPr/>
        </p:nvSpPr>
        <p:spPr>
          <a:xfrm>
            <a:off x="14287" y="-7620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2300286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11" name="Pentagon 10"/>
          <p:cNvSpPr/>
          <p:nvPr/>
        </p:nvSpPr>
        <p:spPr>
          <a:xfrm>
            <a:off x="4634923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6923523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38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Examine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the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Consistency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of the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Serial Defaults throughout History</a:t>
            </a:r>
            <a:r>
              <a:rPr lang="en-US" dirty="0">
                <a:latin typeface="Garamond" panose="02020404030301010803" pitchFamily="18" charset="0"/>
              </a:rPr>
              <a:t/>
            </a:r>
            <a:br>
              <a:rPr lang="en-US" dirty="0">
                <a:latin typeface="Garamond" panose="02020404030301010803" pitchFamily="18" charset="0"/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000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625723"/>
              </p:ext>
            </p:extLst>
          </p:nvPr>
        </p:nvGraphicFramePr>
        <p:xfrm>
          <a:off x="809048" y="1749552"/>
          <a:ext cx="7620001" cy="438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6686"/>
                <a:gridCol w="1149539"/>
                <a:gridCol w="703837"/>
                <a:gridCol w="1901557"/>
                <a:gridCol w="1580616"/>
                <a:gridCol w="1357766"/>
              </a:tblGrid>
              <a:tr h="30016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</a:rPr>
                        <a:t>Region</a:t>
                      </a:r>
                      <a:endParaRPr lang="en-US" sz="1000" dirty="0">
                        <a:effectLst/>
                        <a:latin typeface="Garamond" panose="02020404030301010803" pitchFamily="18" charset="0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</a:rPr>
                        <a:t>Country</a:t>
                      </a:r>
                      <a:endParaRPr lang="en-US" sz="1000">
                        <a:effectLst/>
                        <a:latin typeface="Garamond" panose="02020404030301010803" pitchFamily="18" charset="0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</a:rPr>
                        <a:t>Year</a:t>
                      </a:r>
                      <a:endParaRPr lang="en-US" sz="1000" dirty="0">
                        <a:effectLst/>
                        <a:latin typeface="Garamond" panose="02020404030301010803" pitchFamily="18" charset="0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b="1" dirty="0" err="1">
                          <a:effectLst/>
                          <a:latin typeface="Garamond" panose="02020404030301010803" pitchFamily="18" charset="0"/>
                        </a:rPr>
                        <a:t>External.Debt.Ratio</a:t>
                      </a:r>
                      <a:endParaRPr lang="en-US" sz="1000" b="1" dirty="0">
                        <a:effectLst/>
                        <a:latin typeface="Garamond" panose="02020404030301010803" pitchFamily="18" charset="0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b="1" dirty="0" err="1">
                          <a:effectLst/>
                          <a:latin typeface="Garamond" panose="02020404030301010803" pitchFamily="18" charset="0"/>
                        </a:rPr>
                        <a:t>Total.Debt.Ratio</a:t>
                      </a:r>
                      <a:endParaRPr lang="en-US" sz="1000" b="1" dirty="0">
                        <a:effectLst/>
                        <a:latin typeface="Garamond" panose="02020404030301010803" pitchFamily="18" charset="0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b="1" dirty="0" err="1">
                          <a:effectLst/>
                          <a:latin typeface="Garamond" panose="02020404030301010803" pitchFamily="18" charset="0"/>
                        </a:rPr>
                        <a:t>Cluster.Num</a:t>
                      </a:r>
                      <a:endParaRPr lang="en-US" sz="1000" b="1" dirty="0">
                        <a:effectLst/>
                        <a:latin typeface="Garamond" panose="02020404030301010803" pitchFamily="18" charset="0"/>
                        <a:ea typeface="Times New Roman"/>
                      </a:endParaRPr>
                    </a:p>
                  </a:txBody>
                  <a:tcPr marL="44276" marR="44276" marT="0" marB="0"/>
                </a:tc>
              </a:tr>
              <a:tr h="30016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b="1" dirty="0">
                          <a:effectLst/>
                          <a:latin typeface="Garamond" panose="02020404030301010803" pitchFamily="18" charset="0"/>
                        </a:rPr>
                        <a:t>Africa</a:t>
                      </a:r>
                      <a:endParaRPr lang="en-US" sz="1000" b="1" dirty="0">
                        <a:effectLst/>
                        <a:latin typeface="Garamond" panose="02020404030301010803" pitchFamily="18" charset="0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Ghana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1966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2.13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4.51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1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</a:tr>
              <a:tr h="178686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Ghana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1968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1.99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4.13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1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</a:tr>
              <a:tr h="17868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 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Ghana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1970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1.5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3.25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</a:tr>
              <a:tr h="178686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Ghana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1974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1.12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2.9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1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</a:tr>
              <a:tr h="178686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Kenya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2000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1.99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3.03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</a:tr>
              <a:tr h="178686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Zimbabwe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1965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2.4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1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</a:tr>
              <a:tr h="178686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Zimbabwe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2000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1.35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4.03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</a:tr>
              <a:tr h="30016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</a:rPr>
                        <a:t>Latin America</a:t>
                      </a:r>
                      <a:endParaRPr lang="en-US" sz="1000" dirty="0">
                        <a:effectLst/>
                        <a:latin typeface="Garamond" panose="02020404030301010803" pitchFamily="18" charset="0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Argentina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1890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4.42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12.46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</a:tr>
              <a:tr h="178686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Argentina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1982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1.79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3.44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</a:tr>
              <a:tr h="178686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Argentina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1989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17.79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19.61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</a:tr>
              <a:tr h="178686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Argentina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2001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1.68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2.86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</a:tr>
              <a:tr h="178686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Argentina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2002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5.34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7.64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</a:tr>
              <a:tr h="178686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Bolivia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1931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8.62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10.79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</a:tr>
              <a:tr h="178686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Brazil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1826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4.4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5.56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</a:tr>
              <a:tr h="178686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Brazil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1898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3.7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6.1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</a:tr>
              <a:tr h="178686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Brazil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1902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3.45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5.3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</a:tr>
              <a:tr h="178686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Brazil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1914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4.3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8.68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</a:tr>
              <a:tr h="178686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Brazil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1931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4.99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8.51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</a:tr>
              <a:tr h="178686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Brazil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1937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2.56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5.51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</a:tr>
              <a:tr h="178686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Brazil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1983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0.83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1.98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</a:tr>
              <a:tr h="178686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Chile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1931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3.51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4.29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1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</a:tr>
            </a:tbl>
          </a:graphicData>
        </a:graphic>
      </p:graphicFrame>
      <p:sp>
        <p:nvSpPr>
          <p:cNvPr id="9" name="Down Arrow 8"/>
          <p:cNvSpPr/>
          <p:nvPr/>
        </p:nvSpPr>
        <p:spPr>
          <a:xfrm>
            <a:off x="7396156" y="1260348"/>
            <a:ext cx="484632" cy="48920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61836" y="2400300"/>
            <a:ext cx="342322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52600" y="3476625"/>
            <a:ext cx="3810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23158" y="4648200"/>
            <a:ext cx="3810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2819400" y="3933825"/>
            <a:ext cx="1134054" cy="15468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entagon 21"/>
          <p:cNvSpPr/>
          <p:nvPr/>
        </p:nvSpPr>
        <p:spPr>
          <a:xfrm>
            <a:off x="0" y="-1524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3" name="Pentagon 22"/>
          <p:cNvSpPr/>
          <p:nvPr/>
        </p:nvSpPr>
        <p:spPr>
          <a:xfrm>
            <a:off x="2285999" y="-1524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24" name="Pentagon 23"/>
          <p:cNvSpPr/>
          <p:nvPr/>
        </p:nvSpPr>
        <p:spPr>
          <a:xfrm>
            <a:off x="4620636" y="-15240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Findings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Pentagon 24"/>
          <p:cNvSpPr/>
          <p:nvPr/>
        </p:nvSpPr>
        <p:spPr>
          <a:xfrm>
            <a:off x="6909236" y="-1524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42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Three Spike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E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pisodes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of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Default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in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Countries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A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cross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E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ach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R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egion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483752"/>
              </p:ext>
            </p:extLst>
          </p:nvPr>
        </p:nvGraphicFramePr>
        <p:xfrm>
          <a:off x="461528" y="173196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084564" y="4328041"/>
            <a:ext cx="1059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 smtClean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r>
              <a:rPr lang="en-US" sz="1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Timeline (1827-2003)</a:t>
            </a:r>
            <a:endParaRPr lang="en-US" sz="1400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18" name="Pentagon 17"/>
          <p:cNvSpPr/>
          <p:nvPr/>
        </p:nvSpPr>
        <p:spPr>
          <a:xfrm>
            <a:off x="0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9" name="Pentagon 18"/>
          <p:cNvSpPr/>
          <p:nvPr/>
        </p:nvSpPr>
        <p:spPr>
          <a:xfrm>
            <a:off x="2285999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20" name="Pentagon 19"/>
          <p:cNvSpPr/>
          <p:nvPr/>
        </p:nvSpPr>
        <p:spPr>
          <a:xfrm>
            <a:off x="4620636" y="-7620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Findings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entagon 20"/>
          <p:cNvSpPr/>
          <p:nvPr/>
        </p:nvSpPr>
        <p:spPr>
          <a:xfrm>
            <a:off x="6909236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64008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  <a:latin typeface="Garamond" panose="02020404030301010803" pitchFamily="18" charset="0"/>
              </a:rPr>
              <a:t>     Cluster </a:t>
            </a:r>
            <a:r>
              <a:rPr lang="en-US" b="1" dirty="0">
                <a:solidFill>
                  <a:srgbClr val="C00000"/>
                </a:solidFill>
                <a:latin typeface="Garamond" panose="02020404030301010803" pitchFamily="18" charset="0"/>
              </a:rPr>
              <a:t>2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734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Domestic Debt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is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Overlooked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36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800" dirty="0">
              <a:latin typeface="Garamond" panose="02020404030301010803" pitchFamily="18" charset="0"/>
            </a:endParaRP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9875784"/>
              </p:ext>
            </p:extLst>
          </p:nvPr>
        </p:nvGraphicFramePr>
        <p:xfrm>
          <a:off x="457199" y="1143000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Pentagon 16"/>
          <p:cNvSpPr/>
          <p:nvPr/>
        </p:nvSpPr>
        <p:spPr>
          <a:xfrm>
            <a:off x="0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8" name="Pentagon 17"/>
          <p:cNvSpPr/>
          <p:nvPr/>
        </p:nvSpPr>
        <p:spPr>
          <a:xfrm>
            <a:off x="2285999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19" name="Pentagon 18"/>
          <p:cNvSpPr/>
          <p:nvPr/>
        </p:nvSpPr>
        <p:spPr>
          <a:xfrm>
            <a:off x="4620636" y="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Findings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Pentagon 19"/>
          <p:cNvSpPr/>
          <p:nvPr/>
        </p:nvSpPr>
        <p:spPr>
          <a:xfrm>
            <a:off x="6909236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612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Conclusions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52600"/>
            <a:ext cx="2451424" cy="22098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Garamond" panose="02020404030301010803" pitchFamily="18" charset="0"/>
              </a:rPr>
              <a:t>Is </a:t>
            </a:r>
            <a:r>
              <a:rPr lang="en-US" sz="2400" dirty="0">
                <a:latin typeface="Garamond" panose="02020404030301010803" pitchFamily="18" charset="0"/>
              </a:rPr>
              <a:t>“this time really different”? </a:t>
            </a:r>
            <a:endParaRPr lang="en-US" sz="24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4400" b="1" dirty="0" smtClean="0">
                <a:latin typeface="Garamond" panose="02020404030301010803" pitchFamily="18" charset="0"/>
              </a:rPr>
              <a:t>“</a:t>
            </a:r>
            <a:r>
              <a:rPr lang="en-US" sz="2400" dirty="0">
                <a:latin typeface="Garamond" panose="02020404030301010803" pitchFamily="18" charset="0"/>
              </a:rPr>
              <a:t>T</a:t>
            </a:r>
            <a:r>
              <a:rPr lang="en-US" sz="2400" dirty="0" smtClean="0">
                <a:latin typeface="Garamond" panose="02020404030301010803" pitchFamily="18" charset="0"/>
              </a:rPr>
              <a:t>he </a:t>
            </a:r>
            <a:r>
              <a:rPr lang="en-US" sz="2400" dirty="0">
                <a:latin typeface="Garamond" panose="02020404030301010803" pitchFamily="18" charset="0"/>
              </a:rPr>
              <a:t>current boom, unlike the many booms that preceded catastrophic collapses in the past (even in our country) is built on sound fundamentals</a:t>
            </a:r>
            <a:r>
              <a:rPr lang="en-US" sz="2400" dirty="0" smtClean="0">
                <a:latin typeface="Garamond" panose="02020404030301010803" pitchFamily="18" charset="0"/>
              </a:rPr>
              <a:t>…. </a:t>
            </a:r>
            <a:r>
              <a:rPr lang="en-US" sz="4400" b="1" dirty="0" smtClean="0">
                <a:latin typeface="Garamond" panose="02020404030301010803" pitchFamily="18" charset="0"/>
              </a:rPr>
              <a:t>”</a:t>
            </a:r>
          </a:p>
          <a:p>
            <a:pPr marL="0" indent="0">
              <a:buNone/>
            </a:pPr>
            <a:endParaRPr lang="en-US" sz="4400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Garamond" panose="02020404030301010803" pitchFamily="18" charset="0"/>
              </a:rPr>
              <a:t>		Reinhart </a:t>
            </a:r>
            <a:r>
              <a:rPr lang="en-US" sz="1500" dirty="0">
                <a:latin typeface="Garamond" panose="02020404030301010803" pitchFamily="18" charset="0"/>
              </a:rPr>
              <a:t>&amp; Rogoff </a:t>
            </a:r>
          </a:p>
          <a:p>
            <a:pPr marL="0" indent="0">
              <a:buNone/>
            </a:pPr>
            <a:endParaRPr lang="en-US" sz="4400" b="1" dirty="0">
              <a:latin typeface="Garamond" panose="02020404030301010803" pitchFamily="18" charset="0"/>
            </a:endParaRPr>
          </a:p>
        </p:txBody>
      </p:sp>
      <p:sp>
        <p:nvSpPr>
          <p:cNvPr id="17" name="Pentagon 16"/>
          <p:cNvSpPr/>
          <p:nvPr/>
        </p:nvSpPr>
        <p:spPr>
          <a:xfrm>
            <a:off x="0" y="-381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8" name="Pentagon 17"/>
          <p:cNvSpPr/>
          <p:nvPr/>
        </p:nvSpPr>
        <p:spPr>
          <a:xfrm>
            <a:off x="2285999" y="-381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19" name="Pentagon 18"/>
          <p:cNvSpPr/>
          <p:nvPr/>
        </p:nvSpPr>
        <p:spPr>
          <a:xfrm>
            <a:off x="4620636" y="-381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20" name="Pentagon 19"/>
          <p:cNvSpPr/>
          <p:nvPr/>
        </p:nvSpPr>
        <p:spPr>
          <a:xfrm>
            <a:off x="6909236" y="-3810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4848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Reference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4400" dirty="0">
                <a:latin typeface="Garamond" panose="02020404030301010803" pitchFamily="18" charset="0"/>
              </a:rPr>
              <a:t>Reinhart, C., and K. Rogoff. 2009a. </a:t>
            </a:r>
            <a:r>
              <a:rPr lang="en-US" sz="4400" i="1" dirty="0">
                <a:latin typeface="Garamond" panose="02020404030301010803" pitchFamily="18" charset="0"/>
              </a:rPr>
              <a:t>This Time is Different: Eight Centuries of Financial</a:t>
            </a:r>
            <a:endParaRPr lang="en-US" sz="4400" dirty="0">
              <a:latin typeface="Garamond" panose="02020404030301010803" pitchFamily="18" charset="0"/>
            </a:endParaRPr>
          </a:p>
          <a:p>
            <a:r>
              <a:rPr lang="en-US" sz="4400" i="1" dirty="0">
                <a:latin typeface="Garamond" panose="02020404030301010803" pitchFamily="18" charset="0"/>
              </a:rPr>
              <a:t>Folly</a:t>
            </a:r>
            <a:r>
              <a:rPr lang="en-US" sz="4400" dirty="0">
                <a:latin typeface="Garamond" panose="02020404030301010803" pitchFamily="18" charset="0"/>
              </a:rPr>
              <a:t>. Princeton, NJ: Princeton University Press.</a:t>
            </a:r>
          </a:p>
          <a:p>
            <a:r>
              <a:rPr lang="en-US" sz="4400" dirty="0">
                <a:latin typeface="Garamond" panose="02020404030301010803" pitchFamily="18" charset="0"/>
              </a:rPr>
              <a:t>Reinhart, C., and K. Rogoff. 2009b. </a:t>
            </a:r>
            <a:r>
              <a:rPr lang="en-US" sz="4400" i="1" dirty="0">
                <a:latin typeface="Garamond" panose="02020404030301010803" pitchFamily="18" charset="0"/>
              </a:rPr>
              <a:t>This Time is Different: Eight Centuries of Financial</a:t>
            </a:r>
            <a:endParaRPr lang="en-US" sz="4400" dirty="0">
              <a:latin typeface="Garamond" panose="02020404030301010803" pitchFamily="18" charset="0"/>
            </a:endParaRPr>
          </a:p>
          <a:p>
            <a:r>
              <a:rPr lang="en-US" sz="4400" i="1" dirty="0">
                <a:latin typeface="Garamond" panose="02020404030301010803" pitchFamily="18" charset="0"/>
              </a:rPr>
              <a:t>Folly</a:t>
            </a:r>
            <a:r>
              <a:rPr lang="en-US" sz="4400" dirty="0">
                <a:latin typeface="Garamond" panose="02020404030301010803" pitchFamily="18" charset="0"/>
              </a:rPr>
              <a:t>. Princeton, NJ: Princeton University Press</a:t>
            </a:r>
          </a:p>
          <a:p>
            <a:r>
              <a:rPr lang="en-US" sz="4400" dirty="0">
                <a:latin typeface="Garamond" panose="02020404030301010803" pitchFamily="18" charset="0"/>
              </a:rPr>
              <a:t>Reinhart, Carmen M.; Rogoff, Kenneth (2009-09-11). This Time Is Different: Eight Centuries of Financial Folly (Kindle Location 370). Princeton University Press. Kindle Edition.</a:t>
            </a:r>
          </a:p>
          <a:p>
            <a:r>
              <a:rPr lang="en-US" sz="4400" dirty="0">
                <a:latin typeface="Garamond" panose="02020404030301010803" pitchFamily="18" charset="0"/>
              </a:rPr>
              <a:t>Reinhart, Carmen M.; Rogoff, Kenneth (2009-09-11). This Time Is Different: Eight Centuries of Financial Folly (Kindle Locations 903-904). Princeton University Press. Kindle Edition.</a:t>
            </a:r>
          </a:p>
          <a:p>
            <a:r>
              <a:rPr lang="en-US" sz="4400" dirty="0">
                <a:latin typeface="Garamond" panose="02020404030301010803" pitchFamily="18" charset="0"/>
              </a:rPr>
              <a:t>Reinhart, Carmen M.; Rogoff, Kenneth. 2009c. This Time Is Different: Eight Centuries of Financial Folly (Kindle Locations 2218-2219). Princeton University Press. Kindle Edition.</a:t>
            </a:r>
          </a:p>
          <a:p>
            <a:r>
              <a:rPr lang="en-US" sz="4400" dirty="0">
                <a:latin typeface="Garamond" panose="02020404030301010803" pitchFamily="18" charset="0"/>
              </a:rPr>
              <a:t>Fraley, Chris, and Adrian E. </a:t>
            </a:r>
            <a:r>
              <a:rPr lang="en-US" sz="4400" dirty="0" err="1">
                <a:latin typeface="Garamond" panose="02020404030301010803" pitchFamily="18" charset="0"/>
              </a:rPr>
              <a:t>Raftery</a:t>
            </a:r>
            <a:r>
              <a:rPr lang="en-US" sz="4400" dirty="0">
                <a:latin typeface="Garamond" panose="02020404030301010803" pitchFamily="18" charset="0"/>
              </a:rPr>
              <a:t>. 2002  "Model-Based Clustering, Discriminant Analysis, and Density Estimation." </a:t>
            </a:r>
            <a:r>
              <a:rPr lang="en-US" sz="4400" i="1" dirty="0">
                <a:latin typeface="Garamond" panose="02020404030301010803" pitchFamily="18" charset="0"/>
              </a:rPr>
              <a:t>Journal of the American Statistical Association</a:t>
            </a:r>
            <a:r>
              <a:rPr lang="en-US" sz="4400" dirty="0">
                <a:latin typeface="Garamond" panose="02020404030301010803" pitchFamily="18" charset="0"/>
              </a:rPr>
              <a:t> 97.458 (2002): 611-31. </a:t>
            </a:r>
            <a:r>
              <a:rPr lang="en-US" sz="4400" i="1" dirty="0">
                <a:latin typeface="Garamond" panose="02020404030301010803" pitchFamily="18" charset="0"/>
              </a:rPr>
              <a:t>Model-based Clustering, Discriminant Analysis, and Density Estimation</a:t>
            </a:r>
            <a:r>
              <a:rPr lang="en-US" sz="4400" dirty="0">
                <a:latin typeface="Garamond" panose="02020404030301010803" pitchFamily="18" charset="0"/>
              </a:rPr>
              <a:t>. ABI/INFORM Global. </a:t>
            </a:r>
          </a:p>
          <a:p>
            <a:r>
              <a:rPr lang="en-US" sz="4400" dirty="0">
                <a:latin typeface="Garamond" panose="02020404030301010803" pitchFamily="18" charset="0"/>
              </a:rPr>
              <a:t>Reinhart, Carmen M.; Rogoff, Kenneth S.2009d.  This Time Is Different: Eight Centuries of Financial Folly (Kindle Locations 2235-2237). Princeton University Press. Kindle Edition.</a:t>
            </a:r>
          </a:p>
          <a:p>
            <a:r>
              <a:rPr lang="en-US" sz="4400" i="1" dirty="0">
                <a:latin typeface="Garamond" panose="02020404030301010803" pitchFamily="18" charset="0"/>
              </a:rPr>
              <a:t>Wikipedia</a:t>
            </a:r>
            <a:r>
              <a:rPr lang="en-US" sz="4400" dirty="0">
                <a:latin typeface="Garamond" panose="02020404030301010803" pitchFamily="18" charset="0"/>
              </a:rPr>
              <a:t>. Wikimedia Foundation, </a:t>
            </a:r>
            <a:r>
              <a:rPr lang="en-US" sz="4400" dirty="0" err="1">
                <a:latin typeface="Garamond" panose="02020404030301010803" pitchFamily="18" charset="0"/>
              </a:rPr>
              <a:t>n.d.</a:t>
            </a:r>
            <a:r>
              <a:rPr lang="en-US" sz="4400" dirty="0">
                <a:latin typeface="Garamond" panose="02020404030301010803" pitchFamily="18" charset="0"/>
              </a:rPr>
              <a:t> Web. 07 Feb. 2016. &lt;https://en.wikipedia.org/wiki/Internal_debt&gt;.</a:t>
            </a:r>
          </a:p>
          <a:p>
            <a:r>
              <a:rPr lang="en-US" sz="4400" dirty="0">
                <a:latin typeface="Garamond" panose="02020404030301010803" pitchFamily="18" charset="0"/>
              </a:rPr>
              <a:t>"Trade Definition | Investopedia." </a:t>
            </a:r>
            <a:r>
              <a:rPr lang="en-US" sz="4400" i="1" dirty="0">
                <a:latin typeface="Garamond" panose="02020404030301010803" pitchFamily="18" charset="0"/>
              </a:rPr>
              <a:t>Investopedia</a:t>
            </a:r>
            <a:r>
              <a:rPr lang="en-US" sz="4400" dirty="0">
                <a:latin typeface="Garamond" panose="02020404030301010803" pitchFamily="18" charset="0"/>
              </a:rPr>
              <a:t>. </a:t>
            </a:r>
            <a:r>
              <a:rPr lang="en-US" sz="4400" dirty="0" err="1">
                <a:latin typeface="Garamond" panose="02020404030301010803" pitchFamily="18" charset="0"/>
              </a:rPr>
              <a:t>N.p</a:t>
            </a:r>
            <a:r>
              <a:rPr lang="en-US" sz="4400" dirty="0">
                <a:latin typeface="Garamond" panose="02020404030301010803" pitchFamily="18" charset="0"/>
              </a:rPr>
              <a:t>., 24 Nov. 2003. Web. 07 Feb. 2016. &lt;http://www.investopedia.com/terms/t/trade.asp&gt;.</a:t>
            </a:r>
          </a:p>
          <a:p>
            <a:r>
              <a:rPr lang="en-US" sz="4400" dirty="0">
                <a:latin typeface="Garamond" panose="02020404030301010803" pitchFamily="18" charset="0"/>
              </a:rPr>
              <a:t>"Gross National Product (GNP) Definition | Investopedia." </a:t>
            </a:r>
            <a:r>
              <a:rPr lang="en-US" sz="4400" i="1" dirty="0">
                <a:latin typeface="Garamond" panose="02020404030301010803" pitchFamily="18" charset="0"/>
              </a:rPr>
              <a:t>Investopedia</a:t>
            </a:r>
            <a:r>
              <a:rPr lang="en-US" sz="4400" dirty="0">
                <a:latin typeface="Garamond" panose="02020404030301010803" pitchFamily="18" charset="0"/>
              </a:rPr>
              <a:t>. </a:t>
            </a:r>
            <a:r>
              <a:rPr lang="en-US" sz="4400" dirty="0" err="1">
                <a:latin typeface="Garamond" panose="02020404030301010803" pitchFamily="18" charset="0"/>
              </a:rPr>
              <a:t>N.p</a:t>
            </a:r>
            <a:r>
              <a:rPr lang="en-US" sz="4400" dirty="0">
                <a:latin typeface="Garamond" panose="02020404030301010803" pitchFamily="18" charset="0"/>
              </a:rPr>
              <a:t>., 20 Nov. 2003. Web. 07 Feb. 2016. &lt;http://www.investopedia.com/terms/g/gnp.asp&gt;.</a:t>
            </a:r>
          </a:p>
          <a:p>
            <a:r>
              <a:rPr lang="en-US" sz="4400" dirty="0">
                <a:latin typeface="Garamond" panose="02020404030301010803" pitchFamily="18" charset="0"/>
              </a:rPr>
              <a:t>"Exchange Rate Definition | Investopedia." </a:t>
            </a:r>
            <a:r>
              <a:rPr lang="en-US" sz="4400" i="1" dirty="0">
                <a:latin typeface="Garamond" panose="02020404030301010803" pitchFamily="18" charset="0"/>
              </a:rPr>
              <a:t>Investopedia</a:t>
            </a:r>
            <a:r>
              <a:rPr lang="en-US" sz="4400" dirty="0">
                <a:latin typeface="Garamond" panose="02020404030301010803" pitchFamily="18" charset="0"/>
              </a:rPr>
              <a:t>. </a:t>
            </a:r>
            <a:r>
              <a:rPr lang="en-US" sz="4400" dirty="0" err="1">
                <a:latin typeface="Garamond" panose="02020404030301010803" pitchFamily="18" charset="0"/>
              </a:rPr>
              <a:t>N.p</a:t>
            </a:r>
            <a:r>
              <a:rPr lang="en-US" sz="4400" dirty="0">
                <a:latin typeface="Garamond" panose="02020404030301010803" pitchFamily="18" charset="0"/>
              </a:rPr>
              <a:t>., 19 Nov. 2003. Web. 07 Feb. 2016. &lt;http://www.investopedia.com/terms/e/exchangerate.asp&gt;.</a:t>
            </a:r>
          </a:p>
          <a:p>
            <a:r>
              <a:rPr lang="en-US" sz="4400" i="1" dirty="0">
                <a:latin typeface="Garamond" panose="02020404030301010803" pitchFamily="18" charset="0"/>
              </a:rPr>
              <a:t>Wikipedia</a:t>
            </a:r>
            <a:r>
              <a:rPr lang="en-US" sz="4400" dirty="0">
                <a:latin typeface="Garamond" panose="02020404030301010803" pitchFamily="18" charset="0"/>
              </a:rPr>
              <a:t>. Wikimedia Foundation, </a:t>
            </a:r>
            <a:r>
              <a:rPr lang="en-US" sz="4400" dirty="0" err="1">
                <a:latin typeface="Garamond" panose="02020404030301010803" pitchFamily="18" charset="0"/>
              </a:rPr>
              <a:t>n.d.</a:t>
            </a:r>
            <a:r>
              <a:rPr lang="en-US" sz="4400" dirty="0">
                <a:latin typeface="Garamond" panose="02020404030301010803" pitchFamily="18" charset="0"/>
              </a:rPr>
              <a:t> Web. 07 Feb. 2016. &lt;https://en.wikipedia.org/wiki/Interest_rate&gt;.</a:t>
            </a:r>
          </a:p>
          <a:p>
            <a:r>
              <a:rPr lang="en-US" sz="4400" dirty="0">
                <a:latin typeface="Garamond" panose="02020404030301010803" pitchFamily="18" charset="0"/>
              </a:rPr>
              <a:t>"Commodity Prices." </a:t>
            </a:r>
            <a:r>
              <a:rPr lang="en-US" sz="4400" i="1" dirty="0">
                <a:latin typeface="Garamond" panose="02020404030301010803" pitchFamily="18" charset="0"/>
              </a:rPr>
              <a:t>What Is Commodity Prices? Definition and Meaning</a:t>
            </a:r>
            <a:r>
              <a:rPr lang="en-US" sz="4400" dirty="0">
                <a:latin typeface="Garamond" panose="02020404030301010803" pitchFamily="18" charset="0"/>
              </a:rPr>
              <a:t>. </a:t>
            </a:r>
            <a:r>
              <a:rPr lang="en-US" sz="4400" dirty="0" err="1">
                <a:latin typeface="Garamond" panose="02020404030301010803" pitchFamily="18" charset="0"/>
              </a:rPr>
              <a:t>N.p</a:t>
            </a:r>
            <a:r>
              <a:rPr lang="en-US" sz="4400" dirty="0">
                <a:latin typeface="Garamond" panose="02020404030301010803" pitchFamily="18" charset="0"/>
              </a:rPr>
              <a:t>., </a:t>
            </a:r>
            <a:r>
              <a:rPr lang="en-US" sz="4400" dirty="0" err="1">
                <a:latin typeface="Garamond" panose="02020404030301010803" pitchFamily="18" charset="0"/>
              </a:rPr>
              <a:t>n.d.</a:t>
            </a:r>
            <a:r>
              <a:rPr lang="en-US" sz="4400" dirty="0">
                <a:latin typeface="Garamond" panose="02020404030301010803" pitchFamily="18" charset="0"/>
              </a:rPr>
              <a:t> Web. 07 Feb. 2016. &lt;http://www.investorwords.com/8552/commodity_prices.html&gt;.</a:t>
            </a:r>
          </a:p>
          <a:p>
            <a:r>
              <a:rPr lang="en-US" sz="4400" dirty="0">
                <a:latin typeface="Garamond" panose="02020404030301010803" pitchFamily="18" charset="0"/>
              </a:rPr>
              <a:t>James, G., Witten, D., Hastie, T., &amp; </a:t>
            </a:r>
            <a:r>
              <a:rPr lang="en-US" sz="4400" dirty="0" err="1">
                <a:latin typeface="Garamond" panose="02020404030301010803" pitchFamily="18" charset="0"/>
              </a:rPr>
              <a:t>Tibshirani</a:t>
            </a:r>
            <a:r>
              <a:rPr lang="en-US" sz="4400" dirty="0">
                <a:latin typeface="Garamond" panose="02020404030301010803" pitchFamily="18" charset="0"/>
              </a:rPr>
              <a:t>, R. (</a:t>
            </a:r>
            <a:r>
              <a:rPr lang="en-US" sz="4400" dirty="0" err="1">
                <a:latin typeface="Garamond" panose="02020404030301010803" pitchFamily="18" charset="0"/>
              </a:rPr>
              <a:t>n.d.</a:t>
            </a:r>
            <a:r>
              <a:rPr lang="en-US" sz="4400" dirty="0">
                <a:latin typeface="Garamond" panose="02020404030301010803" pitchFamily="18" charset="0"/>
              </a:rPr>
              <a:t>). An introduction to statistical learning: With applications in R.</a:t>
            </a:r>
          </a:p>
          <a:p>
            <a:r>
              <a:rPr lang="en-US" sz="4400" dirty="0">
                <a:latin typeface="Garamond" panose="02020404030301010803" pitchFamily="18" charset="0"/>
              </a:rPr>
              <a:t>Liang Wang, Xin </a:t>
            </a:r>
            <a:r>
              <a:rPr lang="en-US" sz="4400" dirty="0" err="1">
                <a:latin typeface="Garamond" panose="02020404030301010803" pitchFamily="18" charset="0"/>
              </a:rPr>
              <a:t>Geng</a:t>
            </a:r>
            <a:r>
              <a:rPr lang="en-US" sz="4400" dirty="0">
                <a:latin typeface="Garamond" panose="02020404030301010803" pitchFamily="18" charset="0"/>
              </a:rPr>
              <a:t>, James </a:t>
            </a:r>
            <a:r>
              <a:rPr lang="en-US" sz="4400" dirty="0" err="1">
                <a:latin typeface="Garamond" panose="02020404030301010803" pitchFamily="18" charset="0"/>
              </a:rPr>
              <a:t>Bezdek</a:t>
            </a:r>
            <a:r>
              <a:rPr lang="en-US" sz="4400" dirty="0">
                <a:latin typeface="Garamond" panose="02020404030301010803" pitchFamily="18" charset="0"/>
              </a:rPr>
              <a:t>, Christopher </a:t>
            </a:r>
            <a:r>
              <a:rPr lang="en-US" sz="4400" dirty="0" err="1">
                <a:latin typeface="Garamond" panose="02020404030301010803" pitchFamily="18" charset="0"/>
              </a:rPr>
              <a:t>Leckie</a:t>
            </a:r>
            <a:r>
              <a:rPr lang="en-US" sz="4400" dirty="0">
                <a:latin typeface="Garamond" panose="02020404030301010803" pitchFamily="18" charset="0"/>
              </a:rPr>
              <a:t>, </a:t>
            </a:r>
            <a:r>
              <a:rPr lang="en-US" sz="4400" dirty="0" err="1">
                <a:latin typeface="Garamond" panose="02020404030301010803" pitchFamily="18" charset="0"/>
              </a:rPr>
              <a:t>Kotagiri</a:t>
            </a:r>
            <a:r>
              <a:rPr lang="en-US" sz="4400" dirty="0">
                <a:latin typeface="Garamond" panose="02020404030301010803" pitchFamily="18" charset="0"/>
              </a:rPr>
              <a:t> </a:t>
            </a:r>
            <a:r>
              <a:rPr lang="en-US" sz="4400" dirty="0" err="1">
                <a:latin typeface="Garamond" panose="02020404030301010803" pitchFamily="18" charset="0"/>
              </a:rPr>
              <a:t>Ramamohanarao</a:t>
            </a:r>
            <a:r>
              <a:rPr lang="en-US" sz="4400" dirty="0">
                <a:latin typeface="Garamond" panose="02020404030301010803" pitchFamily="18" charset="0"/>
              </a:rPr>
              <a:t>, "Enhanced Visual Analysis for Cluster Tendency Assessment and Data Partitioning", </a:t>
            </a:r>
            <a:r>
              <a:rPr lang="en-US" sz="4400" i="1" dirty="0">
                <a:latin typeface="Garamond" panose="02020404030301010803" pitchFamily="18" charset="0"/>
              </a:rPr>
              <a:t>IEEE Transactions on Knowledge &amp; Data Engineering</a:t>
            </a:r>
            <a:r>
              <a:rPr lang="en-US" sz="4400" dirty="0">
                <a:latin typeface="Garamond" panose="02020404030301010803" pitchFamily="18" charset="0"/>
              </a:rPr>
              <a:t>, vol.22, no. 10, pp. 1401-1414, October 2010, doi:10.1109/TKDE.2009.192</a:t>
            </a:r>
          </a:p>
          <a:p>
            <a:r>
              <a:rPr lang="en-US" sz="4400" dirty="0">
                <a:latin typeface="Garamond" panose="02020404030301010803" pitchFamily="18" charset="0"/>
              </a:rPr>
              <a:t>"the Deficit of the Government." </a:t>
            </a:r>
            <a:r>
              <a:rPr lang="en-US" sz="4400" i="1" dirty="0">
                <a:latin typeface="Garamond" panose="02020404030301010803" pitchFamily="18" charset="0"/>
              </a:rPr>
              <a:t>The Deficit of the Government</a:t>
            </a:r>
            <a:r>
              <a:rPr lang="en-US" sz="4400" dirty="0">
                <a:latin typeface="Garamond" panose="02020404030301010803" pitchFamily="18" charset="0"/>
              </a:rPr>
              <a:t>. </a:t>
            </a:r>
            <a:r>
              <a:rPr lang="en-US" sz="4400" dirty="0" err="1">
                <a:latin typeface="Garamond" panose="02020404030301010803" pitchFamily="18" charset="0"/>
              </a:rPr>
              <a:t>N.p</a:t>
            </a:r>
            <a:r>
              <a:rPr lang="en-US" sz="4400" dirty="0">
                <a:latin typeface="Garamond" panose="02020404030301010803" pitchFamily="18" charset="0"/>
              </a:rPr>
              <a:t>., </a:t>
            </a:r>
            <a:r>
              <a:rPr lang="en-US" sz="4400" dirty="0" err="1">
                <a:latin typeface="Garamond" panose="02020404030301010803" pitchFamily="18" charset="0"/>
              </a:rPr>
              <a:t>n.d.</a:t>
            </a:r>
            <a:r>
              <a:rPr lang="en-US" sz="4400" dirty="0">
                <a:latin typeface="Garamond" panose="02020404030301010803" pitchFamily="18" charset="0"/>
              </a:rPr>
              <a:t> Web. 11 June 2016.</a:t>
            </a:r>
          </a:p>
          <a:p>
            <a:r>
              <a:rPr lang="en-US" sz="4400" dirty="0">
                <a:latin typeface="Garamond" panose="02020404030301010803" pitchFamily="18" charset="0"/>
              </a:rPr>
              <a:t>Reinhart, Carmen,  "Debt Intolerance." </a:t>
            </a:r>
            <a:r>
              <a:rPr lang="en-US" sz="4400" i="1" dirty="0">
                <a:latin typeface="Garamond" panose="02020404030301010803" pitchFamily="18" charset="0"/>
              </a:rPr>
              <a:t>Debt Intolerance</a:t>
            </a:r>
            <a:r>
              <a:rPr lang="en-US" sz="4400" dirty="0">
                <a:latin typeface="Garamond" panose="02020404030301010803" pitchFamily="18" charset="0"/>
              </a:rPr>
              <a:t> (2004): n. </a:t>
            </a:r>
            <a:r>
              <a:rPr lang="en-US" sz="4400" dirty="0" err="1">
                <a:latin typeface="Garamond" panose="02020404030301010803" pitchFamily="18" charset="0"/>
              </a:rPr>
              <a:t>pag</a:t>
            </a:r>
            <a:r>
              <a:rPr lang="en-US" sz="4400" dirty="0">
                <a:latin typeface="Garamond" panose="02020404030301010803" pitchFamily="18" charset="0"/>
              </a:rPr>
              <a:t>. Web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903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Appendix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4040188" cy="727075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Appendix </a:t>
            </a:r>
            <a:r>
              <a:rPr lang="en-US" dirty="0"/>
              <a:t>A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Garamond" panose="02020404030301010803" pitchFamily="18" charset="0"/>
              </a:rPr>
              <a:t>Copula Section</a:t>
            </a:r>
            <a:endParaRPr lang="en-US" sz="18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500" dirty="0" err="1"/>
              <a:t>fitCopula</a:t>
            </a:r>
            <a:r>
              <a:rPr lang="en-US" sz="1500" dirty="0"/>
              <a:t>(n.obj, pobs(z)) </a:t>
            </a:r>
          </a:p>
          <a:p>
            <a:pPr marL="0" indent="0">
              <a:buNone/>
            </a:pPr>
            <a:r>
              <a:rPr lang="en-US" sz="1500" dirty="0" err="1"/>
              <a:t>fitCopula</a:t>
            </a:r>
            <a:r>
              <a:rPr lang="en-US" sz="1500" dirty="0"/>
              <a:t>() estimation based on 'maximum pseudo-likelihood'</a:t>
            </a:r>
          </a:p>
          <a:p>
            <a:pPr marL="0" indent="0">
              <a:buNone/>
            </a:pPr>
            <a:r>
              <a:rPr lang="en-US" sz="1500" dirty="0"/>
              <a:t>and a sample of size 20.</a:t>
            </a:r>
          </a:p>
          <a:p>
            <a:pPr marL="0" indent="0">
              <a:buNone/>
            </a:pPr>
            <a:r>
              <a:rPr lang="en-US" sz="1500" dirty="0"/>
              <a:t>      Estimate Std. Error z value </a:t>
            </a:r>
            <a:r>
              <a:rPr lang="en-US" sz="1500" dirty="0" err="1"/>
              <a:t>Pr</a:t>
            </a:r>
            <a:r>
              <a:rPr lang="en-US" sz="1500" dirty="0"/>
              <a:t>(&gt;|z|)</a:t>
            </a:r>
          </a:p>
          <a:p>
            <a:pPr marL="0" indent="0">
              <a:buNone/>
            </a:pPr>
            <a:r>
              <a:rPr lang="en-US" sz="1500" dirty="0"/>
              <a:t>rho.1  -0.2866     0.3057  -0.938    0.348</a:t>
            </a:r>
          </a:p>
          <a:p>
            <a:pPr marL="0" indent="0">
              <a:buNone/>
            </a:pPr>
            <a:r>
              <a:rPr lang="en-US" sz="1500" dirty="0"/>
              <a:t>The maximized </a:t>
            </a:r>
            <a:r>
              <a:rPr lang="en-US" sz="1500" dirty="0" err="1"/>
              <a:t>loglikelihood</a:t>
            </a:r>
            <a:r>
              <a:rPr lang="en-US" sz="1500" dirty="0"/>
              <a:t> is  0.4761 </a:t>
            </a:r>
          </a:p>
          <a:p>
            <a:pPr marL="0" indent="0">
              <a:buNone/>
            </a:pPr>
            <a:r>
              <a:rPr lang="en-US" sz="1500" dirty="0"/>
              <a:t>Optimization converged</a:t>
            </a:r>
          </a:p>
          <a:p>
            <a:pPr marL="0" indent="0">
              <a:buNone/>
            </a:pPr>
            <a:r>
              <a:rPr lang="en-US" sz="1500" dirty="0"/>
              <a:t>Number of </a:t>
            </a:r>
            <a:r>
              <a:rPr lang="en-US" sz="1500" dirty="0" err="1"/>
              <a:t>loglikelihood</a:t>
            </a:r>
            <a:r>
              <a:rPr lang="en-US" sz="1500" dirty="0"/>
              <a:t> evaluations:</a:t>
            </a:r>
          </a:p>
          <a:p>
            <a:pPr marL="0" indent="0">
              <a:buNone/>
            </a:pPr>
            <a:r>
              <a:rPr lang="en-US" sz="1500" dirty="0"/>
              <a:t>function gradient </a:t>
            </a:r>
          </a:p>
          <a:p>
            <a:pPr marL="0" indent="0">
              <a:buNone/>
            </a:pPr>
            <a:r>
              <a:rPr lang="en-US" sz="1500" dirty="0"/>
              <a:t>      29        6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838200"/>
            <a:ext cx="4041775" cy="1031875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ppendix B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b="1" dirty="0">
                <a:latin typeface="Garamond" panose="02020404030301010803" pitchFamily="18" charset="0"/>
              </a:rPr>
              <a:t>Gumbel </a:t>
            </a:r>
            <a:r>
              <a:rPr lang="en-US" sz="3800" b="1" dirty="0" smtClean="0">
                <a:latin typeface="Garamond" panose="02020404030301010803" pitchFamily="18" charset="0"/>
              </a:rPr>
              <a:t>copula</a:t>
            </a:r>
          </a:p>
          <a:p>
            <a:pPr marL="0" indent="0">
              <a:buNone/>
            </a:pPr>
            <a:endParaRPr lang="en-US" sz="2900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900" dirty="0">
                <a:latin typeface="Garamond" panose="02020404030301010803" pitchFamily="18" charset="0"/>
              </a:rPr>
              <a:t>library(copula)</a:t>
            </a:r>
          </a:p>
          <a:p>
            <a:pPr marL="0" indent="0">
              <a:buNone/>
            </a:pPr>
            <a:r>
              <a:rPr lang="en-US" sz="2900" dirty="0" err="1">
                <a:latin typeface="Garamond" panose="02020404030301010803" pitchFamily="18" charset="0"/>
              </a:rPr>
              <a:t>obj</a:t>
            </a:r>
            <a:r>
              <a:rPr lang="en-US" sz="2900" dirty="0">
                <a:latin typeface="Garamond" panose="02020404030301010803" pitchFamily="18" charset="0"/>
              </a:rPr>
              <a:t> = </a:t>
            </a:r>
            <a:r>
              <a:rPr lang="en-US" sz="2900" dirty="0" err="1">
                <a:latin typeface="Garamond" panose="02020404030301010803" pitchFamily="18" charset="0"/>
              </a:rPr>
              <a:t>gumbelCopula</a:t>
            </a:r>
            <a:r>
              <a:rPr lang="en-US" sz="2900" dirty="0">
                <a:latin typeface="Garamond" panose="02020404030301010803" pitchFamily="18" charset="0"/>
              </a:rPr>
              <a:t>(</a:t>
            </a:r>
            <a:r>
              <a:rPr lang="en-US" sz="2900" dirty="0" err="1">
                <a:latin typeface="Garamond" panose="02020404030301010803" pitchFamily="18" charset="0"/>
              </a:rPr>
              <a:t>param</a:t>
            </a:r>
            <a:r>
              <a:rPr lang="en-US" sz="2900" dirty="0">
                <a:latin typeface="Garamond" panose="02020404030301010803" pitchFamily="18" charset="0"/>
              </a:rPr>
              <a:t>=5,dim=2)</a:t>
            </a:r>
          </a:p>
          <a:p>
            <a:pPr marL="0" indent="0">
              <a:buNone/>
            </a:pPr>
            <a:r>
              <a:rPr lang="en-US" sz="2900" dirty="0" err="1">
                <a:latin typeface="Garamond" panose="02020404030301010803" pitchFamily="18" charset="0"/>
              </a:rPr>
              <a:t>g.copula</a:t>
            </a:r>
            <a:r>
              <a:rPr lang="en-US" sz="2900" dirty="0">
                <a:latin typeface="Garamond" panose="02020404030301010803" pitchFamily="18" charset="0"/>
              </a:rPr>
              <a:t> = </a:t>
            </a:r>
            <a:r>
              <a:rPr lang="en-US" sz="2900" dirty="0" err="1">
                <a:latin typeface="Garamond" panose="02020404030301010803" pitchFamily="18" charset="0"/>
              </a:rPr>
              <a:t>fitCopula</a:t>
            </a:r>
            <a:r>
              <a:rPr lang="en-US" sz="2900" dirty="0">
                <a:latin typeface="Garamond" panose="02020404030301010803" pitchFamily="18" charset="0"/>
              </a:rPr>
              <a:t>(</a:t>
            </a:r>
            <a:r>
              <a:rPr lang="en-US" sz="2900" dirty="0" err="1">
                <a:latin typeface="Garamond" panose="02020404030301010803" pitchFamily="18" charset="0"/>
              </a:rPr>
              <a:t>obj</a:t>
            </a:r>
            <a:r>
              <a:rPr lang="en-US" sz="2900" dirty="0">
                <a:latin typeface="Garamond" panose="02020404030301010803" pitchFamily="18" charset="0"/>
              </a:rPr>
              <a:t>, pobs(w))</a:t>
            </a:r>
          </a:p>
          <a:p>
            <a:pPr marL="0" indent="0">
              <a:buNone/>
            </a:pPr>
            <a:r>
              <a:rPr lang="en-US" sz="2900" dirty="0">
                <a:latin typeface="Garamond" panose="02020404030301010803" pitchFamily="18" charset="0"/>
              </a:rPr>
              <a:t>summary(</a:t>
            </a:r>
            <a:r>
              <a:rPr lang="en-US" sz="2900" dirty="0" err="1">
                <a:latin typeface="Garamond" panose="02020404030301010803" pitchFamily="18" charset="0"/>
              </a:rPr>
              <a:t>g.copula</a:t>
            </a:r>
            <a:r>
              <a:rPr lang="en-US" sz="2900" dirty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2900" dirty="0">
                <a:latin typeface="Garamond" panose="02020404030301010803" pitchFamily="18" charset="0"/>
              </a:rPr>
              <a:t>summary(</a:t>
            </a:r>
            <a:r>
              <a:rPr lang="en-US" sz="2900" dirty="0" err="1">
                <a:latin typeface="Garamond" panose="02020404030301010803" pitchFamily="18" charset="0"/>
              </a:rPr>
              <a:t>g.copula</a:t>
            </a:r>
            <a:r>
              <a:rPr lang="en-US" sz="2900" dirty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2900" dirty="0">
                <a:latin typeface="Garamond" panose="02020404030301010803" pitchFamily="18" charset="0"/>
              </a:rPr>
              <a:t>$method</a:t>
            </a:r>
          </a:p>
          <a:p>
            <a:pPr marL="0" indent="0">
              <a:buNone/>
            </a:pPr>
            <a:r>
              <a:rPr lang="en-US" sz="2900" dirty="0">
                <a:latin typeface="Garamond" panose="02020404030301010803" pitchFamily="18" charset="0"/>
              </a:rPr>
              <a:t>[1] "maximum pseudo-likelihood"</a:t>
            </a:r>
          </a:p>
          <a:p>
            <a:pPr marL="0" indent="0">
              <a:buNone/>
            </a:pPr>
            <a:r>
              <a:rPr lang="en-US" sz="2900" dirty="0">
                <a:latin typeface="Garamond" panose="02020404030301010803" pitchFamily="18" charset="0"/>
              </a:rPr>
              <a:t>$</a:t>
            </a:r>
            <a:r>
              <a:rPr lang="en-US" sz="2900" dirty="0" err="1">
                <a:latin typeface="Garamond" panose="02020404030301010803" pitchFamily="18" charset="0"/>
              </a:rPr>
              <a:t>loglik</a:t>
            </a:r>
            <a:endParaRPr lang="en-US" sz="29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900" dirty="0">
                <a:latin typeface="Garamond" panose="02020404030301010803" pitchFamily="18" charset="0"/>
              </a:rPr>
              <a:t>[1] 48.62274</a:t>
            </a:r>
          </a:p>
          <a:p>
            <a:pPr marL="0" indent="0">
              <a:buNone/>
            </a:pPr>
            <a:r>
              <a:rPr lang="en-US" sz="2900" dirty="0">
                <a:latin typeface="Garamond" panose="02020404030301010803" pitchFamily="18" charset="0"/>
              </a:rPr>
              <a:t>$convergence</a:t>
            </a:r>
          </a:p>
          <a:p>
            <a:pPr marL="0" indent="0">
              <a:buNone/>
            </a:pPr>
            <a:r>
              <a:rPr lang="en-US" sz="2900" dirty="0">
                <a:latin typeface="Garamond" panose="02020404030301010803" pitchFamily="18" charset="0"/>
              </a:rPr>
              <a:t>[1] 0</a:t>
            </a:r>
          </a:p>
          <a:p>
            <a:pPr marL="0" indent="0">
              <a:buNone/>
            </a:pPr>
            <a:r>
              <a:rPr lang="en-US" sz="2900" dirty="0">
                <a:latin typeface="Garamond" panose="02020404030301010803" pitchFamily="18" charset="0"/>
              </a:rPr>
              <a:t>$coefficients</a:t>
            </a:r>
          </a:p>
          <a:p>
            <a:pPr marL="0" indent="0">
              <a:buNone/>
            </a:pPr>
            <a:r>
              <a:rPr lang="en-US" sz="2900" dirty="0">
                <a:latin typeface="Garamond" panose="02020404030301010803" pitchFamily="18" charset="0"/>
              </a:rPr>
              <a:t>      Estimate Std. Error  z value    </a:t>
            </a:r>
            <a:r>
              <a:rPr lang="en-US" sz="2900" dirty="0" err="1">
                <a:latin typeface="Garamond" panose="02020404030301010803" pitchFamily="18" charset="0"/>
              </a:rPr>
              <a:t>Pr</a:t>
            </a:r>
            <a:r>
              <a:rPr lang="en-US" sz="2900" dirty="0">
                <a:latin typeface="Garamond" panose="02020404030301010803" pitchFamily="18" charset="0"/>
              </a:rPr>
              <a:t>(&gt;|z|)</a:t>
            </a:r>
          </a:p>
          <a:p>
            <a:pPr marL="0" indent="0">
              <a:buNone/>
            </a:pPr>
            <a:r>
              <a:rPr lang="en-US" sz="2900" dirty="0" err="1">
                <a:latin typeface="Garamond" panose="02020404030301010803" pitchFamily="18" charset="0"/>
              </a:rPr>
              <a:t>param</a:t>
            </a:r>
            <a:r>
              <a:rPr lang="en-US" sz="2900" dirty="0">
                <a:latin typeface="Garamond" panose="02020404030301010803" pitchFamily="18" charset="0"/>
              </a:rPr>
              <a:t> 3.016087  0.5430329 5.554151 2.78964e-08</a:t>
            </a:r>
          </a:p>
          <a:p>
            <a:pPr marL="0" indent="0">
              <a:buNone/>
            </a:pPr>
            <a:r>
              <a:rPr lang="en-US" sz="2900" dirty="0">
                <a:latin typeface="Garamond" panose="02020404030301010803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714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Appendix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Appendix C 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aramond" panose="02020404030301010803" pitchFamily="18" charset="0"/>
              </a:rPr>
              <a:t>Hopkins </a:t>
            </a:r>
            <a:r>
              <a:rPr lang="en-US" dirty="0">
                <a:latin typeface="Garamond" panose="02020404030301010803" pitchFamily="18" charset="0"/>
              </a:rPr>
              <a:t>test </a:t>
            </a:r>
          </a:p>
          <a:p>
            <a:pPr marL="0" indent="0">
              <a:buNone/>
            </a:pPr>
            <a:r>
              <a:rPr lang="en-US" dirty="0" err="1">
                <a:latin typeface="Garamond" panose="02020404030301010803" pitchFamily="18" charset="0"/>
              </a:rPr>
              <a:t>set.seed</a:t>
            </a:r>
            <a:r>
              <a:rPr lang="en-US" dirty="0">
                <a:latin typeface="Garamond" panose="02020404030301010803" pitchFamily="18" charset="0"/>
              </a:rPr>
              <a:t>(123)</a:t>
            </a:r>
          </a:p>
          <a:p>
            <a:pPr marL="0" indent="0">
              <a:buNone/>
            </a:pPr>
            <a:r>
              <a:rPr lang="en-US" dirty="0" err="1">
                <a:latin typeface="Garamond" panose="02020404030301010803" pitchFamily="18" charset="0"/>
              </a:rPr>
              <a:t>hopkins</a:t>
            </a:r>
            <a:r>
              <a:rPr lang="en-US" dirty="0">
                <a:latin typeface="Garamond" panose="02020404030301010803" pitchFamily="18" charset="0"/>
              </a:rPr>
              <a:t>(</a:t>
            </a:r>
            <a:r>
              <a:rPr lang="en-US" dirty="0" err="1">
                <a:latin typeface="Garamond" panose="02020404030301010803" pitchFamily="18" charset="0"/>
              </a:rPr>
              <a:t>f.t.df</a:t>
            </a:r>
            <a:r>
              <a:rPr lang="en-US" dirty="0">
                <a:latin typeface="Garamond" panose="02020404030301010803" pitchFamily="18" charset="0"/>
              </a:rPr>
              <a:t>, n = </a:t>
            </a:r>
            <a:r>
              <a:rPr lang="en-US" dirty="0" err="1">
                <a:latin typeface="Garamond" panose="02020404030301010803" pitchFamily="18" charset="0"/>
              </a:rPr>
              <a:t>nrow</a:t>
            </a:r>
            <a:r>
              <a:rPr lang="en-US" dirty="0">
                <a:latin typeface="Garamond" panose="02020404030301010803" pitchFamily="18" charset="0"/>
              </a:rPr>
              <a:t>(</a:t>
            </a:r>
            <a:r>
              <a:rPr lang="en-US" dirty="0" err="1">
                <a:latin typeface="Garamond" panose="02020404030301010803" pitchFamily="18" charset="0"/>
              </a:rPr>
              <a:t>f.t.df</a:t>
            </a:r>
            <a:r>
              <a:rPr lang="en-US" dirty="0">
                <a:latin typeface="Garamond" panose="02020404030301010803" pitchFamily="18" charset="0"/>
              </a:rPr>
              <a:t>)-1)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$H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[1] 0.2270414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Appendix </a:t>
            </a:r>
            <a:r>
              <a:rPr lang="en-US" dirty="0" smtClean="0"/>
              <a:t>D  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#Check on external Debt ratio of cluster 1</a:t>
            </a:r>
          </a:p>
          <a:p>
            <a:pPr marL="0" indent="0">
              <a:buNone/>
            </a:pPr>
            <a:r>
              <a:rPr lang="en-US" dirty="0" err="1">
                <a:latin typeface="Garamond" panose="02020404030301010803" pitchFamily="18" charset="0"/>
              </a:rPr>
              <a:t>descdist</a:t>
            </a:r>
            <a:r>
              <a:rPr lang="en-US" dirty="0">
                <a:latin typeface="Garamond" panose="02020404030301010803" pitchFamily="18" charset="0"/>
              </a:rPr>
              <a:t>(</a:t>
            </a:r>
            <a:r>
              <a:rPr lang="en-US" dirty="0" err="1">
                <a:latin typeface="Garamond" panose="02020404030301010803" pitchFamily="18" charset="0"/>
              </a:rPr>
              <a:t>F.Debt.Ratio</a:t>
            </a:r>
            <a:r>
              <a:rPr lang="en-US" dirty="0">
                <a:latin typeface="Garamond" panose="02020404030301010803" pitchFamily="18" charset="0"/>
              </a:rPr>
              <a:t>[1:75], discrete </a:t>
            </a:r>
          </a:p>
        </p:txBody>
      </p:sp>
    </p:spTree>
    <p:extLst>
      <p:ext uri="{BB962C8B-B14F-4D97-AF65-F5344CB8AC3E}">
        <p14:creationId xmlns:p14="http://schemas.microsoft.com/office/powerpoint/2010/main" val="28797167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Appendix 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(Cont.)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Gumbel </a:t>
            </a:r>
            <a:r>
              <a:rPr lang="en-US" dirty="0" smtClean="0"/>
              <a:t>Copula </a:t>
            </a:r>
            <a:r>
              <a:rPr lang="en-US" dirty="0"/>
              <a:t>(upper tail dependency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2438400"/>
            <a:ext cx="7696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554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Appendix (Cont.)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Appendix F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Garamond" panose="02020404030301010803" pitchFamily="18" charset="0"/>
              </a:rPr>
              <a:t>KS test on cluster 2 group</a:t>
            </a:r>
          </a:p>
          <a:p>
            <a:pPr marL="0" indent="0">
              <a:buNone/>
            </a:pPr>
            <a:r>
              <a:rPr lang="en-US" sz="2200" dirty="0">
                <a:latin typeface="Garamond" panose="02020404030301010803" pitchFamily="18" charset="0"/>
              </a:rPr>
              <a:t>Uniform test</a:t>
            </a:r>
          </a:p>
          <a:p>
            <a:pPr marL="0" indent="0">
              <a:buNone/>
            </a:pPr>
            <a:r>
              <a:rPr lang="en-US" sz="2200" dirty="0">
                <a:latin typeface="Garamond" panose="02020404030301010803" pitchFamily="18" charset="0"/>
              </a:rPr>
              <a:t>D = 0.78808, p‐value = 1.942e‐07</a:t>
            </a:r>
          </a:p>
          <a:p>
            <a:pPr marL="0" indent="0">
              <a:buNone/>
            </a:pPr>
            <a:r>
              <a:rPr lang="en-US" sz="2200" dirty="0">
                <a:latin typeface="Garamond" panose="02020404030301010803" pitchFamily="18" charset="0"/>
              </a:rPr>
              <a:t>D = 0.47, p‐value = 0.003727</a:t>
            </a:r>
          </a:p>
          <a:p>
            <a:pPr marL="0" indent="0">
              <a:buNone/>
            </a:pPr>
            <a:r>
              <a:rPr lang="en-US" sz="2200" dirty="0">
                <a:latin typeface="Garamond" panose="02020404030301010803" pitchFamily="18" charset="0"/>
              </a:rPr>
              <a:t>Normality test</a:t>
            </a:r>
          </a:p>
          <a:p>
            <a:pPr marL="0" indent="0">
              <a:buNone/>
            </a:pPr>
            <a:r>
              <a:rPr lang="en-US" sz="2200" dirty="0">
                <a:latin typeface="Garamond" panose="02020404030301010803" pitchFamily="18" charset="0"/>
              </a:rPr>
              <a:t>## D </a:t>
            </a:r>
            <a:r>
              <a:rPr lang="en-US" sz="2200" dirty="0" err="1">
                <a:latin typeface="Garamond" panose="02020404030301010803" pitchFamily="18" charset="0"/>
              </a:rPr>
              <a:t>P.Value</a:t>
            </a:r>
            <a:endParaRPr lang="en-US" sz="22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aramond" panose="02020404030301010803" pitchFamily="18" charset="0"/>
              </a:rPr>
              <a:t>## 0.2434586 0.4240991</a:t>
            </a:r>
          </a:p>
          <a:p>
            <a:pPr marL="0" indent="0">
              <a:buNone/>
            </a:pPr>
            <a:r>
              <a:rPr lang="en-US" sz="2200" dirty="0">
                <a:latin typeface="Garamond" panose="02020404030301010803" pitchFamily="18" charset="0"/>
              </a:rPr>
              <a:t>   ## D </a:t>
            </a:r>
            <a:r>
              <a:rPr lang="en-US" sz="2200" dirty="0" err="1">
                <a:latin typeface="Garamond" panose="02020404030301010803" pitchFamily="18" charset="0"/>
              </a:rPr>
              <a:t>P.Value</a:t>
            </a:r>
            <a:endParaRPr lang="en-US" sz="22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aramond" panose="02020404030301010803" pitchFamily="18" charset="0"/>
              </a:rPr>
              <a:t>## 0.1861779 0.6923478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Appendix </a:t>
            </a:r>
            <a:r>
              <a:rPr lang="en-US" dirty="0" smtClean="0">
                <a:latin typeface="Garamond" panose="02020404030301010803" pitchFamily="18" charset="0"/>
              </a:rPr>
              <a:t>G</a:t>
            </a:r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Correlation coefficient for cluster1</a:t>
            </a:r>
          </a:p>
          <a:p>
            <a:pPr marL="0" indent="0">
              <a:buNone/>
            </a:pPr>
            <a:r>
              <a:rPr lang="en-US" dirty="0" err="1">
                <a:latin typeface="Garamond" panose="02020404030301010803" pitchFamily="18" charset="0"/>
              </a:rPr>
              <a:t>cor</a:t>
            </a:r>
            <a:r>
              <a:rPr lang="en-US" dirty="0">
                <a:latin typeface="Garamond" panose="02020404030301010803" pitchFamily="18" charset="0"/>
              </a:rPr>
              <a:t>(x1,y1, method="spearman")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[1] 0.9040228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Correlation coefficient for cluster 2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External debt ratio and total debt ratio </a:t>
            </a:r>
          </a:p>
          <a:p>
            <a:pPr marL="0" indent="0">
              <a:buNone/>
            </a:pPr>
            <a:r>
              <a:rPr lang="en-US" dirty="0" err="1">
                <a:latin typeface="Garamond" panose="02020404030301010803" pitchFamily="18" charset="0"/>
              </a:rPr>
              <a:t>cor</a:t>
            </a:r>
            <a:r>
              <a:rPr lang="en-US" dirty="0">
                <a:latin typeface="Garamond" panose="02020404030301010803" pitchFamily="18" charset="0"/>
              </a:rPr>
              <a:t>(x2,y2)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[1] 0.0330602</a:t>
            </a:r>
          </a:p>
          <a:p>
            <a:pPr marL="0" indent="0">
              <a:buNone/>
            </a:pPr>
            <a:r>
              <a:rPr lang="en-US" dirty="0" err="1">
                <a:latin typeface="Garamond" panose="02020404030301010803" pitchFamily="18" charset="0"/>
              </a:rPr>
              <a:t>cor</a:t>
            </a:r>
            <a:r>
              <a:rPr lang="en-US" dirty="0">
                <a:latin typeface="Garamond" panose="02020404030301010803" pitchFamily="18" charset="0"/>
              </a:rPr>
              <a:t>(x2,y2, method="spearman")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[1] -0.06685885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Domestic debt ratio and total </a:t>
            </a:r>
          </a:p>
          <a:p>
            <a:pPr marL="0" indent="0">
              <a:buNone/>
            </a:pPr>
            <a:r>
              <a:rPr lang="en-US" dirty="0" err="1">
                <a:latin typeface="Garamond" panose="02020404030301010803" pitchFamily="18" charset="0"/>
              </a:rPr>
              <a:t>cor</a:t>
            </a:r>
            <a:r>
              <a:rPr lang="en-US" dirty="0">
                <a:latin typeface="Garamond" panose="02020404030301010803" pitchFamily="18" charset="0"/>
              </a:rPr>
              <a:t>(z2, y2)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[1] 0.4664926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366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Empirical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Copula Analysis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Garamond" panose="02020404030301010803" pitchFamily="18" charset="0"/>
              </a:rPr>
              <a:t>Two patterns emerge from the graph: Upward positive relation and outliers</a:t>
            </a:r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62000" y="2133600"/>
            <a:ext cx="73152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5943600"/>
            <a:ext cx="624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Garamond" panose="02020404030301010803" pitchFamily="18" charset="0"/>
              </a:rPr>
              <a:t>       Figure </a:t>
            </a:r>
            <a:r>
              <a:rPr lang="en-US" sz="1400" i="1" dirty="0">
                <a:latin typeface="Garamond" panose="02020404030301010803" pitchFamily="18" charset="0"/>
              </a:rPr>
              <a:t>3</a:t>
            </a:r>
            <a:r>
              <a:rPr lang="en-US" sz="1400" dirty="0">
                <a:latin typeface="Garamond" panose="02020404030301010803" pitchFamily="18" charset="0"/>
              </a:rPr>
              <a:t>. Empirical Copula between external debt ratio and total debt ratio</a:t>
            </a:r>
            <a:endParaRPr lang="en-US" sz="1400" b="1" dirty="0">
              <a:latin typeface="Garamond" panose="02020404030301010803" pitchFamily="18" charset="0"/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-20782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Pentagon 10"/>
          <p:cNvSpPr/>
          <p:nvPr/>
        </p:nvSpPr>
        <p:spPr>
          <a:xfrm>
            <a:off x="2265217" y="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4599854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7" name="Pentagon 16"/>
          <p:cNvSpPr/>
          <p:nvPr/>
        </p:nvSpPr>
        <p:spPr>
          <a:xfrm>
            <a:off x="6888454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1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827" y="211074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Problem Statement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33399" y="1447800"/>
            <a:ext cx="4038600" cy="46783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Garamond" panose="02020404030301010803" pitchFamily="18" charset="0"/>
              </a:rPr>
              <a:t>Serial </a:t>
            </a:r>
            <a:r>
              <a:rPr lang="en-US" sz="2400" dirty="0">
                <a:latin typeface="Garamond" panose="02020404030301010803" pitchFamily="18" charset="0"/>
              </a:rPr>
              <a:t>default occurs from time to time around the globe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r>
              <a:rPr lang="en-US" sz="2400" dirty="0" smtClean="0">
                <a:latin typeface="Garamond" panose="02020404030301010803" pitchFamily="18" charset="0"/>
              </a:rPr>
              <a:t>Domestic </a:t>
            </a:r>
            <a:r>
              <a:rPr lang="en-US" sz="2400" dirty="0">
                <a:latin typeface="Garamond" panose="02020404030301010803" pitchFamily="18" charset="0"/>
              </a:rPr>
              <a:t>debt plays a significant role in default even though external debt is at a very low </a:t>
            </a:r>
            <a:r>
              <a:rPr lang="en-US" sz="2400" dirty="0" smtClean="0">
                <a:latin typeface="Garamond" panose="02020404030301010803" pitchFamily="18" charset="0"/>
              </a:rPr>
              <a:t>level</a:t>
            </a:r>
          </a:p>
          <a:p>
            <a:pPr marL="0" indent="0">
              <a:buNone/>
            </a:pPr>
            <a:endParaRPr lang="en-US" sz="2400" b="1" dirty="0" smtClean="0"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aramond" panose="02020404030301010803" pitchFamily="18" charset="0"/>
              </a:rPr>
              <a:t>More room to explore?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5800" y="1524000"/>
            <a:ext cx="4191000" cy="426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Pentagon 8"/>
          <p:cNvSpPr/>
          <p:nvPr/>
        </p:nvSpPr>
        <p:spPr>
          <a:xfrm>
            <a:off x="0" y="-15240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2285999" y="-1524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15" name="Pentagon 14"/>
          <p:cNvSpPr/>
          <p:nvPr/>
        </p:nvSpPr>
        <p:spPr>
          <a:xfrm>
            <a:off x="4620636" y="-1524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6" name="Pentagon 15"/>
          <p:cNvSpPr/>
          <p:nvPr/>
        </p:nvSpPr>
        <p:spPr>
          <a:xfrm>
            <a:off x="6909236" y="-1524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External Debt Ratio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i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s Less Than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1</a:t>
            </a:r>
            <a:b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156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25875" y="1496198"/>
            <a:ext cx="8077200" cy="4315599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5" name="TextBox 4"/>
          <p:cNvSpPr txBox="1"/>
          <p:nvPr/>
        </p:nvSpPr>
        <p:spPr>
          <a:xfrm>
            <a:off x="7605141" y="776584"/>
            <a:ext cx="6830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Garamond" panose="02020404030301010803" pitchFamily="18" charset="0"/>
              </a:rPr>
              <a:t>Normal copula fit </a:t>
            </a:r>
            <a:r>
              <a:rPr lang="en-US" sz="1000" b="1" dirty="0" smtClean="0">
                <a:latin typeface="Garamond" panose="02020404030301010803" pitchFamily="18" charset="0"/>
              </a:rPr>
              <a:t>Rho</a:t>
            </a:r>
            <a:r>
              <a:rPr lang="en-US" sz="1000" b="1" dirty="0">
                <a:latin typeface="Garamond" panose="02020404030301010803" pitchFamily="18" charset="0"/>
              </a:rPr>
              <a:t>= -</a:t>
            </a:r>
            <a:r>
              <a:rPr lang="en-US" sz="1200" b="1" dirty="0" smtClean="0">
                <a:latin typeface="Garamond" panose="02020404030301010803" pitchFamily="18" charset="0"/>
              </a:rPr>
              <a:t>0.29</a:t>
            </a:r>
          </a:p>
        </p:txBody>
      </p:sp>
      <p:sp>
        <p:nvSpPr>
          <p:cNvPr id="6" name="Up Arrow 5"/>
          <p:cNvSpPr/>
          <p:nvPr/>
        </p:nvSpPr>
        <p:spPr>
          <a:xfrm>
            <a:off x="7605141" y="1515248"/>
            <a:ext cx="484632" cy="32891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36275" y="5534798"/>
            <a:ext cx="1523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latin typeface="Garamond" panose="02020404030301010803" pitchFamily="18" charset="0"/>
              </a:rPr>
              <a:t>T.debt</a:t>
            </a:r>
            <a:r>
              <a:rPr lang="en-US" sz="1000" b="1" dirty="0" smtClean="0">
                <a:latin typeface="Garamond" panose="02020404030301010803" pitchFamily="18" charset="0"/>
              </a:rPr>
              <a:t>. </a:t>
            </a:r>
            <a:r>
              <a:rPr lang="en-US" sz="1000" b="1" dirty="0">
                <a:latin typeface="Garamond" panose="02020404030301010803" pitchFamily="18" charset="0"/>
              </a:rPr>
              <a:t>ratio is 100 </a:t>
            </a:r>
            <a:r>
              <a:rPr lang="en-US" sz="1000" b="1" dirty="0" smtClean="0">
                <a:latin typeface="Garamond" panose="02020404030301010803" pitchFamily="18" charset="0"/>
              </a:rPr>
              <a:t>% +</a:t>
            </a:r>
          </a:p>
          <a:p>
            <a:r>
              <a:rPr lang="en-US" sz="1000" b="1" dirty="0" err="1" smtClean="0">
                <a:latin typeface="Garamond" panose="02020404030301010803" pitchFamily="18" charset="0"/>
              </a:rPr>
              <a:t>E.debt</a:t>
            </a:r>
            <a:r>
              <a:rPr lang="en-US" sz="1000" b="1" dirty="0" smtClean="0">
                <a:latin typeface="Garamond" panose="02020404030301010803" pitchFamily="18" charset="0"/>
              </a:rPr>
              <a:t> </a:t>
            </a:r>
            <a:r>
              <a:rPr lang="en-US" sz="1000" b="1" dirty="0">
                <a:latin typeface="Garamond" panose="02020404030301010803" pitchFamily="18" charset="0"/>
              </a:rPr>
              <a:t>ratio is close to 0 </a:t>
            </a:r>
            <a:r>
              <a:rPr lang="en-US" sz="1000" b="1" dirty="0" smtClean="0">
                <a:latin typeface="Garamond" panose="02020404030301010803" pitchFamily="18" charset="0"/>
              </a:rPr>
              <a:t>or </a:t>
            </a:r>
            <a:r>
              <a:rPr lang="en-US" sz="1000" b="1" dirty="0">
                <a:latin typeface="Garamond" panose="02020404030301010803" pitchFamily="18" charset="0"/>
              </a:rPr>
              <a:t>below 100%.</a:t>
            </a:r>
          </a:p>
        </p:txBody>
      </p:sp>
      <p:sp>
        <p:nvSpPr>
          <p:cNvPr id="8" name="Down Arrow 7"/>
          <p:cNvSpPr/>
          <p:nvPr/>
        </p:nvSpPr>
        <p:spPr>
          <a:xfrm>
            <a:off x="7682484" y="5029200"/>
            <a:ext cx="484632" cy="44767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14400" y="6169891"/>
            <a:ext cx="5034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Garamond" panose="02020404030301010803" pitchFamily="18" charset="0"/>
              </a:rPr>
              <a:t>Figure 4</a:t>
            </a:r>
            <a:r>
              <a:rPr lang="en-US" sz="1400" dirty="0">
                <a:latin typeface="Garamond" panose="02020404030301010803" pitchFamily="18" charset="0"/>
              </a:rPr>
              <a:t>. Scatter plot of external debt ratio ( &lt; 1 )  and total debt ratio</a:t>
            </a:r>
            <a:endParaRPr lang="en-US" sz="1400" b="1" dirty="0">
              <a:latin typeface="Garamond" panose="02020404030301010803" pitchFamily="18" charset="0"/>
            </a:endParaRPr>
          </a:p>
          <a:p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49357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5" name="Pentagon 14"/>
          <p:cNvSpPr/>
          <p:nvPr/>
        </p:nvSpPr>
        <p:spPr>
          <a:xfrm>
            <a:off x="2236642" y="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Pentagon 19"/>
          <p:cNvSpPr/>
          <p:nvPr/>
        </p:nvSpPr>
        <p:spPr>
          <a:xfrm>
            <a:off x="4571279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21" name="Pentagon 20"/>
          <p:cNvSpPr/>
          <p:nvPr/>
        </p:nvSpPr>
        <p:spPr>
          <a:xfrm>
            <a:off x="6859879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2133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External Debt Ratio is Greater Than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or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Equal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to 1</a:t>
            </a:r>
            <a:br>
              <a:rPr lang="en-US" sz="36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800" dirty="0">
              <a:latin typeface="Garamond" panose="02020404030301010803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712515" y="1838325"/>
            <a:ext cx="7620000" cy="41814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7800" y="6172200"/>
            <a:ext cx="4975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Garamond" panose="02020404030301010803" pitchFamily="18" charset="0"/>
              </a:rPr>
              <a:t>Figure 5</a:t>
            </a:r>
            <a:r>
              <a:rPr lang="en-US" sz="1400" dirty="0">
                <a:latin typeface="Garamond" panose="02020404030301010803" pitchFamily="18" charset="0"/>
              </a:rPr>
              <a:t>. Scatter plot of external debt ratio (&gt;=1) and total debt ratio</a:t>
            </a:r>
            <a:endParaRPr lang="en-US" sz="1400" b="1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7315200" y="1009651"/>
            <a:ext cx="1828800" cy="828674"/>
          </a:xfrm>
          <a:prstGeom prst="wedgeEllipse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 dirty="0" smtClean="0">
              <a:latin typeface="Garamond" panose="02020404030301010803" pitchFamily="18" charset="0"/>
            </a:endParaRPr>
          </a:p>
          <a:p>
            <a:endParaRPr lang="en-US" sz="1200" b="1" dirty="0">
              <a:latin typeface="Garamond" panose="02020404030301010803" pitchFamily="18" charset="0"/>
            </a:endParaRPr>
          </a:p>
          <a:p>
            <a:r>
              <a:rPr lang="en-US" sz="1200" b="1" dirty="0" smtClean="0">
                <a:latin typeface="Garamond" panose="02020404030301010803" pitchFamily="18" charset="0"/>
              </a:rPr>
              <a:t>Gumbel </a:t>
            </a:r>
            <a:r>
              <a:rPr lang="en-US" sz="1200" b="1" dirty="0">
                <a:latin typeface="Garamond" panose="02020404030301010803" pitchFamily="18" charset="0"/>
              </a:rPr>
              <a:t>Copula</a:t>
            </a:r>
            <a:endParaRPr lang="en-US" sz="1200" dirty="0">
              <a:latin typeface="Garamond" panose="02020404030301010803" pitchFamily="18" charset="0"/>
            </a:endParaRPr>
          </a:p>
          <a:p>
            <a:r>
              <a:rPr lang="en-US" sz="1200" b="1" dirty="0">
                <a:latin typeface="Garamond" panose="02020404030301010803" pitchFamily="18" charset="0"/>
              </a:rPr>
              <a:t>(upper tail dependency) </a:t>
            </a:r>
            <a:endParaRPr lang="en-US" sz="1200" dirty="0">
              <a:latin typeface="Garamond" panose="02020404030301010803" pitchFamily="18" charset="0"/>
            </a:endParaRPr>
          </a:p>
          <a:p>
            <a:r>
              <a:rPr lang="en-US" sz="1200" b="1" dirty="0">
                <a:latin typeface="Garamond" panose="02020404030301010803" pitchFamily="18" charset="0"/>
              </a:rPr>
              <a:t>Rho = 3.02 </a:t>
            </a:r>
            <a:endParaRPr lang="en-US" sz="1200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468924" y="1981200"/>
            <a:ext cx="447669" cy="3048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-20782" y="-1524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3" name="Pentagon 12"/>
          <p:cNvSpPr/>
          <p:nvPr/>
        </p:nvSpPr>
        <p:spPr>
          <a:xfrm>
            <a:off x="2265217" y="-15240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Pentagon 17"/>
          <p:cNvSpPr/>
          <p:nvPr/>
        </p:nvSpPr>
        <p:spPr>
          <a:xfrm>
            <a:off x="4599854" y="-1524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9" name="Pentagon 18"/>
          <p:cNvSpPr/>
          <p:nvPr/>
        </p:nvSpPr>
        <p:spPr>
          <a:xfrm>
            <a:off x="6888454" y="-1524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268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Empirical External Debt Ratio Distribution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36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85800" y="1219200"/>
            <a:ext cx="8153400" cy="426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0" y="5638800"/>
            <a:ext cx="3974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Garamond" panose="02020404030301010803" pitchFamily="18" charset="0"/>
              </a:rPr>
              <a:t>Figure 6.</a:t>
            </a:r>
            <a:r>
              <a:rPr lang="en-US" sz="1400" dirty="0">
                <a:latin typeface="Garamond" panose="02020404030301010803" pitchFamily="18" charset="0"/>
              </a:rPr>
              <a:t>  Cullen and Frey Graph of external debt ratio</a:t>
            </a:r>
            <a:endParaRPr lang="en-US" sz="1400" b="1" dirty="0">
              <a:latin typeface="Garamond" panose="02020404030301010803" pitchFamily="18" charset="0"/>
            </a:endParaRPr>
          </a:p>
          <a:p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-20782" y="-9525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Pentagon 10"/>
          <p:cNvSpPr/>
          <p:nvPr/>
        </p:nvSpPr>
        <p:spPr>
          <a:xfrm>
            <a:off x="2265217" y="-9525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Pentagon 15"/>
          <p:cNvSpPr/>
          <p:nvPr/>
        </p:nvSpPr>
        <p:spPr>
          <a:xfrm>
            <a:off x="4599854" y="-9525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7" name="Pentagon 16"/>
          <p:cNvSpPr/>
          <p:nvPr/>
        </p:nvSpPr>
        <p:spPr>
          <a:xfrm>
            <a:off x="6888454" y="-9525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981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Goodness-of-Fit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P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lots 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33400" y="1371600"/>
            <a:ext cx="8305800" cy="44929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6324600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Garamond" panose="02020404030301010803" pitchFamily="18" charset="0"/>
              </a:rPr>
              <a:t>Figure 7.</a:t>
            </a:r>
            <a:r>
              <a:rPr lang="en-US" sz="1400" dirty="0">
                <a:latin typeface="Garamond" panose="02020404030301010803" pitchFamily="18" charset="0"/>
              </a:rPr>
              <a:t> Goodness-of-fit plots to external debt </a:t>
            </a:r>
            <a:r>
              <a:rPr lang="en-US" sz="1400" dirty="0" smtClean="0">
                <a:latin typeface="Garamond" panose="02020404030301010803" pitchFamily="18" charset="0"/>
              </a:rPr>
              <a:t>ratio via functions </a:t>
            </a:r>
            <a:r>
              <a:rPr lang="en-US" sz="1400" dirty="0" err="1">
                <a:latin typeface="Garamond" panose="02020404030301010803" pitchFamily="18" charset="0"/>
              </a:rPr>
              <a:t>denscomp</a:t>
            </a:r>
            <a:r>
              <a:rPr lang="en-US" sz="1400" dirty="0">
                <a:latin typeface="Garamond" panose="02020404030301010803" pitchFamily="18" charset="0"/>
              </a:rPr>
              <a:t>, </a:t>
            </a:r>
            <a:r>
              <a:rPr lang="en-US" sz="1400" dirty="0" err="1">
                <a:latin typeface="Garamond" panose="02020404030301010803" pitchFamily="18" charset="0"/>
              </a:rPr>
              <a:t>qqcomp</a:t>
            </a:r>
            <a:r>
              <a:rPr lang="en-US" sz="1400" dirty="0">
                <a:latin typeface="Garamond" panose="02020404030301010803" pitchFamily="18" charset="0"/>
              </a:rPr>
              <a:t>, </a:t>
            </a:r>
            <a:r>
              <a:rPr lang="en-US" sz="1400" dirty="0" err="1">
                <a:latin typeface="Garamond" panose="02020404030301010803" pitchFamily="18" charset="0"/>
              </a:rPr>
              <a:t>cdfcomp</a:t>
            </a:r>
            <a:r>
              <a:rPr lang="en-US" sz="1400" dirty="0">
                <a:latin typeface="Garamond" panose="02020404030301010803" pitchFamily="18" charset="0"/>
              </a:rPr>
              <a:t> and </a:t>
            </a:r>
            <a:r>
              <a:rPr lang="en-US" sz="1400" dirty="0" err="1">
                <a:latin typeface="Garamond" panose="02020404030301010803" pitchFamily="18" charset="0"/>
              </a:rPr>
              <a:t>ppcomp</a:t>
            </a:r>
            <a:endParaRPr lang="en-US" sz="1400" b="1" dirty="0">
              <a:latin typeface="Garamond" panose="02020404030301010803" pitchFamily="18" charset="0"/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-30307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Pentagon 10"/>
          <p:cNvSpPr/>
          <p:nvPr/>
        </p:nvSpPr>
        <p:spPr>
          <a:xfrm>
            <a:off x="2255692" y="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Pentagon 15"/>
          <p:cNvSpPr/>
          <p:nvPr/>
        </p:nvSpPr>
        <p:spPr>
          <a:xfrm>
            <a:off x="4590329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7" name="Pentagon 16"/>
          <p:cNvSpPr/>
          <p:nvPr/>
        </p:nvSpPr>
        <p:spPr>
          <a:xfrm>
            <a:off x="6878929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0432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Empirical Total Debt Ratio Distribution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36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Garamond" panose="02020404030301010803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19100" y="1371599"/>
            <a:ext cx="7772400" cy="46073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5978951"/>
            <a:ext cx="3633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Garamond" panose="02020404030301010803" pitchFamily="18" charset="0"/>
              </a:rPr>
              <a:t>Figure 8</a:t>
            </a:r>
            <a:r>
              <a:rPr lang="en-US" sz="1400" dirty="0">
                <a:latin typeface="Garamond" panose="02020404030301010803" pitchFamily="18" charset="0"/>
              </a:rPr>
              <a:t>. Cullen and Frey graph of total debt ratio</a:t>
            </a:r>
            <a:endParaRPr lang="en-US" sz="1400" b="1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10" name="Pentagon 9"/>
          <p:cNvSpPr/>
          <p:nvPr/>
        </p:nvSpPr>
        <p:spPr>
          <a:xfrm>
            <a:off x="-20782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Pentagon 10"/>
          <p:cNvSpPr/>
          <p:nvPr/>
        </p:nvSpPr>
        <p:spPr>
          <a:xfrm>
            <a:off x="2265217" y="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4599854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3" name="Pentagon 12"/>
          <p:cNvSpPr/>
          <p:nvPr/>
        </p:nvSpPr>
        <p:spPr>
          <a:xfrm>
            <a:off x="6888454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44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Mclust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/>
            </a:r>
            <a:br>
              <a:rPr lang="en-US" dirty="0">
                <a:latin typeface="Garamond" panose="02020404030301010803" pitchFamily="18" charset="0"/>
              </a:rPr>
            </a:b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err="1" smtClean="0">
                <a:latin typeface="Garamond" panose="02020404030301010803" pitchFamily="18" charset="0"/>
              </a:rPr>
              <a:t>Mclust</a:t>
            </a:r>
            <a:r>
              <a:rPr lang="en-US" sz="2800" dirty="0" smtClean="0">
                <a:latin typeface="Garamond" panose="02020404030301010803" pitchFamily="18" charset="0"/>
              </a:rPr>
              <a:t> package from R software was specifically used</a:t>
            </a:r>
          </a:p>
          <a:p>
            <a:r>
              <a:rPr lang="en-US" sz="2800" dirty="0" smtClean="0">
                <a:latin typeface="Garamond" panose="02020404030301010803" pitchFamily="18" charset="0"/>
              </a:rPr>
              <a:t>A Gaussian model represents each cluster </a:t>
            </a:r>
          </a:p>
          <a:p>
            <a:endParaRPr lang="en-US" sz="2800" dirty="0" smtClean="0">
              <a:latin typeface="Garamond" panose="02020404030301010803" pitchFamily="18" charset="0"/>
            </a:endParaRPr>
          </a:p>
          <a:p>
            <a:endParaRPr lang="en-US" sz="2800" dirty="0" smtClean="0">
              <a:latin typeface="Garamond" panose="02020404030301010803" pitchFamily="18" charset="0"/>
            </a:endParaRPr>
          </a:p>
          <a:p>
            <a:r>
              <a:rPr lang="en-US" sz="2800" dirty="0" smtClean="0">
                <a:latin typeface="Garamond" panose="02020404030301010803" pitchFamily="18" charset="0"/>
              </a:rPr>
              <a:t>Clusters </a:t>
            </a:r>
            <a:r>
              <a:rPr lang="en-US" sz="2800" dirty="0">
                <a:latin typeface="Garamond" panose="02020404030301010803" pitchFamily="18" charset="0"/>
              </a:rPr>
              <a:t>are ellipsoidal, centered at the means </a:t>
            </a:r>
            <a:r>
              <a:rPr lang="en-US" sz="2800" dirty="0" smtClean="0">
                <a:latin typeface="Garamond" panose="02020404030301010803" pitchFamily="18" charset="0"/>
              </a:rPr>
              <a:t>µk</a:t>
            </a:r>
          </a:p>
          <a:p>
            <a:r>
              <a:rPr lang="en-US" sz="2800" dirty="0" smtClean="0">
                <a:latin typeface="Garamond" panose="02020404030301010803" pitchFamily="18" charset="0"/>
              </a:rPr>
              <a:t>The </a:t>
            </a:r>
            <a:r>
              <a:rPr lang="en-US" sz="2800" dirty="0">
                <a:latin typeface="Garamond" panose="02020404030301010803" pitchFamily="18" charset="0"/>
              </a:rPr>
              <a:t>co-variances </a:t>
            </a:r>
            <a:r>
              <a:rPr lang="en-US" sz="2800" b="1" dirty="0" err="1" smtClean="0">
                <a:latin typeface="Garamond" panose="02020404030301010803" pitchFamily="18" charset="0"/>
              </a:rPr>
              <a:t>Σ</a:t>
            </a:r>
            <a:r>
              <a:rPr lang="en-US" sz="1600" b="1" dirty="0" err="1">
                <a:latin typeface="Garamond" panose="02020404030301010803" pitchFamily="18" charset="0"/>
              </a:rPr>
              <a:t>k</a:t>
            </a:r>
            <a:r>
              <a:rPr lang="en-US" sz="1100" dirty="0" smtClean="0">
                <a:latin typeface="Garamond" panose="02020404030301010803" pitchFamily="18" charset="0"/>
              </a:rPr>
              <a:t>  </a:t>
            </a:r>
            <a:r>
              <a:rPr lang="en-US" sz="2800" dirty="0" smtClean="0">
                <a:latin typeface="Garamond" panose="02020404030301010803" pitchFamily="18" charset="0"/>
              </a:rPr>
              <a:t>determine </a:t>
            </a:r>
            <a:r>
              <a:rPr lang="en-US" sz="2800" dirty="0">
                <a:latin typeface="Garamond" panose="02020404030301010803" pitchFamily="18" charset="0"/>
              </a:rPr>
              <a:t>their other </a:t>
            </a:r>
            <a:r>
              <a:rPr lang="en-US" sz="2800" dirty="0" smtClean="0">
                <a:latin typeface="Garamond" panose="02020404030301010803" pitchFamily="18" charset="0"/>
              </a:rPr>
              <a:t>geometric features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Each co-variance matrix is parameterized by eigenvalue decomposition </a:t>
            </a:r>
            <a:r>
              <a:rPr lang="en-US" sz="2800" dirty="0" smtClean="0">
                <a:latin typeface="Garamond" panose="02020404030301010803" pitchFamily="18" charset="0"/>
              </a:rPr>
              <a:t>in this form</a:t>
            </a:r>
          </a:p>
          <a:p>
            <a:pPr marL="0" indent="0">
              <a:buNone/>
            </a:pP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                            ∑</a:t>
            </a:r>
            <a:r>
              <a:rPr lang="en-US" sz="2800" b="1" baseline="-25000" dirty="0" smtClean="0">
                <a:latin typeface="Garamond" panose="02020404030301010803" pitchFamily="18" charset="0"/>
              </a:rPr>
              <a:t>k</a:t>
            </a:r>
            <a:r>
              <a:rPr lang="en-US" sz="2800" b="1" dirty="0" smtClean="0">
                <a:latin typeface="Garamond" panose="02020404030301010803" pitchFamily="18" charset="0"/>
              </a:rPr>
              <a:t>= </a:t>
            </a:r>
            <a:r>
              <a:rPr lang="el-GR" b="1" dirty="0" smtClean="0">
                <a:latin typeface="Garamond" panose="02020404030301010803" pitchFamily="18" charset="0"/>
              </a:rPr>
              <a:t>λ</a:t>
            </a:r>
            <a:r>
              <a:rPr lang="en-US" sz="2800" b="1" baseline="-25000" dirty="0" err="1" smtClean="0">
                <a:latin typeface="Garamond" panose="02020404030301010803" pitchFamily="18" charset="0"/>
              </a:rPr>
              <a:t>k</a:t>
            </a:r>
            <a:r>
              <a:rPr lang="en-US" sz="2800" b="1" dirty="0" err="1" smtClean="0">
                <a:latin typeface="Garamond" panose="02020404030301010803" pitchFamily="18" charset="0"/>
              </a:rPr>
              <a:t>D</a:t>
            </a:r>
            <a:r>
              <a:rPr lang="en-US" sz="2800" b="1" baseline="-25000" dirty="0" err="1" smtClean="0">
                <a:latin typeface="Garamond" panose="02020404030301010803" pitchFamily="18" charset="0"/>
              </a:rPr>
              <a:t>k</a:t>
            </a:r>
            <a:r>
              <a:rPr lang="en-US" sz="2800" b="1" dirty="0" err="1" smtClean="0">
                <a:latin typeface="Garamond" panose="02020404030301010803" pitchFamily="18" charset="0"/>
              </a:rPr>
              <a:t>A</a:t>
            </a:r>
            <a:r>
              <a:rPr lang="en-US" sz="2800" b="1" baseline="-25000" dirty="0" err="1" smtClean="0">
                <a:latin typeface="Garamond" panose="02020404030301010803" pitchFamily="18" charset="0"/>
              </a:rPr>
              <a:t>k</a:t>
            </a:r>
            <a:r>
              <a:rPr lang="en-US" sz="2800" b="1" dirty="0" err="1" smtClean="0">
                <a:latin typeface="Garamond" panose="02020404030301010803" pitchFamily="18" charset="0"/>
              </a:rPr>
              <a:t>D</a:t>
            </a:r>
            <a:r>
              <a:rPr lang="en-US" sz="2800" b="1" baseline="30000" dirty="0" err="1" smtClean="0">
                <a:latin typeface="Garamond" panose="02020404030301010803" pitchFamily="18" charset="0"/>
              </a:rPr>
              <a:t>T</a:t>
            </a:r>
            <a:r>
              <a:rPr lang="en-US" sz="2800" b="1" baseline="-25000" dirty="0" err="1" smtClean="0">
                <a:latin typeface="Garamond" panose="02020404030301010803" pitchFamily="18" charset="0"/>
              </a:rPr>
              <a:t>k</a:t>
            </a:r>
            <a:r>
              <a:rPr lang="en-US" sz="2800" b="1" baseline="-25000" dirty="0" smtClean="0">
                <a:latin typeface="Garamond" panose="02020404030301010803" pitchFamily="18" charset="0"/>
              </a:rPr>
              <a:t> ,</a:t>
            </a:r>
            <a:endParaRPr lang="en-US" sz="2800" b="1" baseline="-25000" dirty="0">
              <a:latin typeface="Garamond" panose="02020404030301010803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3000" y="2590801"/>
            <a:ext cx="6934200" cy="533400"/>
          </a:xfrm>
          <a:prstGeom prst="rect">
            <a:avLst/>
          </a:prstGeom>
        </p:spPr>
      </p:pic>
      <p:sp>
        <p:nvSpPr>
          <p:cNvPr id="9" name="Pentagon 8"/>
          <p:cNvSpPr/>
          <p:nvPr/>
        </p:nvSpPr>
        <p:spPr>
          <a:xfrm>
            <a:off x="-32328" y="-1524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Pentagon 9"/>
          <p:cNvSpPr/>
          <p:nvPr/>
        </p:nvSpPr>
        <p:spPr>
          <a:xfrm>
            <a:off x="2253671" y="-15240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4588308" y="-1524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6876908" y="-1524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987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b="1" dirty="0" smtClean="0">
                <a:latin typeface="Garamond" panose="02020404030301010803" pitchFamily="18" charset="0"/>
              </a:rPr>
              <a:t/>
            </a:r>
            <a:br>
              <a:rPr lang="en-US" b="1" dirty="0" smtClean="0">
                <a:latin typeface="Garamond" panose="02020404030301010803" pitchFamily="18" charset="0"/>
              </a:rPr>
            </a:br>
            <a:r>
              <a:rPr lang="en-US" b="1" dirty="0" smtClean="0">
                <a:latin typeface="Garamond" panose="02020404030301010803" pitchFamily="18" charset="0"/>
              </a:rPr>
              <a:t/>
            </a:r>
            <a:br>
              <a:rPr lang="en-US" b="1" dirty="0" smtClean="0">
                <a:latin typeface="Garamond" panose="02020404030301010803" pitchFamily="18" charset="0"/>
              </a:rPr>
            </a:b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Model and Clustering (A)</a:t>
            </a:r>
            <a:r>
              <a:rPr lang="en-US" sz="4000" dirty="0">
                <a:latin typeface="Garamond" panose="02020404030301010803" pitchFamily="18" charset="0"/>
              </a:rPr>
              <a:t/>
            </a:r>
            <a:br>
              <a:rPr lang="en-US" sz="4000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/>
            </a:r>
            <a:br>
              <a:rPr lang="en-US" dirty="0">
                <a:latin typeface="Garamond" panose="02020404030301010803" pitchFamily="18" charset="0"/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800"/>
          </a:xfrm>
        </p:spPr>
        <p:txBody>
          <a:bodyPr/>
          <a:lstStyle/>
          <a:p>
            <a:pPr marL="0" indent="0">
              <a:buNone/>
            </a:pPr>
            <a:endParaRPr lang="en-US" sz="2800" i="1" dirty="0">
              <a:latin typeface="Garamond" panose="02020404030301010803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28600" y="1703071"/>
            <a:ext cx="8382000" cy="4358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93420" y="6218659"/>
            <a:ext cx="3839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Garamond" panose="02020404030301010803" pitchFamily="18" charset="0"/>
              </a:rPr>
              <a:t>Figure 11</a:t>
            </a:r>
            <a:r>
              <a:rPr lang="en-US" sz="1400" dirty="0">
                <a:latin typeface="Garamond" panose="02020404030301010803" pitchFamily="18" charset="0"/>
              </a:rPr>
              <a:t>. Plots of BIC and classification uncertainty</a:t>
            </a:r>
            <a:endParaRPr lang="en-US" sz="1400" b="1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91051" y="848439"/>
            <a:ext cx="2724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E </a:t>
            </a:r>
            <a:r>
              <a:rPr lang="en-US" sz="1400" dirty="0">
                <a:solidFill>
                  <a:srgbClr val="FF0000"/>
                </a:solidFill>
                <a:latin typeface="Garamond" panose="02020404030301010803" pitchFamily="18" charset="0"/>
              </a:rPr>
              <a:t>for “equal</a:t>
            </a:r>
            <a:r>
              <a:rPr lang="en-US" sz="14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, (volume)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Garamond" panose="02020404030301010803" pitchFamily="18" charset="0"/>
              </a:rPr>
              <a:t>V for “</a:t>
            </a:r>
            <a:r>
              <a:rPr lang="en-US" sz="14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variable" (shape)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Garamond" panose="02020404030301010803" pitchFamily="18" charset="0"/>
              </a:rPr>
              <a:t>I for “coordinate </a:t>
            </a:r>
            <a:r>
              <a:rPr lang="en-US" sz="14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axes”(orientation)</a:t>
            </a:r>
            <a:endParaRPr lang="en-US" sz="14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Bent Arrow 6"/>
          <p:cNvSpPr/>
          <p:nvPr/>
        </p:nvSpPr>
        <p:spPr>
          <a:xfrm>
            <a:off x="4130040" y="1295400"/>
            <a:ext cx="365760" cy="365760"/>
          </a:xfrm>
          <a:prstGeom prst="bentArrow">
            <a:avLst>
              <a:gd name="adj1" fmla="val 25000"/>
              <a:gd name="adj2" fmla="val 27128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01000" y="2310827"/>
            <a:ext cx="91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Large filled dots are </a:t>
            </a:r>
            <a:r>
              <a:rPr lang="en-US" sz="1200" dirty="0"/>
              <a:t>in </a:t>
            </a:r>
            <a:r>
              <a:rPr lang="en-US" sz="1200" dirty="0" smtClean="0"/>
              <a:t>95</a:t>
            </a:r>
            <a:r>
              <a:rPr lang="en-US" sz="1200" dirty="0"/>
              <a:t>% </a:t>
            </a:r>
            <a:r>
              <a:rPr lang="en-US" sz="1200" dirty="0" err="1" smtClean="0"/>
              <a:t>Quan</a:t>
            </a:r>
            <a:r>
              <a:rPr lang="en-US" sz="1200" dirty="0" smtClean="0"/>
              <a:t> </a:t>
            </a:r>
            <a:r>
              <a:rPr lang="en-US" sz="1200" dirty="0"/>
              <a:t>of that </a:t>
            </a:r>
            <a:r>
              <a:rPr lang="en-US" sz="1200" dirty="0" smtClean="0"/>
              <a:t>distribution. </a:t>
            </a:r>
            <a:r>
              <a:rPr lang="en-US" sz="1200" dirty="0"/>
              <a:t>smaller </a:t>
            </a:r>
            <a:r>
              <a:rPr lang="en-US" sz="1200" dirty="0" smtClean="0"/>
              <a:t>are </a:t>
            </a:r>
            <a:r>
              <a:rPr lang="en-US" sz="1200" dirty="0"/>
              <a:t>in the 75–95% </a:t>
            </a:r>
            <a:r>
              <a:rPr lang="en-US" sz="1200" dirty="0" smtClean="0"/>
              <a:t>by (Fraley </a:t>
            </a:r>
            <a:r>
              <a:rPr lang="en-US" sz="1200" dirty="0"/>
              <a:t>&amp;</a:t>
            </a:r>
            <a:r>
              <a:rPr lang="en-US" sz="1200" dirty="0" smtClean="0"/>
              <a:t> </a:t>
            </a:r>
            <a:r>
              <a:rPr lang="en-US" sz="1200" dirty="0" err="1" smtClean="0"/>
              <a:t>Raftery</a:t>
            </a:r>
            <a:r>
              <a:rPr lang="en-US" sz="1200" dirty="0"/>
              <a:t>)</a:t>
            </a:r>
          </a:p>
        </p:txBody>
      </p:sp>
      <p:sp>
        <p:nvSpPr>
          <p:cNvPr id="16" name="Bent-Up Arrow 15"/>
          <p:cNvSpPr/>
          <p:nvPr/>
        </p:nvSpPr>
        <p:spPr>
          <a:xfrm>
            <a:off x="8133018" y="4276724"/>
            <a:ext cx="425196" cy="629107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-20782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1" name="Pentagon 20"/>
          <p:cNvSpPr/>
          <p:nvPr/>
        </p:nvSpPr>
        <p:spPr>
          <a:xfrm>
            <a:off x="2265217" y="-7620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Pentagon 21"/>
          <p:cNvSpPr/>
          <p:nvPr/>
        </p:nvSpPr>
        <p:spPr>
          <a:xfrm>
            <a:off x="4599854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23" name="Pentagon 22"/>
          <p:cNvSpPr/>
          <p:nvPr/>
        </p:nvSpPr>
        <p:spPr>
          <a:xfrm>
            <a:off x="6888454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9472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Model and Clustering (B)</a:t>
            </a:r>
            <a:r>
              <a:rPr lang="en-US" sz="4000" dirty="0">
                <a:latin typeface="Garamond" panose="02020404030301010803" pitchFamily="18" charset="0"/>
              </a:rPr>
              <a:t/>
            </a:r>
            <a:br>
              <a:rPr lang="en-US" sz="4000" dirty="0">
                <a:latin typeface="Garamond" panose="02020404030301010803" pitchFamily="18" charset="0"/>
              </a:rPr>
            </a:br>
            <a:r>
              <a:rPr lang="en-US" sz="4000" dirty="0">
                <a:latin typeface="Garamond" panose="02020404030301010803" pitchFamily="18" charset="0"/>
              </a:rPr>
              <a:t/>
            </a:r>
            <a:br>
              <a:rPr lang="en-US" sz="4000" dirty="0">
                <a:latin typeface="Garamond" panose="02020404030301010803" pitchFamily="18" charset="0"/>
              </a:rPr>
            </a:b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524000"/>
            <a:ext cx="8763000" cy="38822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0" y="59436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Garamond" panose="02020404030301010803" pitchFamily="18" charset="0"/>
              </a:rPr>
              <a:t>Figure 12.</a:t>
            </a:r>
            <a:r>
              <a:rPr lang="en-US" sz="1400" dirty="0">
                <a:latin typeface="Garamond" panose="02020404030301010803" pitchFamily="18" charset="0"/>
              </a:rPr>
              <a:t> Plots of classification and log density</a:t>
            </a:r>
            <a:endParaRPr lang="en-US" sz="1400" b="1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cxnSp>
        <p:nvCxnSpPr>
          <p:cNvPr id="22" name="Elbow Connector 21"/>
          <p:cNvCxnSpPr/>
          <p:nvPr/>
        </p:nvCxnSpPr>
        <p:spPr>
          <a:xfrm>
            <a:off x="1905000" y="4357254"/>
            <a:ext cx="1336964" cy="1327666"/>
          </a:xfrm>
          <a:prstGeom prst="bentConnector3">
            <a:avLst/>
          </a:prstGeom>
          <a:ln w="38100" cmpd="sng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94364" y="5500254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orrespond </a:t>
            </a:r>
            <a:r>
              <a:rPr lang="en-US" dirty="0">
                <a:solidFill>
                  <a:srgbClr val="FF0000"/>
                </a:solidFill>
              </a:rPr>
              <a:t>to the co-variance of the components</a:t>
            </a:r>
          </a:p>
        </p:txBody>
      </p:sp>
      <p:sp>
        <p:nvSpPr>
          <p:cNvPr id="11" name="Pentagon 10"/>
          <p:cNvSpPr/>
          <p:nvPr/>
        </p:nvSpPr>
        <p:spPr>
          <a:xfrm>
            <a:off x="-11257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2274742" y="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Pentagon 16"/>
          <p:cNvSpPr/>
          <p:nvPr/>
        </p:nvSpPr>
        <p:spPr>
          <a:xfrm>
            <a:off x="4609379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8" name="Pentagon 17"/>
          <p:cNvSpPr/>
          <p:nvPr/>
        </p:nvSpPr>
        <p:spPr>
          <a:xfrm>
            <a:off x="6897979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193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sz="4000" b="1" u="sng" dirty="0" smtClean="0">
                <a:latin typeface="Garamond" panose="02020404030301010803" pitchFamily="18" charset="0"/>
              </a:rPr>
              <a:t/>
            </a:r>
            <a:br>
              <a:rPr lang="en-US" sz="4000" b="1" u="sng" dirty="0" smtClean="0">
                <a:latin typeface="Garamond" panose="02020404030301010803" pitchFamily="18" charset="0"/>
              </a:rPr>
            </a:br>
            <a:r>
              <a:rPr lang="en-US" sz="4000" b="1" u="sng" dirty="0" smtClean="0">
                <a:latin typeface="Garamond" panose="02020404030301010803" pitchFamily="18" charset="0"/>
              </a:rPr>
              <a:t/>
            </a:r>
            <a:br>
              <a:rPr lang="en-US" sz="4000" b="1" u="sng" dirty="0" smtClean="0">
                <a:latin typeface="Garamond" panose="02020404030301010803" pitchFamily="18" charset="0"/>
              </a:rPr>
            </a:b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Density Plot of Cluster 1 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4000" b="1" u="sng" dirty="0">
                <a:latin typeface="Garamond" panose="02020404030301010803" pitchFamily="18" charset="0"/>
              </a:rPr>
              <a:t/>
            </a:r>
            <a:br>
              <a:rPr lang="en-US" sz="4000" b="1" u="sng" dirty="0">
                <a:latin typeface="Garamond" panose="02020404030301010803" pitchFamily="18" charset="0"/>
              </a:rPr>
            </a:b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5908964"/>
            <a:ext cx="5672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Garamond" panose="02020404030301010803" pitchFamily="18" charset="0"/>
              </a:rPr>
              <a:t>Figure 13.</a:t>
            </a:r>
            <a:r>
              <a:rPr lang="en-US" sz="1400" dirty="0">
                <a:latin typeface="Garamond" panose="02020404030301010803" pitchFamily="18" charset="0"/>
              </a:rPr>
              <a:t> Density plot of external debt ratio and total debt ratio from cluster 1</a:t>
            </a:r>
            <a:endParaRPr lang="en-US" sz="1400" b="1" dirty="0">
              <a:latin typeface="Garamond" panose="02020404030301010803" pitchFamily="18" charset="0"/>
            </a:endParaRPr>
          </a:p>
          <a:p>
            <a:endParaRPr lang="en-US" sz="1400" dirty="0">
              <a:latin typeface="Garamond" panose="02020404030301010803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84" y="1447800"/>
            <a:ext cx="8334375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entagon 9"/>
          <p:cNvSpPr/>
          <p:nvPr/>
        </p:nvSpPr>
        <p:spPr>
          <a:xfrm>
            <a:off x="-49357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Pentagon 10"/>
          <p:cNvSpPr/>
          <p:nvPr/>
        </p:nvSpPr>
        <p:spPr>
          <a:xfrm>
            <a:off x="2236642" y="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4571279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7" name="Pentagon 16"/>
          <p:cNvSpPr/>
          <p:nvPr/>
        </p:nvSpPr>
        <p:spPr>
          <a:xfrm>
            <a:off x="6859879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651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Density Plot of Cluster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2 </a:t>
            </a:r>
            <a:b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u="sng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5562600"/>
            <a:ext cx="6132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Garamond" panose="02020404030301010803" pitchFamily="18" charset="0"/>
              </a:rPr>
              <a:t>Figure 17</a:t>
            </a:r>
            <a:r>
              <a:rPr lang="en-US" sz="1400" dirty="0">
                <a:latin typeface="Garamond" panose="02020404030301010803" pitchFamily="18" charset="0"/>
              </a:rPr>
              <a:t>. Density plot of external debt ratio and total debt ratio from cluster 2 group</a:t>
            </a:r>
          </a:p>
        </p:txBody>
      </p:sp>
      <p:sp>
        <p:nvSpPr>
          <p:cNvPr id="10" name="Pentagon 9"/>
          <p:cNvSpPr/>
          <p:nvPr/>
        </p:nvSpPr>
        <p:spPr>
          <a:xfrm>
            <a:off x="0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Pentagon 10"/>
          <p:cNvSpPr/>
          <p:nvPr/>
        </p:nvSpPr>
        <p:spPr>
          <a:xfrm>
            <a:off x="2285999" y="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Pentagon 15"/>
          <p:cNvSpPr/>
          <p:nvPr/>
        </p:nvSpPr>
        <p:spPr>
          <a:xfrm>
            <a:off x="4620636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7" name="Pentagon 16"/>
          <p:cNvSpPr/>
          <p:nvPr/>
        </p:nvSpPr>
        <p:spPr>
          <a:xfrm>
            <a:off x="6909236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276350"/>
            <a:ext cx="871537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67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Research Purpose </a:t>
            </a:r>
            <a:r>
              <a:rPr lang="en-US" sz="4000" b="1" dirty="0">
                <a:latin typeface="Garamond" panose="02020404030301010803" pitchFamily="18" charset="0"/>
              </a:rPr>
              <a:t/>
            </a:r>
            <a:br>
              <a:rPr lang="en-US" sz="4000" b="1" dirty="0">
                <a:latin typeface="Garamond" panose="02020404030301010803" pitchFamily="18" charset="0"/>
              </a:rPr>
            </a:br>
            <a:endParaRPr lang="en-US" sz="4000" b="1" dirty="0">
              <a:latin typeface="Garamond" panose="02020404030301010803" pitchFamily="18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98549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Pentagon 10"/>
          <p:cNvSpPr/>
          <p:nvPr/>
        </p:nvSpPr>
        <p:spPr>
          <a:xfrm>
            <a:off x="14144" y="-76200"/>
            <a:ext cx="2290329" cy="3810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2300143" y="-76200"/>
            <a:ext cx="2290329" cy="3810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13" name="Pentagon 12"/>
          <p:cNvSpPr/>
          <p:nvPr/>
        </p:nvSpPr>
        <p:spPr>
          <a:xfrm>
            <a:off x="4590472" y="-76200"/>
            <a:ext cx="2290329" cy="3810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4" name="Pentagon 13"/>
          <p:cNvSpPr/>
          <p:nvPr/>
        </p:nvSpPr>
        <p:spPr>
          <a:xfrm>
            <a:off x="6853671" y="-76200"/>
            <a:ext cx="2290329" cy="3810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1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71600"/>
            <a:ext cx="5181601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3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Variables Identified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22" name="Content Placeholder 2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8895290"/>
              </p:ext>
            </p:extLst>
          </p:nvPr>
        </p:nvGraphicFramePr>
        <p:xfrm>
          <a:off x="381000" y="16764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Pentagon 7"/>
          <p:cNvSpPr/>
          <p:nvPr/>
        </p:nvSpPr>
        <p:spPr>
          <a:xfrm>
            <a:off x="-4763" y="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2281236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14" name="Pentagon 13"/>
          <p:cNvSpPr/>
          <p:nvPr/>
        </p:nvSpPr>
        <p:spPr>
          <a:xfrm>
            <a:off x="4615873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5" name="Pentagon 14"/>
          <p:cNvSpPr/>
          <p:nvPr/>
        </p:nvSpPr>
        <p:spPr>
          <a:xfrm>
            <a:off x="6904473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6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Research Questions   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endParaRPr lang="en-US" sz="4000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ramond" panose="02020404030301010803" pitchFamily="18" charset="0"/>
              </a:rPr>
              <a:t>Is serial default a </a:t>
            </a:r>
            <a:r>
              <a:rPr lang="en-US" dirty="0">
                <a:latin typeface="Garamond" panose="02020404030301010803" pitchFamily="18" charset="0"/>
              </a:rPr>
              <a:t>historical </a:t>
            </a:r>
            <a:r>
              <a:rPr lang="en-US" dirty="0" smtClean="0">
                <a:latin typeface="Garamond" panose="02020404030301010803" pitchFamily="18" charset="0"/>
              </a:rPr>
              <a:t>pattern?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Does domestic </a:t>
            </a:r>
            <a:r>
              <a:rPr lang="en-US" dirty="0">
                <a:latin typeface="Garamond" panose="02020404030301010803" pitchFamily="18" charset="0"/>
              </a:rPr>
              <a:t>debt </a:t>
            </a:r>
            <a:r>
              <a:rPr lang="en-US" dirty="0" smtClean="0">
                <a:latin typeface="Garamond" panose="02020404030301010803" pitchFamily="18" charset="0"/>
              </a:rPr>
              <a:t>play </a:t>
            </a:r>
            <a:r>
              <a:rPr lang="en-US" dirty="0">
                <a:latin typeface="Garamond" panose="02020404030301010803" pitchFamily="18" charset="0"/>
              </a:rPr>
              <a:t>a significant role in </a:t>
            </a:r>
            <a:r>
              <a:rPr lang="en-US" dirty="0" smtClean="0">
                <a:latin typeface="Garamond" panose="02020404030301010803" pitchFamily="18" charset="0"/>
              </a:rPr>
              <a:t>default?</a:t>
            </a:r>
            <a:endParaRPr lang="en-US" dirty="0">
              <a:latin typeface="Garamond" panose="02020404030301010803" pitchFamily="18" charset="0"/>
            </a:endParaRPr>
          </a:p>
          <a:p>
            <a:r>
              <a:rPr lang="en-US" dirty="0" smtClean="0">
                <a:latin typeface="Garamond" panose="02020404030301010803" pitchFamily="18" charset="0"/>
              </a:rPr>
              <a:t>What are the correlations among </a:t>
            </a:r>
            <a:r>
              <a:rPr lang="en-US" dirty="0">
                <a:latin typeface="Garamond" panose="02020404030301010803" pitchFamily="18" charset="0"/>
              </a:rPr>
              <a:t>external </a:t>
            </a:r>
            <a:r>
              <a:rPr lang="en-US" dirty="0" smtClean="0">
                <a:latin typeface="Garamond" panose="02020404030301010803" pitchFamily="18" charset="0"/>
              </a:rPr>
              <a:t>debt, domestic debt and total </a:t>
            </a:r>
            <a:r>
              <a:rPr lang="en-US" dirty="0">
                <a:latin typeface="Garamond" panose="02020404030301010803" pitchFamily="18" charset="0"/>
              </a:rPr>
              <a:t>debt </a:t>
            </a:r>
            <a:r>
              <a:rPr lang="en-US" dirty="0" smtClean="0">
                <a:latin typeface="Garamond" panose="02020404030301010803" pitchFamily="18" charset="0"/>
              </a:rPr>
              <a:t>?</a:t>
            </a:r>
          </a:p>
          <a:p>
            <a:endParaRPr lang="en-US" dirty="0"/>
          </a:p>
        </p:txBody>
      </p:sp>
      <p:sp>
        <p:nvSpPr>
          <p:cNvPr id="8" name="Pentagon 7"/>
          <p:cNvSpPr/>
          <p:nvPr/>
        </p:nvSpPr>
        <p:spPr>
          <a:xfrm>
            <a:off x="9525" y="-7620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2295524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10" name="Pentagon 9"/>
          <p:cNvSpPr/>
          <p:nvPr/>
        </p:nvSpPr>
        <p:spPr>
          <a:xfrm>
            <a:off x="4630161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1" name="Pentagon 10"/>
          <p:cNvSpPr/>
          <p:nvPr/>
        </p:nvSpPr>
        <p:spPr>
          <a:xfrm>
            <a:off x="6918761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5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Methodology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endParaRPr lang="en-US" sz="4000" b="1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45033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Pentagon 11"/>
          <p:cNvSpPr/>
          <p:nvPr/>
        </p:nvSpPr>
        <p:spPr>
          <a:xfrm>
            <a:off x="-20782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3" name="Pentagon 12"/>
          <p:cNvSpPr/>
          <p:nvPr/>
        </p:nvSpPr>
        <p:spPr>
          <a:xfrm>
            <a:off x="2265217" y="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4599854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5" name="Pentagon 14"/>
          <p:cNvSpPr/>
          <p:nvPr/>
        </p:nvSpPr>
        <p:spPr>
          <a:xfrm>
            <a:off x="6888454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4134</TotalTime>
  <Words>2539</Words>
  <Application>Microsoft Office PowerPoint</Application>
  <PresentationFormat>On-screen Show (4:3)</PresentationFormat>
  <Paragraphs>738</Paragraphs>
  <Slides>60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PowerPoint Presentation</vt:lpstr>
      <vt:lpstr> Acknowledgements </vt:lpstr>
      <vt:lpstr>Agenda</vt:lpstr>
      <vt:lpstr>Introduction</vt:lpstr>
      <vt:lpstr>Problem Statement</vt:lpstr>
      <vt:lpstr> Research Purpose  </vt:lpstr>
      <vt:lpstr>Variables Identified</vt:lpstr>
      <vt:lpstr> Research Questions     </vt:lpstr>
      <vt:lpstr> Methodology </vt:lpstr>
      <vt:lpstr> Analysis of Debt Structure at Default </vt:lpstr>
      <vt:lpstr>   Data Source and Data Analysis</vt:lpstr>
      <vt:lpstr>  Summary Statistics and Box Plots </vt:lpstr>
      <vt:lpstr>  Pearson Correlation and Spearman Correlation </vt:lpstr>
      <vt:lpstr>Histograms</vt:lpstr>
      <vt:lpstr> Analysis of Debt Structure at Default </vt:lpstr>
      <vt:lpstr>  Modeling Framework</vt:lpstr>
      <vt:lpstr>  Data Preparation     </vt:lpstr>
      <vt:lpstr> Assess the Clustering Tendency </vt:lpstr>
      <vt:lpstr>Data Visualization</vt:lpstr>
      <vt:lpstr>   Mclust   </vt:lpstr>
      <vt:lpstr>PowerPoint Presentation</vt:lpstr>
      <vt:lpstr>Empirical Distribution of Cluster 1 </vt:lpstr>
      <vt:lpstr> Scatter Plot of Cluster 1</vt:lpstr>
      <vt:lpstr>Empirical Copula of Cluster 1 </vt:lpstr>
      <vt:lpstr>PowerPoint Presentation</vt:lpstr>
      <vt:lpstr>Empirical Distribution of Cluster 2 </vt:lpstr>
      <vt:lpstr>Scatter Plot of Cluster 2</vt:lpstr>
      <vt:lpstr>Empirical Copula of Cluster 2 (A) </vt:lpstr>
      <vt:lpstr>Empirical Copula of Cluster 2 (B) </vt:lpstr>
      <vt:lpstr> Clustering Output Based upon Timeline </vt:lpstr>
      <vt:lpstr>Frequency of Default Countries </vt:lpstr>
      <vt:lpstr> Methodology </vt:lpstr>
      <vt:lpstr>  Analysis of Government Strategy After Default </vt:lpstr>
      <vt:lpstr>Data Source and Data Analysis</vt:lpstr>
      <vt:lpstr>Modeling Framework</vt:lpstr>
      <vt:lpstr>Findings</vt:lpstr>
      <vt:lpstr>Results of Descriptive Analyses</vt:lpstr>
      <vt:lpstr>Modeling Results</vt:lpstr>
      <vt:lpstr>     Examine Authors’ Point of View: Domestic Debt Plays a Significant Role    </vt:lpstr>
      <vt:lpstr> Examine the Consistency of the Serial Defaults throughout History </vt:lpstr>
      <vt:lpstr> Three Spike Episodes of Default in Countries Across Each Region</vt:lpstr>
      <vt:lpstr> Domestic Debt is Overlooked </vt:lpstr>
      <vt:lpstr> Conclusions </vt:lpstr>
      <vt:lpstr>Reference</vt:lpstr>
      <vt:lpstr>Appendix </vt:lpstr>
      <vt:lpstr>Appendix (Cont.)</vt:lpstr>
      <vt:lpstr> Appendix E (Cont.)  </vt:lpstr>
      <vt:lpstr>Appendix (Cont.) </vt:lpstr>
      <vt:lpstr>Empirical Copula Analysis</vt:lpstr>
      <vt:lpstr> External Debt Ratio is Less Than 1 </vt:lpstr>
      <vt:lpstr>  External Debt Ratio is Greater Than or Equal to 1 </vt:lpstr>
      <vt:lpstr> Empirical External Debt Ratio Distribution </vt:lpstr>
      <vt:lpstr>Goodness-of-Fit Plots </vt:lpstr>
      <vt:lpstr> Empirical Total Debt Ratio Distribution  </vt:lpstr>
      <vt:lpstr> Mclust  </vt:lpstr>
      <vt:lpstr>  Model and Clustering (A)  </vt:lpstr>
      <vt:lpstr>  Model and Clustering (B)  </vt:lpstr>
      <vt:lpstr>  Density Plot of Cluster 1     </vt:lpstr>
      <vt:lpstr> Density Plot of Cluster 2  </vt:lpstr>
      <vt:lpstr>PowerPoint Presentation</vt:lpstr>
    </vt:vector>
  </TitlesOfParts>
  <Company>Walgreen Co.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 Zhang</dc:creator>
  <cp:lastModifiedBy>Joan Zhang</cp:lastModifiedBy>
  <cp:revision>215</cp:revision>
  <dcterms:created xsi:type="dcterms:W3CDTF">2016-08-01T15:26:51Z</dcterms:created>
  <dcterms:modified xsi:type="dcterms:W3CDTF">2017-02-26T17:49:20Z</dcterms:modified>
</cp:coreProperties>
</file>