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58" r:id="rId6"/>
    <p:sldId id="259" r:id="rId7"/>
    <p:sldId id="260" r:id="rId8"/>
    <p:sldId id="284" r:id="rId9"/>
    <p:sldId id="261" r:id="rId10"/>
    <p:sldId id="286" r:id="rId11"/>
    <p:sldId id="293" r:id="rId12"/>
    <p:sldId id="297" r:id="rId13"/>
    <p:sldId id="299" r:id="rId14"/>
    <p:sldId id="263" r:id="rId15"/>
    <p:sldId id="285" r:id="rId16"/>
    <p:sldId id="264" r:id="rId17"/>
    <p:sldId id="301" r:id="rId18"/>
    <p:sldId id="302" r:id="rId19"/>
    <p:sldId id="265" r:id="rId20"/>
    <p:sldId id="300" r:id="rId21"/>
    <p:sldId id="271" r:id="rId22"/>
    <p:sldId id="272" r:id="rId23"/>
    <p:sldId id="273" r:id="rId24"/>
    <p:sldId id="292" r:id="rId25"/>
    <p:sldId id="294" r:id="rId26"/>
    <p:sldId id="274" r:id="rId27"/>
    <p:sldId id="298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41089"/>
    <a:srgbClr val="B07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85034"/>
  </p:normalViewPr>
  <p:slideViewPr>
    <p:cSldViewPr snapToGrid="0">
      <p:cViewPr varScale="1">
        <p:scale>
          <a:sx n="108" d="100"/>
          <a:sy n="108" d="100"/>
        </p:scale>
        <p:origin x="1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DC8909E-C084-4C6A-A0BA-060C55A3A3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09522C-06BB-4D64-B392-2F4685B273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E7339-1EE5-46AF-A1D9-A3E5829A2754}" type="datetimeFigureOut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D279B2-4DB0-4633-A498-46DCC7C137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DB569C-2889-4DF1-9C51-2A38DFF46C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4FC75-C48A-46AD-BD8F-9087B3EE11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510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7E8EF-464D-834F-B2C0-82A06E09A1B7}" type="datetimeFigureOut">
              <a:rPr kumimoji="1" lang="zh-TW" altLang="en-US" smtClean="0"/>
              <a:t>2024/1/6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F46D9-DB6B-CD4E-ABE6-9D4099D3EC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401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1727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553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868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033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96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7483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1014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64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2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D6C-A9E9-574F-8856-E671D4BB4BA8}" type="datetime1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94419-ECCA-41B2-A854-22D216F750FE}"/>
              </a:ext>
            </a:extLst>
          </p:cNvPr>
          <p:cNvSpPr/>
          <p:nvPr userDrawn="1"/>
        </p:nvSpPr>
        <p:spPr>
          <a:xfrm>
            <a:off x="246403" y="6144425"/>
            <a:ext cx="11699193" cy="58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564FA57-F39C-4467-99AF-55FDE6AEB9FC}"/>
              </a:ext>
            </a:extLst>
          </p:cNvPr>
          <p:cNvCxnSpPr>
            <a:cxnSpLocks/>
            <a:stCxn id="8" idx="1"/>
            <a:endCxn id="8" idx="3"/>
          </p:cNvCxnSpPr>
          <p:nvPr userDrawn="1"/>
        </p:nvCxnSpPr>
        <p:spPr>
          <a:xfrm>
            <a:off x="246403" y="6439255"/>
            <a:ext cx="11699193" cy="0"/>
          </a:xfrm>
          <a:prstGeom prst="line">
            <a:avLst/>
          </a:prstGeom>
          <a:ln w="47625" cap="rnd">
            <a:solidFill>
              <a:srgbClr val="B075D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79588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2799-9B6F-994B-87EE-430460C7879E}" type="datetime1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61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6D44-73F8-D84D-8167-03A197471927}" type="datetime1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53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532-FB43-6F4D-ACDF-C61501B871C6}" type="datetime1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65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FE4E-3F68-3341-B98F-AB55216115E5}" type="datetime1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04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AD6-497E-C44E-9730-D3F9C430AB5B}" type="datetime1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09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6E9D-E8B7-384E-8C19-8B29816B523F}" type="datetime1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60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F88A-EC96-6741-A572-930B374B2DDA}" type="datetime1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20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5660-467C-8C45-813B-9E089A88A47D}" type="datetime1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79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C56-2D4B-F744-9915-6EF75659F0BD}" type="datetime1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48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637A-D7CF-A941-9AC5-2C6C0718A7CF}" type="datetime1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4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2FB9-FE33-4B4F-A94D-34DEB5074976}" type="datetime1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 userDrawn="1"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cap="none" spc="0" dirty="0">
                <a:ln>
                  <a:noFill/>
                </a:ln>
                <a:solidFill>
                  <a:srgbClr val="8F2E93"/>
                </a:solidFill>
                <a:effectLst/>
              </a:rPr>
              <a:t>LOBSTER Lab</a:t>
            </a:r>
            <a:endParaRPr lang="zh-TW" altLang="en-US" sz="1800" b="0" cap="none" spc="0" dirty="0">
              <a:ln>
                <a:noFill/>
              </a:ln>
              <a:solidFill>
                <a:srgbClr val="8F2E93"/>
              </a:solidFill>
              <a:effectLst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 flipV="1">
            <a:off x="417491" y="6326636"/>
            <a:ext cx="11357017" cy="59427"/>
          </a:xfrm>
          <a:prstGeom prst="line">
            <a:avLst/>
          </a:prstGeom>
          <a:noFill/>
          <a:ln w="50800">
            <a:solidFill>
              <a:srgbClr val="8F2E9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F115FE-E3CD-4D52-9AFD-439BEA76CC92}"/>
              </a:ext>
            </a:extLst>
          </p:cNvPr>
          <p:cNvSpPr/>
          <p:nvPr userDrawn="1"/>
        </p:nvSpPr>
        <p:spPr>
          <a:xfrm>
            <a:off x="246403" y="6144425"/>
            <a:ext cx="11699193" cy="58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5B70E6D-F7D9-453B-AAC1-259AF811739C}"/>
              </a:ext>
            </a:extLst>
          </p:cNvPr>
          <p:cNvCxnSpPr>
            <a:cxnSpLocks/>
            <a:stCxn id="12" idx="1"/>
            <a:endCxn id="12" idx="3"/>
          </p:cNvCxnSpPr>
          <p:nvPr userDrawn="1"/>
        </p:nvCxnSpPr>
        <p:spPr>
          <a:xfrm>
            <a:off x="246403" y="6439255"/>
            <a:ext cx="11699193" cy="0"/>
          </a:xfrm>
          <a:prstGeom prst="line">
            <a:avLst/>
          </a:prstGeom>
          <a:ln w="47625" cap="rnd">
            <a:solidFill>
              <a:srgbClr val="B075D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6892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lobsterlab.cs.nthu@gmail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rie-insert-and-search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ternary-search-tree/" TargetMode="External"/><Relationship Id="rId4" Type="http://schemas.openxmlformats.org/officeDocument/2006/relationships/hyperlink" Target="https://blog.csdn.net/fjsd155/article/details/8021114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Final Project – Essay Search</a:t>
            </a:r>
            <a:endParaRPr dirty="0"/>
          </a:p>
        </p:txBody>
      </p:sp>
      <p:sp>
        <p:nvSpPr>
          <p:cNvPr id="2" name="文字方塊 1"/>
          <p:cNvSpPr txBox="1"/>
          <p:nvPr/>
        </p:nvSpPr>
        <p:spPr>
          <a:xfrm>
            <a:off x="2206487" y="4081670"/>
            <a:ext cx="732182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sz="4000" dirty="0">
                <a:solidFill>
                  <a:srgbClr val="FF0000"/>
                </a:solidFill>
              </a:rPr>
              <a:t>Deadline : 2024/1/15 23:59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7965"/>
            <a:ext cx="10515600" cy="1325563"/>
          </a:xfrm>
        </p:spPr>
        <p:txBody>
          <a:bodyPr/>
          <a:lstStyle/>
          <a:p>
            <a:r>
              <a:rPr lang="en-US" altLang="zh-TW" dirty="0"/>
              <a:t>Query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33938"/>
            <a:ext cx="10515600" cy="53240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Sixth query: </a:t>
            </a:r>
            <a:r>
              <a:rPr lang="en-US" altLang="zh-TW" sz="1800" b="1" dirty="0"/>
              <a:t>&lt;com*on&gt; - ”shaped”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For pattern </a:t>
            </a:r>
            <a:r>
              <a:rPr lang="en-US" altLang="zh-TW" sz="1600" b="1" dirty="0"/>
              <a:t>com*on</a:t>
            </a:r>
            <a:r>
              <a:rPr lang="en-US" altLang="zh-TW" sz="1600" dirty="0"/>
              <a:t>, we can find “comparison”, “common”, “commutation”, “compression”, “companion”… in given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A: Find essays that have words above with pattern [com*on]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B: Find essays that have exactly the word [shaped]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A, B set with Exclude operator -&gt; answer = difference of sets A and B (A-B)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7DF197-93B7-6C58-232B-3BFEB4F6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91" y="432300"/>
            <a:ext cx="4338709" cy="14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8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Output file format</a:t>
            </a:r>
            <a:endParaRPr dirty="0"/>
          </a:p>
        </p:txBody>
      </p:sp>
      <p:sp>
        <p:nvSpPr>
          <p:cNvPr id="138" name="Google Shape;138;p11"/>
          <p:cNvSpPr txBox="1">
            <a:spLocks noGrp="1"/>
          </p:cNvSpPr>
          <p:nvPr>
            <p:ph type="body" idx="1"/>
          </p:nvPr>
        </p:nvSpPr>
        <p:spPr>
          <a:xfrm>
            <a:off x="838200" y="162593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Output file name is given as arguments when executing your program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Output the essay titles of the search result in output file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Every essay title should </a:t>
            </a:r>
            <a:r>
              <a:rPr lang="en-US" b="1" dirty="0"/>
              <a:t>be followed with a new line character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If not found -&gt; print out “Not Found!” (</a:t>
            </a:r>
            <a:r>
              <a:rPr lang="zh-TW" altLang="en-US" dirty="0"/>
              <a:t>不用印雙引號</a:t>
            </a:r>
            <a:r>
              <a:rPr lang="en-US" altLang="zh-TW" dirty="0"/>
              <a:t>)</a:t>
            </a:r>
            <a:endParaRPr lang="en-US" dirty="0"/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Output order follows the essay order</a:t>
            </a:r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 (0.txt, 1.txt, .....) 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dirty="0"/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949" y="3801601"/>
            <a:ext cx="4473052" cy="305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Requirements </a:t>
            </a:r>
            <a:endParaRPr dirty="0"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Implement with C/C++</a:t>
            </a:r>
            <a:endParaRPr lang="en-US" sz="2400" u="sng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Design your own data structure to make search faster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400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Strictly follow the input/output formats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Do not use any string matching library (</a:t>
            </a:r>
            <a:r>
              <a:rPr lang="en-US" sz="2400" dirty="0" err="1"/>
              <a:t>eg</a:t>
            </a:r>
            <a:r>
              <a:rPr lang="en-US" sz="2400" dirty="0"/>
              <a:t>: </a:t>
            </a:r>
            <a:r>
              <a:rPr lang="en-US" sz="2400" dirty="0" err="1"/>
              <a:t>str.find</a:t>
            </a:r>
            <a:r>
              <a:rPr lang="en-US" sz="2400" dirty="0"/>
              <a:t>,</a:t>
            </a:r>
            <a:r>
              <a:rPr lang="zh-TW" altLang="en-US" sz="2400" dirty="0"/>
              <a:t> </a:t>
            </a:r>
            <a:r>
              <a:rPr lang="en-US" altLang="zh-TW" sz="2400" dirty="0"/>
              <a:t>…</a:t>
            </a:r>
            <a:r>
              <a:rPr lang="en-US" sz="2400" dirty="0"/>
              <a:t>)</a:t>
            </a:r>
            <a:endParaRPr sz="2400" dirty="0"/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400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Do not copy/paste others’ codes, or you will get 0 point.</a:t>
            </a:r>
            <a:endParaRPr sz="2400" dirty="0">
              <a:solidFill>
                <a:srgbClr val="FF0000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>
            <a:spLocks noGrp="1"/>
          </p:cNvSpPr>
          <p:nvPr>
            <p:ph type="title"/>
          </p:nvPr>
        </p:nvSpPr>
        <p:spPr>
          <a:xfrm>
            <a:off x="838200" y="3928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Test environment</a:t>
            </a:r>
            <a:endParaRPr dirty="0"/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1"/>
          </p:nvPr>
        </p:nvSpPr>
        <p:spPr>
          <a:xfrm>
            <a:off x="838200" y="171839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OS: Ubuntu 22.04.2 LTS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CPU:  Intel(R) Core(TM) i7-12700K CPU @ 3.60GHz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RAM: 94GB DDR4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DISK: 1TB Gen3 SSD</a:t>
            </a:r>
            <a:endParaRPr dirty="0"/>
          </a:p>
          <a:p>
            <a:pPr indent="-457200"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GCC version: 11.4.0</a:t>
            </a:r>
          </a:p>
          <a:p>
            <a:pPr marL="800100" lvl="1"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If you need another version of the compiler, please let us know the reason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99F07-C8F9-170F-564F-3C59FA04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757"/>
            <a:ext cx="10515600" cy="5383107"/>
          </a:xfrm>
        </p:spPr>
        <p:txBody>
          <a:bodyPr/>
          <a:lstStyle/>
          <a:p>
            <a:r>
              <a:rPr kumimoji="1" lang="en" altLang="zh-TW" dirty="0"/>
              <a:t>You can compare the differences in CPU specifications between your CPU and the specifications used in the CPU benchmark tests to estimate the potential performance outcome.</a:t>
            </a:r>
          </a:p>
          <a:p>
            <a:r>
              <a:rPr kumimoji="1" lang="en" altLang="zh-TW" dirty="0"/>
              <a:t>Please note that this may not be entirely accurate and is intended only as a reference.</a:t>
            </a:r>
            <a:r>
              <a:rPr kumimoji="1" lang="zh-TW" altLang="en-US" dirty="0"/>
              <a:t> </a:t>
            </a:r>
            <a:r>
              <a:rPr kumimoji="1" lang="en-US" altLang="zh-TW" dirty="0"/>
              <a:t>It still depends on other factors like OS, SSD speed</a:t>
            </a:r>
            <a:r>
              <a:rPr kumimoji="1" lang="zh-TW" altLang="en-US" dirty="0"/>
              <a:t> </a:t>
            </a:r>
            <a:r>
              <a:rPr kumimoji="1" lang="en-US" altLang="zh-TW" dirty="0"/>
              <a:t>…etc.</a:t>
            </a:r>
          </a:p>
          <a:p>
            <a:r>
              <a:rPr kumimoji="1" lang="en-US" altLang="zh-TW" dirty="0"/>
              <a:t>Using WSL may slower than Ubuntu and Windows  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34464C-77ED-CD29-9538-E8C8005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92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99F07-C8F9-170F-564F-3C59FA04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757"/>
            <a:ext cx="10515600" cy="5383107"/>
          </a:xfrm>
        </p:spPr>
        <p:txBody>
          <a:bodyPr/>
          <a:lstStyle/>
          <a:p>
            <a:r>
              <a:rPr kumimoji="1" lang="en-US" altLang="zh-TW" dirty="0"/>
              <a:t>The following are the results of all search and scalability test executed with TA’ code on different machines.</a:t>
            </a:r>
          </a:p>
          <a:p>
            <a:r>
              <a:rPr kumimoji="1" lang="en-US" altLang="zh-TW" dirty="0"/>
              <a:t>TA‘s code is not well optimized, there is still room for improvement.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34464C-77ED-CD29-9538-E8C8005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94B18484-28B4-DDB7-34BC-D5E7872D1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340298"/>
              </p:ext>
            </p:extLst>
          </p:nvPr>
        </p:nvGraphicFramePr>
        <p:xfrm>
          <a:off x="1464620" y="3618310"/>
          <a:ext cx="9262760" cy="2144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552">
                  <a:extLst>
                    <a:ext uri="{9D8B030D-6E8A-4147-A177-3AD203B41FA5}">
                      <a16:colId xmlns:a16="http://schemas.microsoft.com/office/drawing/2014/main" val="408809024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1271147215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1045077152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2342725971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692779814"/>
                    </a:ext>
                  </a:extLst>
                </a:gridCol>
              </a:tblGrid>
              <a:tr h="64041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CPU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All search test (1000 testcases)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Scalability test (8000+ testcases)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42600"/>
                  </a:ext>
                </a:extLst>
              </a:tr>
              <a:tr h="4789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 22.04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i7-8700K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0.41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4.38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060765"/>
                  </a:ext>
                </a:extLst>
              </a:tr>
              <a:tr h="51898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 20.04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R9 5900x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0.348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3.354s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098872"/>
                  </a:ext>
                </a:extLst>
              </a:tr>
              <a:tr h="506627"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environment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 22.04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i7-12700K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0.264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2.780s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9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82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>
            <a:spLocks noGrp="1"/>
          </p:cNvSpPr>
          <p:nvPr>
            <p:ph type="title"/>
          </p:nvPr>
        </p:nvSpPr>
        <p:spPr>
          <a:xfrm>
            <a:off x="838200" y="620671"/>
            <a:ext cx="10515600" cy="60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Testing </a:t>
            </a:r>
            <a:endParaRPr dirty="0"/>
          </a:p>
        </p:txBody>
      </p:sp>
      <p:sp>
        <p:nvSpPr>
          <p:cNvPr id="151" name="Google Shape;151;p13"/>
          <p:cNvSpPr txBox="1">
            <a:spLocks noGrp="1"/>
          </p:cNvSpPr>
          <p:nvPr>
            <p:ph type="body" idx="1"/>
          </p:nvPr>
        </p:nvSpPr>
        <p:spPr>
          <a:xfrm>
            <a:off x="838200" y="1138964"/>
            <a:ext cx="10515600" cy="602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Your code should take three arguments: </a:t>
            </a:r>
          </a:p>
          <a:p>
            <a:pPr marL="800100" lvl="1">
              <a:spcBef>
                <a:spcPts val="100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 input folder path,  query file path,  output file name</a:t>
            </a:r>
          </a:p>
          <a:p>
            <a:pPr marL="800100" lvl="1">
              <a:spcBef>
                <a:spcPts val="100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 Output file name should be Output file with [</a:t>
            </a:r>
            <a:r>
              <a:rPr lang="en-US" altLang="zh-TW" sz="1600" dirty="0" err="1"/>
              <a:t>output_file_name</a:t>
            </a:r>
            <a:r>
              <a:rPr lang="en-US" altLang="zh-TW" sz="1600" dirty="0"/>
              <a:t>]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TA</a:t>
            </a:r>
            <a:r>
              <a:rPr lang="zh-TW" altLang="en-US" sz="1800" dirty="0"/>
              <a:t> </a:t>
            </a:r>
            <a:r>
              <a:rPr lang="en-US" altLang="zh-TW" sz="1800" dirty="0"/>
              <a:t>will compile your file as follows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0000"/>
                </a:solidFill>
              </a:rPr>
              <a:t>g++ -std=</a:t>
            </a:r>
            <a:r>
              <a:rPr lang="en-US" sz="1600" dirty="0" err="1">
                <a:solidFill>
                  <a:srgbClr val="FF0000"/>
                </a:solidFill>
              </a:rPr>
              <a:t>c++</a:t>
            </a:r>
            <a:r>
              <a:rPr lang="en-US" sz="1600" dirty="0">
                <a:solidFill>
                  <a:srgbClr val="FF0000"/>
                </a:solidFill>
              </a:rPr>
              <a:t>17 -O2 -o </a:t>
            </a:r>
            <a:r>
              <a:rPr lang="en-US" sz="1600" dirty="0" err="1">
                <a:solidFill>
                  <a:srgbClr val="FF0000"/>
                </a:solidFill>
              </a:rPr>
              <a:t>essay_search</a:t>
            </a:r>
            <a:r>
              <a:rPr lang="en-US" sz="1600" dirty="0">
                <a:solidFill>
                  <a:srgbClr val="FF0000"/>
                </a:solidFill>
              </a:rPr>
              <a:t> ./[</a:t>
            </a:r>
            <a:r>
              <a:rPr lang="en-US" sz="1600" dirty="0" err="1">
                <a:solidFill>
                  <a:srgbClr val="FF0000"/>
                </a:solidFill>
              </a:rPr>
              <a:t>student_id</a:t>
            </a:r>
            <a:r>
              <a:rPr lang="en-US" sz="1600" dirty="0">
                <a:solidFill>
                  <a:srgbClr val="FF0000"/>
                </a:solidFill>
              </a:rPr>
              <a:t>].</a:t>
            </a:r>
            <a:r>
              <a:rPr lang="en-US" sz="1600" dirty="0" err="1">
                <a:solidFill>
                  <a:srgbClr val="FF0000"/>
                </a:solidFill>
              </a:rPr>
              <a:t>cpp</a:t>
            </a:r>
            <a:endParaRPr lang="en-US" sz="16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If your code need to use other library so that this command cannot compile your code, </a:t>
            </a:r>
            <a:r>
              <a:rPr lang="en-US" altLang="zh-TW" sz="1600" b="1" u="sng" dirty="0"/>
              <a:t>please send the compile command you used to our email </a:t>
            </a:r>
            <a:r>
              <a:rPr lang="en-US" altLang="zh-TW" sz="1600" dirty="0"/>
              <a:t>and state the reason clearly </a:t>
            </a:r>
            <a:r>
              <a:rPr lang="en-US" altLang="zh-TW" sz="1600" b="1" u="sng" dirty="0"/>
              <a:t>in the report</a:t>
            </a:r>
            <a:endParaRPr lang="en-US" altLang="zh-TW" sz="1600" dirty="0"/>
          </a:p>
          <a:p>
            <a:pPr lvl="0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TA will test your code as follows</a:t>
            </a:r>
          </a:p>
          <a:p>
            <a:pPr lvl="1" indent="-457200">
              <a:spcBef>
                <a:spcPts val="100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>
                <a:solidFill>
                  <a:srgbClr val="FF0000"/>
                </a:solidFill>
              </a:rPr>
              <a:t>./</a:t>
            </a:r>
            <a:r>
              <a:rPr lang="en-US" altLang="zh-TW" sz="1600" dirty="0" err="1">
                <a:solidFill>
                  <a:srgbClr val="FF0000"/>
                </a:solidFill>
              </a:rPr>
              <a:t>essay_search</a:t>
            </a:r>
            <a:r>
              <a:rPr lang="en-US" altLang="zh-TW" sz="1600" dirty="0">
                <a:solidFill>
                  <a:srgbClr val="FF0000"/>
                </a:solidFill>
              </a:rPr>
              <a:t> [</a:t>
            </a:r>
            <a:r>
              <a:rPr lang="en-US" altLang="zh-TW" sz="1600" dirty="0" err="1">
                <a:solidFill>
                  <a:srgbClr val="FF0000"/>
                </a:solidFill>
              </a:rPr>
              <a:t>input_folder_path</a:t>
            </a:r>
            <a:r>
              <a:rPr lang="en-US" altLang="zh-TW" sz="1600" dirty="0">
                <a:solidFill>
                  <a:srgbClr val="FF0000"/>
                </a:solidFill>
              </a:rPr>
              <a:t>] [</a:t>
            </a:r>
            <a:r>
              <a:rPr lang="en-US" altLang="zh-TW" sz="1600" dirty="0" err="1">
                <a:solidFill>
                  <a:srgbClr val="FF0000"/>
                </a:solidFill>
              </a:rPr>
              <a:t>query_file_path</a:t>
            </a:r>
            <a:r>
              <a:rPr lang="en-US" altLang="zh-TW" sz="1600" dirty="0">
                <a:solidFill>
                  <a:srgbClr val="FF0000"/>
                </a:solidFill>
              </a:rPr>
              <a:t>] [</a:t>
            </a:r>
            <a:r>
              <a:rPr lang="en-US" altLang="zh-TW" sz="1600" dirty="0" err="1">
                <a:solidFill>
                  <a:srgbClr val="FF0000"/>
                </a:solidFill>
              </a:rPr>
              <a:t>output_file_name</a:t>
            </a:r>
            <a:r>
              <a:rPr lang="en-US" altLang="zh-TW" sz="1600" dirty="0">
                <a:solidFill>
                  <a:srgbClr val="FF0000"/>
                </a:solidFill>
              </a:rPr>
              <a:t>]</a:t>
            </a:r>
          </a:p>
          <a:p>
            <a:pPr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Time limits</a:t>
            </a:r>
          </a:p>
          <a:p>
            <a:pPr lvl="1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Your program would be killed after </a:t>
            </a:r>
            <a:r>
              <a:rPr lang="en-US" altLang="zh-TW" sz="1600" dirty="0">
                <a:solidFill>
                  <a:srgbClr val="FF0000"/>
                </a:solidFill>
              </a:rPr>
              <a:t>4</a:t>
            </a:r>
            <a:r>
              <a:rPr lang="en-US" altLang="zh-TW" sz="1600" dirty="0"/>
              <a:t> seconds</a:t>
            </a:r>
          </a:p>
          <a:p>
            <a:pPr lvl="1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Brute-force algorithms won’t get through</a:t>
            </a:r>
            <a:endParaRPr lang="zh-TW" altLang="en-US" sz="1600" dirty="0"/>
          </a:p>
          <a:p>
            <a:pPr lvl="1" indent="-457200">
              <a:buSzPts val="2800"/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32574-634A-4735-21CB-9F46B347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822"/>
            <a:ext cx="10515600" cy="1325563"/>
          </a:xfrm>
        </p:spPr>
        <p:txBody>
          <a:bodyPr/>
          <a:lstStyle/>
          <a:p>
            <a:r>
              <a:rPr lang="en-US" altLang="zh-TW" dirty="0"/>
              <a:t>Scoring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E900E-8E61-5A0B-EF15-9B7396CC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385"/>
            <a:ext cx="5257800" cy="4631479"/>
          </a:xfrm>
        </p:spPr>
        <p:txBody>
          <a:bodyPr>
            <a:noAutofit/>
          </a:bodyPr>
          <a:lstStyle/>
          <a:p>
            <a:r>
              <a:rPr kumimoji="1" lang="en" altLang="zh-TW" sz="1600" dirty="0"/>
              <a:t>We have a small dataset (1000 files) and a bigger dataset (8000up files) </a:t>
            </a:r>
          </a:p>
          <a:p>
            <a:r>
              <a:rPr kumimoji="1" lang="en" altLang="zh-TW" sz="1600" dirty="0"/>
              <a:t>Exact Search + And / Or / Exclude Operator (40%)</a:t>
            </a:r>
          </a:p>
          <a:p>
            <a:pPr lvl="1"/>
            <a:r>
              <a:rPr kumimoji="1" lang="en" altLang="zh-TW" sz="1400" dirty="0"/>
              <a:t>100% query output correct -&gt; get 40 points</a:t>
            </a:r>
          </a:p>
          <a:p>
            <a:pPr lvl="1"/>
            <a:r>
              <a:rPr kumimoji="1" lang="en" altLang="zh-TW" sz="1400" dirty="0"/>
              <a:t>80%~99% query output correct -&gt; get 20 points</a:t>
            </a:r>
          </a:p>
          <a:p>
            <a:pPr lvl="1"/>
            <a:r>
              <a:rPr kumimoji="1" lang="en" altLang="zh-TW" sz="1400" dirty="0"/>
              <a:t>less than 80% query output correct -&gt; get 0 points</a:t>
            </a:r>
          </a:p>
          <a:p>
            <a:r>
              <a:rPr kumimoji="1" lang="en" altLang="zh-TW" sz="1600" dirty="0"/>
              <a:t>Suffix / Prefix / Wildcard Search (25%)</a:t>
            </a:r>
          </a:p>
          <a:p>
            <a:pPr lvl="1"/>
            <a:r>
              <a:rPr kumimoji="1" lang="en" altLang="zh-TW" sz="1400" dirty="0"/>
              <a:t>100% query output correct -&gt; get 25 points</a:t>
            </a:r>
          </a:p>
          <a:p>
            <a:pPr lvl="1"/>
            <a:r>
              <a:rPr kumimoji="1" lang="en" altLang="zh-TW" sz="1400" dirty="0"/>
              <a:t>80%~99% query output correct -&gt; get 12 points</a:t>
            </a:r>
          </a:p>
          <a:p>
            <a:pPr lvl="1"/>
            <a:r>
              <a:rPr kumimoji="1" lang="en" altLang="zh-TW" sz="1400" dirty="0"/>
              <a:t>less than 80% query output correct -&gt; get 0 points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46F234-3CBD-D1B3-9600-BB8A27F4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CAB7653-488D-070C-1A60-45946777812E}"/>
              </a:ext>
            </a:extLst>
          </p:cNvPr>
          <p:cNvSpPr txBox="1">
            <a:spLocks/>
          </p:cNvSpPr>
          <p:nvPr/>
        </p:nvSpPr>
        <p:spPr>
          <a:xfrm>
            <a:off x="6096000" y="1674483"/>
            <a:ext cx="5257800" cy="4631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TW" sz="1600" dirty="0"/>
              <a:t>Scalability Test: test with more essays and queries (10%)</a:t>
            </a:r>
          </a:p>
          <a:p>
            <a:pPr lvl="1"/>
            <a:r>
              <a:rPr kumimoji="1" lang="en" altLang="zh-TW" sz="1400" dirty="0"/>
              <a:t>You get these points when the answers are all correct</a:t>
            </a:r>
          </a:p>
          <a:p>
            <a:pPr lvl="1"/>
            <a:r>
              <a:rPr kumimoji="1" lang="en" altLang="zh-TW" sz="1400" dirty="0"/>
              <a:t>We will test your code only if you pass above two test</a:t>
            </a:r>
          </a:p>
          <a:p>
            <a:r>
              <a:rPr kumimoji="1" lang="en" altLang="zh-TW" sz="1600" dirty="0"/>
              <a:t>Speed Test: compete the speed with your classmate (15%)</a:t>
            </a:r>
          </a:p>
          <a:p>
            <a:pPr lvl="1"/>
            <a:r>
              <a:rPr kumimoji="1" lang="en" altLang="zh-TW" sz="1400" dirty="0"/>
              <a:t>We will test your code only if you get all the points in above three tests (75 points)</a:t>
            </a:r>
          </a:p>
          <a:p>
            <a:pPr lvl="1"/>
            <a:r>
              <a:rPr kumimoji="1" lang="en" altLang="zh-TW" sz="1400" dirty="0"/>
              <a:t>Last 10%: 3 points</a:t>
            </a:r>
          </a:p>
          <a:p>
            <a:pPr lvl="1"/>
            <a:r>
              <a:rPr kumimoji="1" lang="en" altLang="zh-TW" sz="1400" dirty="0"/>
              <a:t>Top 50% - Top 90%: 5 points</a:t>
            </a:r>
          </a:p>
          <a:p>
            <a:pPr lvl="1"/>
            <a:r>
              <a:rPr kumimoji="1" lang="en" altLang="zh-TW" sz="1400" dirty="0"/>
              <a:t>Top 20% - Top 50%: 10 points</a:t>
            </a:r>
          </a:p>
          <a:p>
            <a:pPr lvl="1"/>
            <a:r>
              <a:rPr kumimoji="1" lang="en" altLang="zh-TW" sz="1400" dirty="0"/>
              <a:t>Top 20%: 15 points</a:t>
            </a:r>
          </a:p>
          <a:p>
            <a:r>
              <a:rPr kumimoji="1" lang="en" altLang="zh-TW" sz="1600" dirty="0"/>
              <a:t> Report (10%) 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5002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Your report should contain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How you implement your code (6%)</a:t>
            </a:r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altLang="zh-TW" dirty="0"/>
              <a:t>Other implementations for optimization (2%)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Challenges you encounter in this project ,or Conclusion (2%)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References that give you the idea (</a:t>
            </a:r>
            <a:r>
              <a:rPr lang="en-US" dirty="0" err="1"/>
              <a:t>github</a:t>
            </a:r>
            <a:r>
              <a:rPr lang="en-US" dirty="0"/>
              <a:t>/paper…)</a:t>
            </a:r>
            <a:endParaRPr dirty="0"/>
          </a:p>
          <a:p>
            <a:pPr marL="9525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No more than 2 pages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Submission </a:t>
            </a:r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Submit your 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Code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Report</a:t>
            </a:r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Submit a zip file with filename “[</a:t>
            </a:r>
            <a:r>
              <a:rPr lang="en-US" dirty="0" err="1"/>
              <a:t>student_id</a:t>
            </a:r>
            <a:r>
              <a:rPr lang="en-US" dirty="0"/>
              <a:t>]_project”</a:t>
            </a:r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[</a:t>
            </a:r>
            <a:r>
              <a:rPr lang="en-US" altLang="zh-TW" dirty="0" err="1"/>
              <a:t>student_id</a:t>
            </a:r>
            <a:r>
              <a:rPr lang="en-US" altLang="zh-TW" dirty="0"/>
              <a:t>]_</a:t>
            </a:r>
            <a:r>
              <a:rPr lang="en-US" altLang="zh-TW" dirty="0" err="1"/>
              <a:t>project.zip</a:t>
            </a:r>
            <a:endParaRPr lang="en-US" altLang="zh-TW" dirty="0"/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|------- [</a:t>
            </a:r>
            <a:r>
              <a:rPr lang="en-US" altLang="zh-TW" dirty="0" err="1"/>
              <a:t>student_id</a:t>
            </a:r>
            <a:r>
              <a:rPr lang="en-US" altLang="zh-TW" dirty="0"/>
              <a:t>].</a:t>
            </a:r>
            <a:r>
              <a:rPr lang="en-US" altLang="zh-TW" dirty="0" err="1"/>
              <a:t>cpp</a:t>
            </a:r>
            <a:r>
              <a:rPr lang="en-US" altLang="zh-TW" dirty="0"/>
              <a:t>/.c </a:t>
            </a:r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|------- Other Implementation code (Optional)</a:t>
            </a:r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|------- [</a:t>
            </a:r>
            <a:r>
              <a:rPr lang="en-US" altLang="zh-TW" dirty="0" err="1"/>
              <a:t>student_id</a:t>
            </a:r>
            <a:r>
              <a:rPr lang="en-US" altLang="zh-TW" dirty="0"/>
              <a:t>]_</a:t>
            </a:r>
            <a:r>
              <a:rPr lang="en-US" altLang="zh-TW" dirty="0" err="1"/>
              <a:t>report.pdf</a:t>
            </a:r>
            <a:endParaRPr lang="en-US" altLang="zh-TW" dirty="0"/>
          </a:p>
          <a:p>
            <a:pPr marL="22860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endParaRPr lang="en-US" altLang="zh-TW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FF0000"/>
                </a:solidFill>
              </a:rPr>
              <a:t>If the submission is not in the above format, 5 points will be deducted.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There are many search engine nowadays</a:t>
            </a:r>
            <a:endParaRPr dirty="0">
              <a:solidFill>
                <a:schemeClr val="tx1"/>
              </a:solidFill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: Google, Yahoo, Baidu… etc.</a:t>
            </a:r>
            <a:endParaRPr dirty="0">
              <a:solidFill>
                <a:schemeClr val="tx1"/>
              </a:solidFill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this final project, we need to build a simple essay search engine</a:t>
            </a:r>
            <a:endParaRPr dirty="0">
              <a:solidFill>
                <a:schemeClr val="tx1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>
              <a:solidFill>
                <a:srgbClr val="0070C0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>
              <a:solidFill>
                <a:srgbClr val="0070C0"/>
              </a:solidFill>
            </a:endParaRPr>
          </a:p>
        </p:txBody>
      </p:sp>
      <p:pic>
        <p:nvPicPr>
          <p:cNvPr id="95" name="Google Shape;95;p2" descr="Google - Home | Faceboo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5955" y="4218386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 descr="Yahoo奇摩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4382" y="4521076"/>
            <a:ext cx="1748161" cy="1748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 descr="手機百度- Google Play 應用程式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7736" y="4374986"/>
            <a:ext cx="1610142" cy="1610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 descr="Bing Mobile - Wikiped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97562" y="4647012"/>
            <a:ext cx="33623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838200" y="181683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After compile command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/>
              <a:t> 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g++ -std=</a:t>
            </a:r>
            <a:r>
              <a:rPr lang="en-US" altLang="zh-TW" b="1" dirty="0" err="1">
                <a:solidFill>
                  <a:srgbClr val="FF0000"/>
                </a:solidFill>
              </a:rPr>
              <a:t>c++</a:t>
            </a:r>
            <a:r>
              <a:rPr lang="en-US" altLang="zh-TW" b="1" dirty="0">
                <a:solidFill>
                  <a:srgbClr val="FF0000"/>
                </a:solidFill>
              </a:rPr>
              <a:t>17 -O2 -o essay-search</a:t>
            </a:r>
            <a:r>
              <a:rPr lang="zh-TW" altLang="en-US" b="1">
                <a:solidFill>
                  <a:srgbClr val="FF0000"/>
                </a:solidFill>
              </a:rPr>
              <a:t> </a:t>
            </a:r>
            <a:r>
              <a:rPr lang="en-US" altLang="zh-TW" b="1">
                <a:solidFill>
                  <a:srgbClr val="FF0000"/>
                </a:solidFill>
              </a:rPr>
              <a:t>./*.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/>
              <a:t>   a executable file “essay-search.exe” should be created</a:t>
            </a:r>
          </a:p>
          <a:p>
            <a:pPr marL="228600" indent="-50800"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After execute, [output-file-name] should be created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Submission</a:t>
            </a: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3" y="5410338"/>
            <a:ext cx="8763000" cy="381000"/>
          </a:xfrm>
          <a:prstGeom prst="rect">
            <a:avLst/>
          </a:prstGeom>
        </p:spPr>
      </p:pic>
      <p:pic>
        <p:nvPicPr>
          <p:cNvPr id="4" name="圖片 4">
            <a:extLst>
              <a:ext uri="{FF2B5EF4-FFF2-40B4-BE49-F238E27FC236}">
                <a16:creationId xmlns:a16="http://schemas.microsoft.com/office/drawing/2014/main" id="{D1982FEA-8559-D6AE-6084-B6E0E6166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3708453"/>
            <a:ext cx="9148762" cy="314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9920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main.cpp: essay txt parser and some hint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query.txt</a:t>
            </a:r>
            <a:r>
              <a:rPr lang="en-US" altLang="zh-TW" sz="2400" dirty="0"/>
              <a:t> / </a:t>
            </a:r>
            <a:r>
              <a:rPr lang="en-US" altLang="zh-TW" sz="2400" dirty="0" err="1"/>
              <a:t>output.txt</a:t>
            </a:r>
            <a:r>
              <a:rPr lang="en-US" altLang="zh-TW" sz="2400" dirty="0"/>
              <a:t>: sample input /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query_more.txt</a:t>
            </a:r>
            <a:r>
              <a:rPr lang="en-US" altLang="zh-TW" sz="2400" dirty="0"/>
              <a:t> / </a:t>
            </a:r>
            <a:r>
              <a:rPr lang="en-US" altLang="zh-TW" sz="2400" dirty="0" err="1"/>
              <a:t>query_more_output.txt</a:t>
            </a:r>
            <a:r>
              <a:rPr lang="en-US" altLang="zh-TW" sz="2400" dirty="0"/>
              <a:t>: sample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data: sample essay data folder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data-more: more essay data provide for self testing (1000 files)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7707"/>
            <a:ext cx="10515600" cy="1325563"/>
          </a:xfrm>
        </p:spPr>
        <p:txBody>
          <a:bodyPr/>
          <a:lstStyle/>
          <a:p>
            <a:r>
              <a:rPr lang="en-US" altLang="zh-TW" dirty="0"/>
              <a:t>Given File structure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4A643A-9C6A-ECC7-216A-80EE8E5A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744" y="4954494"/>
            <a:ext cx="3362512" cy="178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74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4902"/>
            <a:ext cx="10515600" cy="1325563"/>
          </a:xfrm>
        </p:spPr>
        <p:txBody>
          <a:bodyPr/>
          <a:lstStyle/>
          <a:p>
            <a:r>
              <a:rPr lang="en-US" altLang="zh-TW" dirty="0"/>
              <a:t>Given main.cpp &amp; parser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670465"/>
            <a:ext cx="10515600" cy="463939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We will provide some code in main.cpp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You can use these code for your implementation</a:t>
            </a:r>
          </a:p>
          <a:p>
            <a:pPr marL="114300" indent="0">
              <a:buNone/>
            </a:pPr>
            <a:r>
              <a:rPr lang="en-US" altLang="zh-TW" sz="2000" dirty="0"/>
              <a:t>      </a:t>
            </a:r>
            <a:r>
              <a:rPr lang="zh-TW" altLang="en-US" sz="2000" b="1" dirty="0"/>
              <a:t>助教提供</a:t>
            </a:r>
            <a:r>
              <a:rPr lang="en-US" altLang="zh-TW" sz="2000" b="1" dirty="0"/>
              <a:t>Parser</a:t>
            </a:r>
            <a:r>
              <a:rPr lang="zh-TW" altLang="en-US" sz="2000" b="1" dirty="0"/>
              <a:t>，如要自行</a:t>
            </a:r>
            <a:r>
              <a:rPr lang="en-US" altLang="zh-TW" sz="2000" b="1" dirty="0"/>
              <a:t>implement</a:t>
            </a:r>
            <a:r>
              <a:rPr lang="zh-TW" altLang="en-US" sz="2000" b="1" dirty="0"/>
              <a:t>，請確定與助教提供之</a:t>
            </a:r>
            <a:r>
              <a:rPr lang="en-US" altLang="zh-TW" sz="2000" b="1" dirty="0"/>
              <a:t>parser</a:t>
            </a:r>
            <a:r>
              <a:rPr lang="zh-TW" altLang="en-US" sz="2000" b="1" dirty="0"/>
              <a:t>輸出相同，若因自行實作而導致輸入輸出上有差異，將會視為錯誤。</a:t>
            </a:r>
            <a:endParaRPr lang="en-US" altLang="zh-TW" sz="2000" b="1" dirty="0"/>
          </a:p>
          <a:p>
            <a:pPr marL="114300" indent="0">
              <a:buNone/>
            </a:pPr>
            <a:r>
              <a:rPr lang="en-US" altLang="zh-TW" sz="2000" dirty="0"/>
              <a:t>	</a:t>
            </a:r>
          </a:p>
          <a:p>
            <a:pPr marL="114300" indent="0">
              <a:buNone/>
            </a:pPr>
            <a:endParaRPr lang="en-US" altLang="zh-TW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Functionality that has been provided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TW" sz="2200" dirty="0"/>
              <a:t>Store variable for </a:t>
            </a:r>
            <a:r>
              <a:rPr lang="en-US" altLang="zh-TW" sz="2200" dirty="0" err="1"/>
              <a:t>argv</a:t>
            </a:r>
            <a:r>
              <a:rPr lang="en-US" altLang="zh-TW" sz="2200" dirty="0"/>
              <a:t> argument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TW" sz="2200" dirty="0"/>
              <a:t>Process essay title and content, storing into two vector&lt;string&gt;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TW" sz="2200" dirty="0"/>
              <a:t>Utility function for parsing and string split</a:t>
            </a:r>
          </a:p>
          <a:p>
            <a:pPr marL="11430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1309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Note</a:t>
            </a:r>
            <a:endParaRPr dirty="0"/>
          </a:p>
        </p:txBody>
      </p:sp>
      <p:sp>
        <p:nvSpPr>
          <p:cNvPr id="214" name="Google Shape;21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You are </a:t>
            </a:r>
            <a:r>
              <a:rPr lang="en-US" dirty="0">
                <a:solidFill>
                  <a:schemeClr val="accent5"/>
                </a:solidFill>
              </a:rPr>
              <a:t>allowed </a:t>
            </a:r>
            <a:r>
              <a:rPr lang="en-US" dirty="0"/>
              <a:t>to use STL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don’t use </a:t>
            </a:r>
            <a:r>
              <a:rPr lang="en-US" dirty="0"/>
              <a:t>any string matching library function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" dirty="0"/>
              <a:t>If you encounter problems, you can ask questions in the discussion area on </a:t>
            </a:r>
            <a:r>
              <a:rPr lang="en" dirty="0" err="1"/>
              <a:t>eeclass</a:t>
            </a:r>
            <a:r>
              <a:rPr lang="en" dirty="0"/>
              <a:t> first. or you can also email to </a:t>
            </a:r>
            <a:r>
              <a:rPr lang="en" dirty="0">
                <a:hlinkClick r:id="rId3"/>
              </a:rPr>
              <a:t>lobsterlab.cs.nthu@gmail.com</a:t>
            </a:r>
            <a:r>
              <a:rPr lang="en" dirty="0"/>
              <a:t>.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TAs won’t help to debug your code, please make use of internet ( google it ) .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70233"/>
            <a:ext cx="10515600" cy="1325563"/>
          </a:xfrm>
        </p:spPr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695796"/>
            <a:ext cx="10515600" cy="4838008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How can we build data structure that efficiently support searching?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These are some common structure that we can reference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 err="1"/>
              <a:t>Trie</a:t>
            </a:r>
            <a:r>
              <a:rPr lang="en-US" altLang="zh-TW" sz="4000" dirty="0"/>
              <a:t> (TA implemented this)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</a:t>
            </a:r>
            <a:r>
              <a:rPr lang="en-US" altLang="zh-TW" sz="2900" dirty="0">
                <a:hlinkClick r:id="rId3"/>
              </a:rPr>
              <a:t>https://www.geeksforgeeks.org/trie-insert-and-search</a:t>
            </a:r>
            <a:endParaRPr lang="en-US" altLang="zh-TW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https://www.hackerearth.com/practice/data-structures/advanced-data-structures/trie-keyword-tree/tutorial/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Suffix-Tree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</a:t>
            </a:r>
            <a:r>
              <a:rPr lang="en" altLang="zh-TW" sz="2900" dirty="0">
                <a:hlinkClick r:id="rId4"/>
              </a:rPr>
              <a:t>https://blog.csdn.net/fjsd155/article/details/80211145</a:t>
            </a:r>
            <a:endParaRPr kumimoji="1" lang="zh-TW" altLang="en-US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https://www.geeksforgeeks.org/ukkonens-suffix-tree-construction-part-1/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Ternary Search 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</a:t>
            </a:r>
            <a:r>
              <a:rPr lang="en-US" altLang="zh-TW" sz="2900" dirty="0">
                <a:hlinkClick r:id="rId5"/>
              </a:rPr>
              <a:t>https://www.geeksforgeeks.org/ternary-search-tree/</a:t>
            </a:r>
            <a:endParaRPr lang="en-US" altLang="zh-TW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https://www.cs.upc.edu/~ps/downloads/tst/tst.html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900" dirty="0"/>
              <a:t>Compressed </a:t>
            </a:r>
            <a:r>
              <a:rPr lang="en-US" altLang="zh-TW" sz="4900" dirty="0" err="1"/>
              <a:t>Trie</a:t>
            </a:r>
            <a:endParaRPr lang="en-US" altLang="zh-TW" sz="4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https://www.geeksforgeeks.org/compressed-tries/</a:t>
            </a:r>
          </a:p>
        </p:txBody>
      </p:sp>
    </p:spTree>
    <p:extLst>
      <p:ext uri="{BB962C8B-B14F-4D97-AF65-F5344CB8AC3E}">
        <p14:creationId xmlns:p14="http://schemas.microsoft.com/office/powerpoint/2010/main" val="371989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9821" y="1429397"/>
            <a:ext cx="9107750" cy="483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Essay Search</a:t>
            </a:r>
            <a:endParaRPr dirty="0"/>
          </a:p>
        </p:txBody>
      </p:sp>
      <p:sp>
        <p:nvSpPr>
          <p:cNvPr id="111" name="Google Shape;111;p7"/>
          <p:cNvSpPr txBox="1"/>
          <p:nvPr/>
        </p:nvSpPr>
        <p:spPr>
          <a:xfrm>
            <a:off x="1042200" y="1994350"/>
            <a:ext cx="1031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838200" y="1556951"/>
            <a:ext cx="10515600" cy="461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Input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A set of txt files (essays) in the given folder path (0.txt, 1.txt, ....)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A given txt file containing search queries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Output file name 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altLang="zh-TW" sz="2000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Output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Output a txt file with the given name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Given a word, our objective is to list the essays that their titles or abstracts contain the word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We need to consider only the alphabetic words. You can ignore special symbols or digits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The queries are </a:t>
            </a:r>
            <a:r>
              <a:rPr lang="en-US" altLang="zh-TW" sz="2300" u="sng" dirty="0"/>
              <a:t>case insensitive</a:t>
            </a:r>
            <a:r>
              <a:rPr lang="en-US" altLang="zh-TW" sz="2300" dirty="0"/>
              <a:t>, i.e., we are treating uppercase and lowercase characters the same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685800" indent="-457200">
              <a:spcBef>
                <a:spcPts val="0"/>
              </a:spcBef>
            </a:pPr>
            <a:endParaRPr dirty="0"/>
          </a:p>
          <a:p>
            <a:pPr marL="635000" indent="-457200">
              <a:buSzPts val="2800"/>
            </a:pPr>
            <a:endParaRPr dirty="0"/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2285"/>
            <a:ext cx="10515600" cy="1325563"/>
          </a:xfrm>
        </p:spPr>
        <p:txBody>
          <a:bodyPr/>
          <a:lstStyle/>
          <a:p>
            <a:r>
              <a:rPr lang="en-US" altLang="zh-TW" dirty="0"/>
              <a:t>Query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41583" y="1424463"/>
            <a:ext cx="5654418" cy="520919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Exact Search: “search-word”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Eg</a:t>
            </a:r>
            <a:r>
              <a:rPr lang="en-US" altLang="zh-TW" dirty="0"/>
              <a:t>: we want to search essay with </a:t>
            </a:r>
            <a:r>
              <a:rPr lang="en-US" altLang="zh-TW" b="1" i="1" dirty="0"/>
              <a:t>graph</a:t>
            </a:r>
            <a:r>
              <a:rPr lang="en-US" altLang="zh-TW" dirty="0"/>
              <a:t>, we use query - “graph”</a:t>
            </a:r>
            <a:endParaRPr lang="en-US" altLang="zh-TW" b="1" i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Prefix Search: search-word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err="1"/>
              <a:t>Eg</a:t>
            </a:r>
            <a:r>
              <a:rPr lang="en-US" altLang="zh-TW" sz="2000" dirty="0"/>
              <a:t>: we want to search essay with prefix </a:t>
            </a:r>
            <a:r>
              <a:rPr lang="en-US" altLang="zh-TW" sz="2000" b="1" i="1" dirty="0"/>
              <a:t>graph</a:t>
            </a:r>
            <a:r>
              <a:rPr lang="en-US" altLang="zh-TW" sz="2000" dirty="0"/>
              <a:t>, we use query - graph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Suffix Search: *search-word*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err="1"/>
              <a:t>Eg</a:t>
            </a:r>
            <a:r>
              <a:rPr lang="en-US" altLang="zh-TW" sz="2000" dirty="0"/>
              <a:t>: we want to search essay with suffix </a:t>
            </a:r>
            <a:r>
              <a:rPr lang="en-US" altLang="zh-TW" sz="2000" b="1" i="1" dirty="0"/>
              <a:t>graph</a:t>
            </a:r>
            <a:r>
              <a:rPr lang="en-US" altLang="zh-TW" sz="2000" dirty="0"/>
              <a:t>, we use query - *graph*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Wildcard Search: &lt;search-pattern&gt;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Eg</a:t>
            </a:r>
            <a:r>
              <a:rPr lang="en-US" altLang="zh-TW" dirty="0"/>
              <a:t>: we want to search essay with word pattern gr*h, we use query - &lt;gr*h&gt;. </a:t>
            </a:r>
            <a:r>
              <a:rPr lang="en-US" altLang="zh-TW" b="1" dirty="0"/>
              <a:t>“*” can be </a:t>
            </a:r>
            <a:r>
              <a:rPr lang="en-US" altLang="zh-TW" b="1" dirty="0">
                <a:solidFill>
                  <a:srgbClr val="FF0000"/>
                </a:solidFill>
              </a:rPr>
              <a:t>empty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0000"/>
                </a:solidFill>
              </a:rPr>
              <a:t>single</a:t>
            </a:r>
            <a:r>
              <a:rPr lang="en-US" altLang="zh-TW" b="1" dirty="0"/>
              <a:t> or </a:t>
            </a:r>
            <a:r>
              <a:rPr lang="en-US" altLang="zh-TW" b="1" dirty="0">
                <a:solidFill>
                  <a:srgbClr val="FF0000"/>
                </a:solidFill>
              </a:rPr>
              <a:t>multiple</a:t>
            </a:r>
            <a:r>
              <a:rPr lang="en-US" altLang="zh-TW" b="1" dirty="0"/>
              <a:t> characters</a:t>
            </a:r>
            <a:r>
              <a:rPr lang="en-US" altLang="zh-TW" dirty="0"/>
              <a:t>, so gr*h should match words like graph, growth…etc.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E8E4CCA9-7499-1B75-1E54-4F4F021BF44C}"/>
              </a:ext>
            </a:extLst>
          </p:cNvPr>
          <p:cNvSpPr txBox="1">
            <a:spLocks/>
          </p:cNvSpPr>
          <p:nvPr/>
        </p:nvSpPr>
        <p:spPr>
          <a:xfrm>
            <a:off x="6096000" y="1424462"/>
            <a:ext cx="6051037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TW" sz="1800" i="1" dirty="0"/>
              <a:t>And</a:t>
            </a:r>
            <a:r>
              <a:rPr lang="en-US" altLang="zh-TW" sz="1800" dirty="0"/>
              <a:t> operator: “+”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400" dirty="0" err="1"/>
              <a:t>Eg</a:t>
            </a:r>
            <a:r>
              <a:rPr lang="en-US" altLang="zh-TW" sz="1400" dirty="0"/>
              <a:t>: we want to search essay with </a:t>
            </a:r>
            <a:r>
              <a:rPr lang="en-US" altLang="zh-TW" sz="1400" b="1" i="1" dirty="0"/>
              <a:t>graph </a:t>
            </a:r>
            <a:r>
              <a:rPr lang="en-US" altLang="zh-TW" sz="1400" dirty="0"/>
              <a:t>and </a:t>
            </a:r>
            <a:r>
              <a:rPr lang="en-US" altLang="zh-TW" sz="1400" b="1" i="1" dirty="0"/>
              <a:t>sparsity</a:t>
            </a:r>
            <a:r>
              <a:rPr lang="en-US" altLang="zh-TW" sz="1400" dirty="0"/>
              <a:t>, we use query – “graph” + “sparsity”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i="1" dirty="0"/>
              <a:t>Or</a:t>
            </a:r>
            <a:r>
              <a:rPr lang="en-US" altLang="zh-TW" sz="1800" dirty="0"/>
              <a:t> operator: “/”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400" dirty="0" err="1"/>
              <a:t>Eg</a:t>
            </a:r>
            <a:r>
              <a:rPr lang="en-US" altLang="zh-TW" sz="1400" dirty="0"/>
              <a:t>: we want to search essay with </a:t>
            </a:r>
            <a:r>
              <a:rPr lang="en-US" altLang="zh-TW" sz="1400" b="1" i="1" dirty="0"/>
              <a:t>graph</a:t>
            </a:r>
            <a:r>
              <a:rPr lang="en-US" altLang="zh-TW" sz="1400" dirty="0"/>
              <a:t> or </a:t>
            </a:r>
            <a:r>
              <a:rPr lang="en-US" altLang="zh-TW" sz="1400" b="1" i="1" dirty="0"/>
              <a:t>quantum</a:t>
            </a:r>
            <a:r>
              <a:rPr lang="en-US" altLang="zh-TW" sz="1400" dirty="0"/>
              <a:t>, we use query – “graph” / “quantum”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i="1" dirty="0"/>
              <a:t>Exclude</a:t>
            </a:r>
            <a:r>
              <a:rPr lang="en-US" altLang="zh-TW" sz="1800" dirty="0"/>
              <a:t> operator: “-”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400" dirty="0" err="1"/>
              <a:t>Eg</a:t>
            </a:r>
            <a:r>
              <a:rPr lang="en-US" altLang="zh-TW" sz="1400" dirty="0"/>
              <a:t>: we want to search essay with </a:t>
            </a:r>
            <a:r>
              <a:rPr lang="en-US" altLang="zh-TW" sz="1400" b="1" i="1" dirty="0"/>
              <a:t>graph</a:t>
            </a:r>
            <a:r>
              <a:rPr lang="en-US" altLang="zh-TW" sz="1400" dirty="0"/>
              <a:t> but without </a:t>
            </a:r>
            <a:r>
              <a:rPr lang="en-US" altLang="zh-TW" sz="1400" b="1" i="1" dirty="0"/>
              <a:t>deep</a:t>
            </a:r>
            <a:r>
              <a:rPr lang="en-US" altLang="zh-TW" sz="1400" dirty="0"/>
              <a:t>, we use query – “graph” - “deep”</a:t>
            </a:r>
          </a:p>
        </p:txBody>
      </p:sp>
    </p:spTree>
    <p:extLst>
      <p:ext uri="{BB962C8B-B14F-4D97-AF65-F5344CB8AC3E}">
        <p14:creationId xmlns:p14="http://schemas.microsoft.com/office/powerpoint/2010/main" val="88516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Input file – essay file</a:t>
            </a:r>
            <a:endParaRPr dirty="0"/>
          </a:p>
        </p:txBody>
      </p:sp>
      <p:sp>
        <p:nvSpPr>
          <p:cNvPr id="124" name="Google Shape;124;p9"/>
          <p:cNvSpPr txBox="1">
            <a:spLocks noGrp="1"/>
          </p:cNvSpPr>
          <p:nvPr>
            <p:ph type="body" idx="1"/>
          </p:nvPr>
        </p:nvSpPr>
        <p:spPr>
          <a:xfrm>
            <a:off x="838200" y="1641376"/>
            <a:ext cx="10515600" cy="453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There are a set of essay txt files, named 0.txt, 1.txt, ........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 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Those essay txt files will be put in the given directory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Every essay txt file contains two parts</a:t>
            </a:r>
            <a:endParaRPr lang="en-US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1. Title (the first line)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2. Abstract (the remaining sentences)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sz="2400" dirty="0"/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611" y="3614841"/>
            <a:ext cx="4886189" cy="2797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67543"/>
            <a:ext cx="9982201" cy="38194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There would be several queries in a query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One line represents one query that has to be processed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The And / Or / Exclude operator is </a:t>
            </a:r>
            <a:r>
              <a:rPr lang="en-US" altLang="zh-TW" sz="2400" dirty="0">
                <a:solidFill>
                  <a:srgbClr val="FF0000"/>
                </a:solidFill>
              </a:rPr>
              <a:t>left associative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Eg</a:t>
            </a:r>
            <a:r>
              <a:rPr lang="en-US" altLang="zh-TW" sz="2400" dirty="0"/>
              <a:t>: graph + decomposition / quantum </a:t>
            </a:r>
          </a:p>
          <a:p>
            <a:pPr marL="114300" indent="0">
              <a:buNone/>
            </a:pPr>
            <a:r>
              <a:rPr lang="en-US" altLang="zh-TW" sz="2400" dirty="0"/>
              <a:t>               = (graph + decomposition) / quantum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All the queries are valid, i.e., you don’t need to worry about invalid queries</a:t>
            </a:r>
          </a:p>
          <a:p>
            <a:pPr marL="114300" indent="0">
              <a:buNone/>
            </a:pP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3645"/>
            <a:ext cx="10515600" cy="1325563"/>
          </a:xfrm>
        </p:spPr>
        <p:txBody>
          <a:bodyPr/>
          <a:lstStyle/>
          <a:p>
            <a:r>
              <a:rPr lang="en-US" altLang="zh-TW" dirty="0"/>
              <a:t>Input file – query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87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7965"/>
            <a:ext cx="10515600" cy="1325563"/>
          </a:xfrm>
        </p:spPr>
        <p:txBody>
          <a:bodyPr/>
          <a:lstStyle/>
          <a:p>
            <a:r>
              <a:rPr lang="en-US" altLang="zh-TW" dirty="0"/>
              <a:t>Query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59856"/>
            <a:ext cx="10515600" cy="458474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900" dirty="0"/>
              <a:t>First query: </a:t>
            </a:r>
            <a:r>
              <a:rPr lang="en-US" altLang="zh-TW" sz="1900" b="1" dirty="0"/>
              <a:t>reflect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700" dirty="0"/>
              <a:t>Find essays that have word with prefix [reflect], </a:t>
            </a:r>
            <a:r>
              <a:rPr lang="en-US" altLang="zh-TW" sz="1700" dirty="0" err="1"/>
              <a:t>eg</a:t>
            </a:r>
            <a:r>
              <a:rPr lang="en-US" altLang="zh-TW" sz="1700" dirty="0"/>
              <a:t>: reflect, reflection.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Second query: </a:t>
            </a:r>
            <a:r>
              <a:rPr lang="en-US" altLang="zh-TW" sz="1800" b="1" dirty="0"/>
              <a:t>“graph” / *composition*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A: Find essays that have exactly the word [graph]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B: Find essays that have words with suffix [composition]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A, B set with OR operator -&gt; answer = union of sets A and 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Third query: </a:t>
            </a:r>
            <a:r>
              <a:rPr lang="en-US" altLang="zh-TW" sz="1800" b="1" dirty="0"/>
              <a:t>“graph” + </a:t>
            </a:r>
            <a:r>
              <a:rPr lang="en-US" altLang="zh-TW" sz="1800" b="1" dirty="0" err="1"/>
              <a:t>decompos</a:t>
            </a:r>
            <a:endParaRPr lang="en-US" altLang="zh-TW" sz="1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 : Find essays that have exactly the word [graph]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 : Find essays that have words with prefix [</a:t>
            </a:r>
            <a:r>
              <a:rPr lang="en-US" altLang="zh-TW" sz="1600" dirty="0" err="1"/>
              <a:t>decompos</a:t>
            </a:r>
            <a:r>
              <a:rPr lang="en-US" altLang="zh-TW" sz="1600" dirty="0"/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A, B set with AND operator -&gt; answer = intersection of sets A and B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F4F2BBE-AD2E-C752-DD6D-59FE4BFFD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91" y="432300"/>
            <a:ext cx="4338709" cy="14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0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7965"/>
            <a:ext cx="10515600" cy="1325563"/>
          </a:xfrm>
        </p:spPr>
        <p:txBody>
          <a:bodyPr/>
          <a:lstStyle/>
          <a:p>
            <a:r>
              <a:rPr lang="en-US" altLang="zh-TW" dirty="0"/>
              <a:t>Query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33938"/>
            <a:ext cx="10515600" cy="53240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Fourth query: </a:t>
            </a:r>
            <a:r>
              <a:rPr lang="en-US" altLang="zh-TW" sz="1800" b="1" dirty="0"/>
              <a:t>graph + decomposition / reflection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A: Find essays that have words with prefix [graph]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B: Find essays that have words with prefix [decomposition]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C: Find essays that have words with prefix [reflection]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We know that A + B / C = (A + B) /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D = intersection of sets A and 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Answer = union of sets D and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Fifth query: </a:t>
            </a:r>
            <a:r>
              <a:rPr lang="en-US" altLang="zh-TW" sz="1800" b="1" dirty="0"/>
              <a:t>“</a:t>
            </a:r>
            <a:r>
              <a:rPr lang="en-US" altLang="zh-TW" sz="1800" b="1" dirty="0" err="1"/>
              <a:t>spiderMan</a:t>
            </a:r>
            <a:r>
              <a:rPr lang="en-US" altLang="zh-TW" sz="1800" b="1" dirty="0"/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Find essays that have exactly the word [</a:t>
            </a:r>
            <a:r>
              <a:rPr lang="en-US" altLang="zh-TW" sz="1600" dirty="0" err="1"/>
              <a:t>spiderman</a:t>
            </a:r>
            <a:r>
              <a:rPr lang="en-US" altLang="zh-TW" sz="1600" dirty="0"/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Keep in mind that upper- and lower-case characters are treated the same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7DF197-93B7-6C58-232B-3BFEB4F6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91" y="432300"/>
            <a:ext cx="4338709" cy="14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344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5F2B278A4586C47A00ADEFF145AC6A9" ma:contentTypeVersion="11" ma:contentTypeDescription="建立新的文件。" ma:contentTypeScope="" ma:versionID="7ac14af3493c057b50464c4ab63c1b13">
  <xsd:schema xmlns:xsd="http://www.w3.org/2001/XMLSchema" xmlns:xs="http://www.w3.org/2001/XMLSchema" xmlns:p="http://schemas.microsoft.com/office/2006/metadata/properties" xmlns:ns3="dc2a9912-8d20-4aa2-a91a-424f659f047c" targetNamespace="http://schemas.microsoft.com/office/2006/metadata/properties" ma:root="true" ma:fieldsID="78129c52199e705d20c1a66b734892db" ns3:_="">
    <xsd:import namespace="dc2a9912-8d20-4aa2-a91a-424f659f04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2a9912-8d20-4aa2-a91a-424f659f04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5C61EB-B360-41D5-87A4-C87D170BB4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D71359-2851-4AA4-8218-3348213920D8}">
  <ds:schemaRefs>
    <ds:schemaRef ds:uri="http://purl.org/dc/terms/"/>
    <ds:schemaRef ds:uri="http://purl.org/dc/dcmitype/"/>
    <ds:schemaRef ds:uri="http://schemas.microsoft.com/office/infopath/2007/PartnerControls"/>
    <ds:schemaRef ds:uri="dc2a9912-8d20-4aa2-a91a-424f659f047c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28E356C-39F7-40AA-B943-313C472E4F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2a9912-8d20-4aa2-a91a-424f659f0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8712</TotalTime>
  <Words>1985</Words>
  <Application>Microsoft Macintosh PowerPoint</Application>
  <PresentationFormat>寬螢幕</PresentationFormat>
  <Paragraphs>250</Paragraphs>
  <Slides>24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1_Office 佈景主題</vt:lpstr>
      <vt:lpstr>Final Project – Essay Search</vt:lpstr>
      <vt:lpstr>Intro</vt:lpstr>
      <vt:lpstr>Dataset</vt:lpstr>
      <vt:lpstr>Essay Search</vt:lpstr>
      <vt:lpstr>Query</vt:lpstr>
      <vt:lpstr>Input file – essay file</vt:lpstr>
      <vt:lpstr>Input file – query file</vt:lpstr>
      <vt:lpstr>Query example</vt:lpstr>
      <vt:lpstr>Query example</vt:lpstr>
      <vt:lpstr>Query example</vt:lpstr>
      <vt:lpstr>Output file format</vt:lpstr>
      <vt:lpstr>Requirements </vt:lpstr>
      <vt:lpstr>Test environment</vt:lpstr>
      <vt:lpstr>PowerPoint 簡報</vt:lpstr>
      <vt:lpstr>PowerPoint 簡報</vt:lpstr>
      <vt:lpstr>Testing </vt:lpstr>
      <vt:lpstr>Scoring</vt:lpstr>
      <vt:lpstr>Report</vt:lpstr>
      <vt:lpstr>Submission </vt:lpstr>
      <vt:lpstr>Submission</vt:lpstr>
      <vt:lpstr>Given File structure</vt:lpstr>
      <vt:lpstr>Given main.cpp &amp; parser</vt:lpstr>
      <vt:lpstr>Note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洪嘉陽</dc:creator>
  <cp:lastModifiedBy>張辰浩</cp:lastModifiedBy>
  <cp:revision>54</cp:revision>
  <dcterms:created xsi:type="dcterms:W3CDTF">2022-11-24T13:37:48Z</dcterms:created>
  <dcterms:modified xsi:type="dcterms:W3CDTF">2024-01-06T08:33:48Z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0x01010005F2B278A4586C47A00ADEFF145AC6A9</vt:lpwstr>
  </property>
</Properties>
</file>