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76" r:id="rId4"/>
    <p:sldId id="260" r:id="rId5"/>
    <p:sldId id="277" r:id="rId6"/>
    <p:sldId id="278" r:id="rId7"/>
    <p:sldId id="261" r:id="rId8"/>
    <p:sldId id="262" r:id="rId9"/>
    <p:sldId id="264" r:id="rId10"/>
    <p:sldId id="265" r:id="rId11"/>
    <p:sldId id="266" r:id="rId12"/>
    <p:sldId id="269" r:id="rId13"/>
    <p:sldId id="271" r:id="rId14"/>
    <p:sldId id="273" r:id="rId15"/>
    <p:sldId id="284" r:id="rId16"/>
    <p:sldId id="285" r:id="rId17"/>
    <p:sldId id="274" r:id="rId18"/>
    <p:sldId id="280" r:id="rId19"/>
    <p:sldId id="281" r:id="rId20"/>
    <p:sldId id="286" r:id="rId21"/>
    <p:sldId id="287" r:id="rId22"/>
    <p:sldId id="25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Universidade do Minho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PT" smtClean="0"/>
              <a:t>Assistente Inteligente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A5268-1B16-4E6D-A8D4-2A55153014B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7027642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Universidade do Minho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PT" smtClean="0"/>
              <a:t>Assistente Inteligente</a:t>
            </a:r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E242D-6CC7-4BF6-8253-193261E405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514811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E242D-6CC7-4BF6-8253-193261E4058A}" type="slidenum">
              <a:rPr lang="pt-PT" smtClean="0"/>
              <a:t>1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PT" smtClean="0"/>
              <a:t>Assistente Inteligente</a:t>
            </a:r>
            <a:endParaRPr lang="pt-PT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smtClean="0"/>
              <a:t>Universidade do Minho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155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E242D-6CC7-4BF6-8253-193261E4058A}" type="slidenum">
              <a:rPr lang="pt-PT" smtClean="0"/>
              <a:t>22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PT" smtClean="0"/>
              <a:t>Assistente Inteligente</a:t>
            </a:r>
            <a:endParaRPr lang="pt-PT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PT" smtClean="0"/>
              <a:t>Universidade do Minho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481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246794"/>
            <a:ext cx="3761905" cy="22952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Assistente Inteligente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Laboratórios de Informática IV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67405" y="259112"/>
            <a:ext cx="35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Docente: Orlando Belo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7383780" y="4998455"/>
            <a:ext cx="4808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Ana Sofia Bernardes André da Silva, A64308 </a:t>
            </a:r>
            <a:endParaRPr lang="pt-PT" dirty="0" smtClean="0"/>
          </a:p>
          <a:p>
            <a:r>
              <a:rPr lang="pt-PT" dirty="0"/>
              <a:t>Hélder Filipe Fernandes Machado, </a:t>
            </a:r>
            <a:r>
              <a:rPr lang="pt-PT" dirty="0" smtClean="0"/>
              <a:t>A54811</a:t>
            </a:r>
            <a:endParaRPr lang="pt-PT" dirty="0"/>
          </a:p>
          <a:p>
            <a:r>
              <a:rPr lang="pt-PT" dirty="0" smtClean="0"/>
              <a:t>Renata </a:t>
            </a:r>
            <a:r>
              <a:rPr lang="pt-PT" dirty="0"/>
              <a:t>Sofia Silva Araújo Dias de Castro, A64366 Susana Daniela Marques Mendes, </a:t>
            </a:r>
            <a:r>
              <a:rPr lang="pt-PT" dirty="0" smtClean="0"/>
              <a:t>A63464</a:t>
            </a:r>
          </a:p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1405" y="0"/>
            <a:ext cx="10058400" cy="756422"/>
          </a:xfrm>
        </p:spPr>
        <p:txBody>
          <a:bodyPr/>
          <a:lstStyle/>
          <a:p>
            <a:r>
              <a:rPr lang="pt-PT" dirty="0" smtClean="0"/>
              <a:t>Modelo de domínio</a:t>
            </a:r>
            <a:endParaRPr lang="pt-PT" dirty="0"/>
          </a:p>
        </p:txBody>
      </p:sp>
      <p:pic>
        <p:nvPicPr>
          <p:cNvPr id="3074" name="Picture 2" descr="Printes diagra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5" y="634389"/>
            <a:ext cx="11871204" cy="565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4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37752" y="5835"/>
            <a:ext cx="10058400" cy="723471"/>
          </a:xfrm>
        </p:spPr>
        <p:txBody>
          <a:bodyPr/>
          <a:lstStyle/>
          <a:p>
            <a:r>
              <a:rPr lang="pt-PT" dirty="0" smtClean="0"/>
              <a:t>Diagramas Geral de Use Case</a:t>
            </a:r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3" y="665806"/>
            <a:ext cx="11203458" cy="567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10058400" cy="715962"/>
          </a:xfrm>
        </p:spPr>
        <p:txBody>
          <a:bodyPr/>
          <a:lstStyle/>
          <a:p>
            <a:r>
              <a:rPr lang="pt-PT" dirty="0" smtClean="0"/>
              <a:t>Diagrama de Classe</a:t>
            </a:r>
            <a:endParaRPr lang="pt-PT" dirty="0"/>
          </a:p>
        </p:txBody>
      </p:sp>
      <p:pic>
        <p:nvPicPr>
          <p:cNvPr id="1026" name="Picture 2" descr="C:\Users\Helder\Desktop\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60" y="724396"/>
            <a:ext cx="9588711" cy="517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6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64" y="650148"/>
            <a:ext cx="6572378" cy="57506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5200" y="185484"/>
            <a:ext cx="787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>
                <a:latin typeface="+mj-lt"/>
              </a:rPr>
              <a:t>Diagrama de sequência - F</a:t>
            </a:r>
            <a:r>
              <a:rPr lang="pt-PT" sz="3200" dirty="0" smtClean="0">
                <a:latin typeface="+mj-lt"/>
              </a:rPr>
              <a:t>azer </a:t>
            </a:r>
            <a:r>
              <a:rPr lang="pt-PT" sz="3200" dirty="0" smtClean="0">
                <a:latin typeface="+mj-lt"/>
              </a:rPr>
              <a:t>Avaliação</a:t>
            </a:r>
            <a:endParaRPr lang="pt-P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5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79726" y="0"/>
            <a:ext cx="10058400" cy="715963"/>
          </a:xfrm>
        </p:spPr>
        <p:txBody>
          <a:bodyPr>
            <a:normAutofit/>
          </a:bodyPr>
          <a:lstStyle/>
          <a:p>
            <a:r>
              <a:rPr lang="pt-PT" sz="4200" dirty="0" smtClean="0"/>
              <a:t>Modelo Lógico da Base de Dados</a:t>
            </a:r>
            <a:endParaRPr lang="pt-PT" sz="4200" dirty="0"/>
          </a:p>
        </p:txBody>
      </p:sp>
      <p:pic>
        <p:nvPicPr>
          <p:cNvPr id="1026" name="Picture 2" descr="C:\Users\Helder\Desktop\Esquema log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608140"/>
            <a:ext cx="8912225" cy="557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4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Protótipo vs Resultado Final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999" y="1846263"/>
            <a:ext cx="5166328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Protótipo vs Resultado Final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564" y="1846263"/>
            <a:ext cx="6831198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Ferramentas utilizadas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pt-PT" dirty="0"/>
          </a:p>
          <a:p>
            <a:pPr marL="201168" lvl="1" indent="0">
              <a:buClr>
                <a:schemeClr val="tx1"/>
              </a:buClr>
              <a:buNone/>
            </a:pPr>
            <a:endParaRPr lang="pt-PT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724" y="1809064"/>
            <a:ext cx="10083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Microsoft Office Word;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Microsoft Office PowerPoint;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Visual Paradigm;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SQL server e SQL Management Studio;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Visual Studio;</a:t>
            </a:r>
          </a:p>
        </p:txBody>
      </p:sp>
    </p:spTree>
    <p:extLst>
      <p:ext uri="{BB962C8B-B14F-4D97-AF65-F5344CB8AC3E}">
        <p14:creationId xmlns:p14="http://schemas.microsoft.com/office/powerpoint/2010/main" val="25022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de gestão - Cascata</a:t>
            </a:r>
            <a:endParaRPr lang="pt-P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237" y="2049463"/>
            <a:ext cx="5983652" cy="35004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2724" y="2380564"/>
            <a:ext cx="3889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Modelo clássico;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Linear e sequencial;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Objetivos distintos para cada fase;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9047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Gestão de tempo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pt-PT" dirty="0"/>
          </a:p>
          <a:p>
            <a:pPr marL="201168" lvl="1" indent="0">
              <a:buClr>
                <a:schemeClr val="tx1"/>
              </a:buClr>
              <a:buNone/>
            </a:pPr>
            <a:endParaRPr lang="pt-PT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724" y="1809064"/>
            <a:ext cx="10083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Criação de diagrama de Gantt;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Diagrama e respectivas </a:t>
            </a:r>
            <a:r>
              <a:rPr lang="pt-PT" i="1" dirty="0" smtClean="0"/>
              <a:t>deadlines </a:t>
            </a:r>
            <a:r>
              <a:rPr lang="pt-PT" dirty="0" smtClean="0"/>
              <a:t>não cumpridas totalmente: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pt-PT" dirty="0"/>
              <a:t>Atrasos;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pt-PT" dirty="0"/>
              <a:t>Correções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pt-PT" dirty="0"/>
              <a:t>Reformulações;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pt-PT" dirty="0"/>
              <a:t>Aperfeiçoamentos</a:t>
            </a:r>
            <a:r>
              <a:rPr lang="pt-PT" dirty="0" smtClean="0"/>
              <a:t>;</a:t>
            </a:r>
          </a:p>
          <a:p>
            <a:pPr lvl="2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9818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Resumo</a:t>
            </a:r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861751"/>
            <a:ext cx="100831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Caso de estudo, motivação e objetivos;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/>
              <a:t>Contextualização</a:t>
            </a:r>
            <a:r>
              <a:rPr lang="pt-PT" dirty="0" smtClean="0"/>
              <a:t>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Requisitos: funcionais e não funcionais;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Modelação UML;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Base de Dados;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Gestão de tarefas;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Conclusões;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Trabalho futuro;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644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pt-PT" dirty="0"/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pt-PT" dirty="0" smtClean="0"/>
              <a:t> Desenvolvimento consistente ao longo das várias fases;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pt-PT" dirty="0"/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pt-PT" dirty="0" smtClean="0"/>
              <a:t> Necessárias pequenas reformulações e aperfeiçoamentos;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pt-PT" dirty="0" smtClean="0"/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pt-PT" dirty="0"/>
              <a:t> </a:t>
            </a:r>
            <a:r>
              <a:rPr lang="pt-PT" dirty="0" smtClean="0"/>
              <a:t>Resultado final corresponde ao incialmente definido;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pt-PT" dirty="0" smtClean="0"/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pt-PT" dirty="0"/>
              <a:t> </a:t>
            </a:r>
            <a:r>
              <a:rPr lang="pt-PT" dirty="0" smtClean="0"/>
              <a:t>Interface de baixa complexidade, intuitiva e fácil de utilizar;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pt-PT" dirty="0"/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pt-PT" dirty="0" smtClean="0"/>
              <a:t> Número reduzido de funcionalidades pode ser desvantagem para alguns utilizadores;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pt-PT" dirty="0"/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pt-PT" dirty="0"/>
              <a:t> </a:t>
            </a:r>
            <a:r>
              <a:rPr lang="pt-PT" dirty="0" smtClean="0"/>
              <a:t>Podem ser adicionadas mais algumas funcionalidades;</a:t>
            </a:r>
          </a:p>
        </p:txBody>
      </p:sp>
    </p:spTree>
    <p:extLst>
      <p:ext uri="{BB962C8B-B14F-4D97-AF65-F5344CB8AC3E}">
        <p14:creationId xmlns:p14="http://schemas.microsoft.com/office/powerpoint/2010/main" val="38029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Trabalho futuro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pt-PT" dirty="0"/>
          </a:p>
          <a:p>
            <a:pPr marL="201168" lvl="1" indent="0">
              <a:buClr>
                <a:schemeClr val="tx1"/>
              </a:buClr>
              <a:buNone/>
            </a:pPr>
            <a:endParaRPr lang="pt-PT" dirty="0"/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pt-PT" dirty="0"/>
              <a:t> </a:t>
            </a:r>
            <a:r>
              <a:rPr lang="pt-PT" dirty="0" smtClean="0"/>
              <a:t>Permitir sessões de estudo de acordo com as preferências dos utilizadores;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pt-PT" dirty="0"/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pt-PT" dirty="0" smtClean="0"/>
              <a:t> Permitir agendamento de sessões de estudo;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pt-PT" dirty="0" smtClean="0"/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pt-PT" dirty="0" smtClean="0"/>
              <a:t> Registar duração de sessões de estudo;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endParaRPr lang="pt-PT" dirty="0"/>
          </a:p>
          <a:p>
            <a:pPr lvl="1">
              <a:buClr>
                <a:schemeClr val="tx1"/>
              </a:buClr>
              <a:buFont typeface="Wingdings" pitchFamily="2" charset="2"/>
              <a:buChar char="q"/>
            </a:pPr>
            <a:r>
              <a:rPr lang="pt-PT" dirty="0" smtClean="0"/>
              <a:t> Implementação de um perfil de administrador que permita gestão de utilizadores e manutenção da aplicação;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724" y="1809062"/>
            <a:ext cx="1008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6020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246794"/>
            <a:ext cx="3761905" cy="22952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Assistente Inteligente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Laboratórios de Informática IV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67405" y="259112"/>
            <a:ext cx="35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Docente: Orlando Belo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7383780" y="4998455"/>
            <a:ext cx="4808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Ana Sofia Bernardes André da Silva, A64308 </a:t>
            </a:r>
            <a:endParaRPr lang="pt-PT" dirty="0" smtClean="0"/>
          </a:p>
          <a:p>
            <a:r>
              <a:rPr lang="pt-PT" dirty="0"/>
              <a:t>Hélder Filipe Fernandes Machado, </a:t>
            </a:r>
            <a:r>
              <a:rPr lang="pt-PT" dirty="0" smtClean="0"/>
              <a:t>A54811</a:t>
            </a:r>
            <a:endParaRPr lang="pt-PT" dirty="0"/>
          </a:p>
          <a:p>
            <a:r>
              <a:rPr lang="pt-PT" dirty="0" smtClean="0"/>
              <a:t>Renata </a:t>
            </a:r>
            <a:r>
              <a:rPr lang="pt-PT" dirty="0"/>
              <a:t>Sofia Silva Araújo Dias de Castro, A64366 Susana Daniela Marques Mendes, </a:t>
            </a:r>
            <a:r>
              <a:rPr lang="pt-PT" dirty="0" smtClean="0"/>
              <a:t>A63464</a:t>
            </a:r>
          </a:p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Contextualização</a:t>
            </a:r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809066"/>
            <a:ext cx="10083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Criação de um assistente pedagógico com tema de ensino a designar pelo grupo;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Tema abordado: A tabela periódica;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566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Caso de estudo</a:t>
            </a:r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2724" y="1902941"/>
            <a:ext cx="1000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19200" y="1861751"/>
            <a:ext cx="1008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  <a:p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1202724" y="1809065"/>
            <a:ext cx="100831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/>
              <a:t>Público alvo: Alunos do 9º ano</a:t>
            </a:r>
            <a:r>
              <a:rPr lang="pt-PT" dirty="0" smtClean="0"/>
              <a:t>.</a:t>
            </a: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/>
              <a:t>Outos públicos: Qualquer utilizador que possua pelo menos o 7º ano de escolaridade.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Tema pouco abordado;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Aumentar o conhecimento da tabela periódica;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Suporte às aulas de física e química do 9º ano;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Aprendizagem e avaliação do utilizador;</a:t>
            </a: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15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Motivação</a:t>
            </a:r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2724" y="1902941"/>
            <a:ext cx="1000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19200" y="1861751"/>
            <a:ext cx="1008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  <a:p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1202724" y="1809065"/>
            <a:ext cx="10083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Despertar interesse dos utilizadores sobre a tabela periódica;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Implementar </a:t>
            </a:r>
            <a:r>
              <a:rPr lang="pt-PT" dirty="0" smtClean="0"/>
              <a:t>métodos de ensino alternativos;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6202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2724" y="1809065"/>
            <a:ext cx="10083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Desenvolver um assistente dinâmico para máximo proveito dos utilizadores;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Implementar uma interface simples e intuitiva;</a:t>
            </a:r>
          </a:p>
          <a:p>
            <a:pPr marL="285750" indent="-285750">
              <a:buFont typeface="Wingdings" pitchFamily="2" charset="2"/>
              <a:buChar char="q"/>
            </a:pPr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r>
              <a:rPr lang="pt-PT" dirty="0" smtClean="0"/>
              <a:t>Permitir ao utilizador aumentar e testar o seu conhecimento;</a:t>
            </a:r>
          </a:p>
          <a:p>
            <a:endParaRPr lang="pt-PT" dirty="0"/>
          </a:p>
          <a:p>
            <a:pPr marL="285750" indent="-285750">
              <a:buFont typeface="Wingdings" pitchFamily="2" charset="2"/>
              <a:buChar char="q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8598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3124" y="446809"/>
            <a:ext cx="742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u="sng" dirty="0" smtClean="0"/>
              <a:t>Requisitos Funcionais</a:t>
            </a:r>
            <a:endParaRPr lang="pt-PT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27486"/>
              </p:ext>
            </p:extLst>
          </p:nvPr>
        </p:nvGraphicFramePr>
        <p:xfrm>
          <a:off x="553278" y="4597400"/>
          <a:ext cx="5326822" cy="13559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6680"/>
                <a:gridCol w="3510142"/>
              </a:tblGrid>
              <a:tr h="13559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(utilizador)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(funcionalidade)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(objetivo/conceito)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(teste)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O utilizador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deve visualizar o acesso ao assistente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onde pode fazer o login ou o registo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quando entra no tutor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1180"/>
              </p:ext>
            </p:extLst>
          </p:nvPr>
        </p:nvGraphicFramePr>
        <p:xfrm>
          <a:off x="558910" y="3136900"/>
          <a:ext cx="5321189" cy="1330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5191"/>
                <a:gridCol w="3485998"/>
              </a:tblGrid>
              <a:tr h="13305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(utilizador)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(funcionalidade)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(objetivo/conceito)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O utilizador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poderá ter acesso a um vídeo, que pode consultar o número de vezes que pretender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onde é explicado o funcionamento do assistente 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062663"/>
              </p:ext>
            </p:extLst>
          </p:nvPr>
        </p:nvGraphicFramePr>
        <p:xfrm>
          <a:off x="548824" y="1633242"/>
          <a:ext cx="5344966" cy="1353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0383"/>
                <a:gridCol w="3554583"/>
              </a:tblGrid>
              <a:tr h="135362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(utilizador)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(funcionalidade)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(objetivo/conceito)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O utilizador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depois de apresentada uma lista com os vários temas disponíveis poderá escolher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qualquer tema entre eles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144788" y="1387021"/>
            <a:ext cx="31643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5788" algn="l"/>
              </a:tabLst>
            </a:pP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Requisitos do Sistema</a:t>
            </a:r>
            <a:endParaRPr kumimoji="0" lang="pt-PT" alt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85324" y="1361621"/>
            <a:ext cx="31643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5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5788" algn="l"/>
              </a:tabLst>
            </a:pPr>
            <a:r>
              <a:rPr kumimoji="0" lang="pt-PT" altLang="pt-P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Requisitos de</a:t>
            </a:r>
            <a:r>
              <a:rPr kumimoji="0" lang="pt-PT" altLang="pt-PT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Utilizador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31312"/>
              </p:ext>
            </p:extLst>
          </p:nvPr>
        </p:nvGraphicFramePr>
        <p:xfrm>
          <a:off x="6233688" y="1640884"/>
          <a:ext cx="5324500" cy="1325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928"/>
                <a:gridCol w="3576572"/>
              </a:tblGrid>
              <a:tr h="13258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(sistema/entidade)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(funcionalidade)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(descrição)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pt-PT" sz="1200" dirty="0">
                          <a:effectLst/>
                        </a:rPr>
                        <a:t>O assistente 	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deve atualizar o histórico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assim que o utilizador assista a uma aula, ou realize uma avaliação 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65821"/>
              </p:ext>
            </p:extLst>
          </p:nvPr>
        </p:nvGraphicFramePr>
        <p:xfrm>
          <a:off x="6233688" y="3148223"/>
          <a:ext cx="5313015" cy="1309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6050"/>
                <a:gridCol w="3566965"/>
              </a:tblGrid>
              <a:tr h="13096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(sistema/entidade)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(funcionalidade)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(descrição)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O assistente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deve dar instruções ao utilizador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em cada página em que este se encontrar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830613"/>
              </p:ext>
            </p:extLst>
          </p:nvPr>
        </p:nvGraphicFramePr>
        <p:xfrm>
          <a:off x="6233688" y="4603502"/>
          <a:ext cx="5299100" cy="1314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12"/>
                <a:gridCol w="3518788"/>
              </a:tblGrid>
              <a:tr h="13146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(sistema/entidade)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(funcionalidade)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(descrição)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O assistente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deve permitir ao utilizador poder retroceder nas páginas, ou voltar para a página de apresentação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</a:rPr>
                        <a:t>a partir da página em que este se encontra </a:t>
                      </a:r>
                      <a:endParaRPr lang="pt-PT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020790" y="1510131"/>
            <a:ext cx="47501" cy="461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2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7816" y="1134843"/>
            <a:ext cx="111078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Todo o assistente pedagógico terá que ser desenvolvido com ferramentas Microsoft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q"/>
            </a:pP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Desenvolvido para ser usado em desktops e/ou laptops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q"/>
            </a:pP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Desenvolvido em língua Portuguesa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q"/>
            </a:pP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 gráfica simples e fácil de utilizar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q"/>
            </a:pP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Deverá ter uma linguagem acessível para todos os possíveis utilizadores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q"/>
            </a:pP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aulas deverão ser dadas através de explicação de 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conceitos, formulários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imagens e disponibilização de endereços 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web; 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q"/>
            </a:pP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Apenas o utilizador poderá ter acesso à sua conta (consultar histórico);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816" y="430480"/>
            <a:ext cx="742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u="sng" dirty="0" smtClean="0"/>
              <a:t>Requisitos Não Funcionais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973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Diagramas UML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/>
              <a:t>UML </a:t>
            </a:r>
            <a:r>
              <a:rPr lang="pt-PT" b="1" dirty="0"/>
              <a:t>- </a:t>
            </a:r>
            <a:r>
              <a:rPr lang="pt-PT" i="1" dirty="0" err="1"/>
              <a:t>Unified</a:t>
            </a:r>
            <a:r>
              <a:rPr lang="pt-PT" i="1" dirty="0"/>
              <a:t> </a:t>
            </a:r>
            <a:r>
              <a:rPr lang="pt-PT" i="1" dirty="0" err="1"/>
              <a:t>Modeling</a:t>
            </a:r>
            <a:r>
              <a:rPr lang="pt-PT" i="1" dirty="0"/>
              <a:t> </a:t>
            </a:r>
            <a:r>
              <a:rPr lang="pt-PT" i="1" dirty="0" err="1" smtClean="0"/>
              <a:t>Language</a:t>
            </a:r>
            <a:r>
              <a:rPr lang="pt-PT" i="1" dirty="0" smtClean="0"/>
              <a:t>, </a:t>
            </a:r>
            <a:r>
              <a:rPr lang="pt-PT" dirty="0" smtClean="0"/>
              <a:t>é </a:t>
            </a:r>
            <a:r>
              <a:rPr lang="pt-PT" dirty="0"/>
              <a:t>uma </a:t>
            </a:r>
            <a:r>
              <a:rPr lang="pt-PT" dirty="0" smtClean="0"/>
              <a:t>linguagem de modelagem</a:t>
            </a:r>
            <a:r>
              <a:rPr lang="pt-PT" dirty="0"/>
              <a:t> que permite representar um sistema de forma </a:t>
            </a:r>
            <a:r>
              <a:rPr lang="pt-PT" dirty="0" smtClean="0"/>
              <a:t>padronizada que </a:t>
            </a:r>
            <a:r>
              <a:rPr lang="pt-PT" dirty="0"/>
              <a:t>auxilia a visualizar </a:t>
            </a:r>
            <a:r>
              <a:rPr lang="pt-PT" dirty="0" smtClean="0"/>
              <a:t>a </a:t>
            </a:r>
            <a:r>
              <a:rPr lang="pt-PT" dirty="0"/>
              <a:t>comunicação entre os objetos</a:t>
            </a:r>
            <a:r>
              <a:rPr lang="pt-PT" dirty="0" smtClean="0"/>
              <a:t>.</a:t>
            </a:r>
          </a:p>
          <a:p>
            <a:pPr marL="0" indent="0">
              <a:buNone/>
            </a:pPr>
            <a:endParaRPr lang="pt-PT" dirty="0" smtClean="0"/>
          </a:p>
          <a:p>
            <a:pPr lvl="1">
              <a:buClrTx/>
              <a:buFont typeface="Wingdings" pitchFamily="2" charset="2"/>
              <a:buChar char="§"/>
            </a:pPr>
            <a:r>
              <a:rPr lang="pt-PT" dirty="0" smtClean="0"/>
              <a:t>Modelo de Domínio - é a representação visual das classes conceptuais num domínio do problema;</a:t>
            </a:r>
          </a:p>
          <a:p>
            <a:pPr lvl="1">
              <a:buClrTx/>
              <a:buFont typeface="Wingdings" pitchFamily="2" charset="2"/>
              <a:buChar char="§"/>
            </a:pPr>
            <a:endParaRPr lang="pt-PT" dirty="0"/>
          </a:p>
          <a:p>
            <a:pPr lvl="1">
              <a:buClrTx/>
              <a:buFont typeface="Wingdings" pitchFamily="2" charset="2"/>
              <a:buChar char="§"/>
            </a:pPr>
            <a:r>
              <a:rPr lang="pt-PT" dirty="0" smtClean="0"/>
              <a:t>Diagramas de Use Case – descreve as funcionalidades propostas para o sistema;</a:t>
            </a:r>
          </a:p>
          <a:p>
            <a:pPr lvl="1">
              <a:buClrTx/>
              <a:buFont typeface="Wingdings" pitchFamily="2" charset="2"/>
              <a:buChar char="§"/>
            </a:pPr>
            <a:endParaRPr lang="pt-PT" dirty="0"/>
          </a:p>
          <a:p>
            <a:pPr lvl="1">
              <a:buClrTx/>
              <a:buFont typeface="Wingdings" pitchFamily="2" charset="2"/>
              <a:buChar char="§"/>
            </a:pPr>
            <a:r>
              <a:rPr lang="pt-PT" dirty="0" smtClean="0"/>
              <a:t>Diagramas de Classes - </a:t>
            </a:r>
            <a:r>
              <a:rPr lang="pt-PT" dirty="0"/>
              <a:t>define todas as classes que o sistema necessita </a:t>
            </a:r>
            <a:r>
              <a:rPr lang="pt-PT" dirty="0" smtClean="0"/>
              <a:t>possuir;</a:t>
            </a:r>
          </a:p>
          <a:p>
            <a:pPr lvl="1">
              <a:buClrTx/>
              <a:buFont typeface="Wingdings" pitchFamily="2" charset="2"/>
              <a:buChar char="§"/>
            </a:pPr>
            <a:endParaRPr lang="pt-PT" dirty="0"/>
          </a:p>
          <a:p>
            <a:pPr lvl="1">
              <a:buClrTx/>
              <a:buFont typeface="Wingdings" pitchFamily="2" charset="2"/>
              <a:buChar char="§"/>
            </a:pPr>
            <a:r>
              <a:rPr lang="pt-PT" dirty="0" smtClean="0"/>
              <a:t>Diagramas de Sequência - </a:t>
            </a:r>
            <a:r>
              <a:rPr lang="pt-PT" dirty="0"/>
              <a:t> representando a sequência de </a:t>
            </a:r>
            <a:r>
              <a:rPr lang="pt-PT" dirty="0" smtClean="0"/>
              <a:t>processos;</a:t>
            </a:r>
            <a:r>
              <a:rPr lang="pt-PT" dirty="0"/>
              <a:t> </a:t>
            </a:r>
            <a:endParaRPr lang="pt-PT" dirty="0" smtClean="0"/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Maio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Universidade do Minho - Licenciatura em Engenharia Informática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</TotalTime>
  <Words>943</Words>
  <Application>Microsoft Office PowerPoint</Application>
  <PresentationFormat>Custom</PresentationFormat>
  <Paragraphs>267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Retrospect</vt:lpstr>
      <vt:lpstr>Assistente Inteligente</vt:lpstr>
      <vt:lpstr>Resumo</vt:lpstr>
      <vt:lpstr>Contextualização</vt:lpstr>
      <vt:lpstr>Caso de estudo</vt:lpstr>
      <vt:lpstr>Motivação</vt:lpstr>
      <vt:lpstr>Objetivos</vt:lpstr>
      <vt:lpstr>PowerPoint Presentation</vt:lpstr>
      <vt:lpstr>PowerPoint Presentation</vt:lpstr>
      <vt:lpstr>Diagramas UML</vt:lpstr>
      <vt:lpstr>Modelo de domínio</vt:lpstr>
      <vt:lpstr>Diagramas Geral de Use Case</vt:lpstr>
      <vt:lpstr>Diagrama de Classe</vt:lpstr>
      <vt:lpstr>PowerPoint Presentation</vt:lpstr>
      <vt:lpstr>Modelo Lógico da Base de Dados</vt:lpstr>
      <vt:lpstr>Protótipo vs Resultado Final</vt:lpstr>
      <vt:lpstr>Protótipo vs Resultado Final</vt:lpstr>
      <vt:lpstr>Ferramentas utilizadas</vt:lpstr>
      <vt:lpstr>Modelo de gestão - Cascata</vt:lpstr>
      <vt:lpstr>Gestão de tempo</vt:lpstr>
      <vt:lpstr>Conclusão</vt:lpstr>
      <vt:lpstr>Trabalho futuro</vt:lpstr>
      <vt:lpstr>Assistente Inteligente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Assistente Inteligente</dc:title>
  <dc:creator>Susana Mendes</dc:creator>
  <cp:lastModifiedBy>Helder</cp:lastModifiedBy>
  <cp:revision>79</cp:revision>
  <dcterms:created xsi:type="dcterms:W3CDTF">2015-05-05T16:34:23Z</dcterms:created>
  <dcterms:modified xsi:type="dcterms:W3CDTF">2015-07-14T09:36:13Z</dcterms:modified>
</cp:coreProperties>
</file>