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0" r:id="rId5"/>
    <p:sldId id="262" r:id="rId6"/>
    <p:sldId id="270" r:id="rId7"/>
    <p:sldId id="264" r:id="rId8"/>
    <p:sldId id="265" r:id="rId9"/>
    <p:sldId id="271" r:id="rId10"/>
    <p:sldId id="272" r:id="rId11"/>
    <p:sldId id="267" r:id="rId12"/>
    <p:sldId id="274" r:id="rId13"/>
    <p:sldId id="273"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78481" autoAdjust="0"/>
  </p:normalViewPr>
  <p:slideViewPr>
    <p:cSldViewPr snapToGrid="0">
      <p:cViewPr>
        <p:scale>
          <a:sx n="86" d="100"/>
          <a:sy n="86" d="100"/>
        </p:scale>
        <p:origin x="1476" y="2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C4AFA-C440-467A-91BE-51D86FBC085C}" type="datetimeFigureOut">
              <a:rPr lang="pt-PT" smtClean="0"/>
              <a:t>23/03/2015</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BE41F-36A2-4FB3-B2F0-EAE066B4D017}" type="slidenum">
              <a:rPr lang="pt-PT" smtClean="0"/>
              <a:t>‹#›</a:t>
            </a:fld>
            <a:endParaRPr lang="pt-PT"/>
          </a:p>
        </p:txBody>
      </p:sp>
    </p:spTree>
    <p:extLst>
      <p:ext uri="{BB962C8B-B14F-4D97-AF65-F5344CB8AC3E}">
        <p14:creationId xmlns:p14="http://schemas.microsoft.com/office/powerpoint/2010/main" val="21592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ADCBE41F-36A2-4FB3-B2F0-EAE066B4D017}" type="slidenum">
              <a:rPr lang="pt-PT" smtClean="0"/>
              <a:t>1</a:t>
            </a:fld>
            <a:endParaRPr lang="pt-PT"/>
          </a:p>
        </p:txBody>
      </p:sp>
    </p:spTree>
    <p:extLst>
      <p:ext uri="{BB962C8B-B14F-4D97-AF65-F5344CB8AC3E}">
        <p14:creationId xmlns:p14="http://schemas.microsoft.com/office/powerpoint/2010/main" val="4152247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ADCBE41F-36A2-4FB3-B2F0-EAE066B4D017}" type="slidenum">
              <a:rPr lang="pt-PT" smtClean="0"/>
              <a:t>14</a:t>
            </a:fld>
            <a:endParaRPr lang="pt-PT"/>
          </a:p>
        </p:txBody>
      </p:sp>
    </p:spTree>
    <p:extLst>
      <p:ext uri="{BB962C8B-B14F-4D97-AF65-F5344CB8AC3E}">
        <p14:creationId xmlns:p14="http://schemas.microsoft.com/office/powerpoint/2010/main" val="4093213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sz="1200" kern="1200" dirty="0" smtClean="0">
                <a:solidFill>
                  <a:schemeClr val="tx1"/>
                </a:solidFill>
                <a:effectLst/>
                <a:latin typeface="+mn-lt"/>
                <a:ea typeface="+mn-ea"/>
                <a:cs typeface="+mn-cs"/>
              </a:rPr>
              <a:t>*Esta é a 1ª</a:t>
            </a:r>
            <a:r>
              <a:rPr lang="pt-PT" sz="1200" kern="1200" baseline="0" dirty="0" smtClean="0">
                <a:solidFill>
                  <a:schemeClr val="tx1"/>
                </a:solidFill>
                <a:effectLst/>
                <a:latin typeface="+mn-lt"/>
                <a:ea typeface="+mn-ea"/>
                <a:cs typeface="+mn-cs"/>
              </a:rPr>
              <a:t> de 3 fases do projeto (fase de fundamentação).</a:t>
            </a:r>
          </a:p>
          <a:p>
            <a:endParaRPr lang="pt-PT" sz="1200" kern="1200" baseline="0" dirty="0" smtClean="0">
              <a:solidFill>
                <a:schemeClr val="tx1"/>
              </a:solidFill>
              <a:effectLst/>
              <a:latin typeface="+mn-lt"/>
              <a:ea typeface="+mn-ea"/>
              <a:cs typeface="+mn-cs"/>
            </a:endParaRPr>
          </a:p>
          <a:p>
            <a:r>
              <a:rPr lang="pt-PT" sz="1200" kern="1200" baseline="0" dirty="0" smtClean="0">
                <a:solidFill>
                  <a:schemeClr val="tx1"/>
                </a:solidFill>
                <a:effectLst/>
                <a:latin typeface="+mn-lt"/>
                <a:ea typeface="+mn-ea"/>
                <a:cs typeface="+mn-cs"/>
              </a:rPr>
              <a:t>*Este projeto consiste na conceção de um assistente que tem como função ensinar/avaliar conceitos relacionados  a um determinado tema.</a:t>
            </a:r>
          </a:p>
          <a:p>
            <a:endParaRPr lang="pt-PT" sz="1200" kern="1200" baseline="0" dirty="0" smtClean="0">
              <a:solidFill>
                <a:schemeClr val="tx1"/>
              </a:solidFill>
              <a:effectLst/>
              <a:latin typeface="+mn-lt"/>
              <a:ea typeface="+mn-ea"/>
              <a:cs typeface="+mn-cs"/>
            </a:endParaRPr>
          </a:p>
          <a:p>
            <a:r>
              <a:rPr lang="pt-PT" sz="1200" kern="1200" baseline="0" dirty="0" smtClean="0">
                <a:solidFill>
                  <a:schemeClr val="tx1"/>
                </a:solidFill>
                <a:effectLst/>
                <a:latin typeface="+mn-lt"/>
                <a:ea typeface="+mn-ea"/>
                <a:cs typeface="+mn-cs"/>
              </a:rPr>
              <a:t>*A aplicação está dividida em 2 fases: -Uma baseada na aprendizagem dos diferentes conceitos  relativos ao tema principal (dividido em subtemas)</a:t>
            </a:r>
          </a:p>
          <a:p>
            <a:endParaRPr lang="pt-PT" sz="1200" kern="1200" baseline="0" dirty="0" smtClean="0">
              <a:solidFill>
                <a:schemeClr val="tx1"/>
              </a:solidFill>
              <a:effectLst/>
              <a:latin typeface="+mn-lt"/>
              <a:ea typeface="+mn-ea"/>
              <a:cs typeface="+mn-cs"/>
            </a:endParaRPr>
          </a:p>
          <a:p>
            <a:r>
              <a:rPr lang="pt-PT" sz="1200" kern="1200" baseline="0" dirty="0" smtClean="0">
                <a:solidFill>
                  <a:schemeClr val="tx1"/>
                </a:solidFill>
                <a:effectLst/>
                <a:latin typeface="+mn-lt"/>
                <a:ea typeface="+mn-ea"/>
                <a:cs typeface="+mn-cs"/>
              </a:rPr>
              <a:t>*É objetivo da unidade curricular analisar de forma completa todos os requisitos funcionais e operacionais de um sistema de software, logo pretende-se uma abordagem organizada e estruturada do processo de desenvolvimento de software.</a:t>
            </a:r>
            <a:endParaRPr lang="pt-PT" sz="1200" kern="1200" dirty="0" smtClean="0">
              <a:solidFill>
                <a:schemeClr val="tx1"/>
              </a:solidFill>
              <a:effectLst/>
              <a:latin typeface="+mn-lt"/>
              <a:ea typeface="+mn-ea"/>
              <a:cs typeface="+mn-cs"/>
            </a:endParaRPr>
          </a:p>
          <a:p>
            <a:endParaRPr lang="pt-PT" sz="1200" kern="1200" dirty="0" smtClean="0">
              <a:solidFill>
                <a:schemeClr val="tx1"/>
              </a:solidFill>
              <a:effectLst/>
              <a:latin typeface="+mn-lt"/>
              <a:ea typeface="+mn-ea"/>
              <a:cs typeface="+mn-cs"/>
            </a:endParaRPr>
          </a:p>
          <a:p>
            <a:endParaRPr lang="pt-PT" dirty="0"/>
          </a:p>
        </p:txBody>
      </p:sp>
      <p:sp>
        <p:nvSpPr>
          <p:cNvPr id="4" name="Slide Number Placeholder 3"/>
          <p:cNvSpPr>
            <a:spLocks noGrp="1"/>
          </p:cNvSpPr>
          <p:nvPr>
            <p:ph type="sldNum" sz="quarter" idx="10"/>
          </p:nvPr>
        </p:nvSpPr>
        <p:spPr/>
        <p:txBody>
          <a:bodyPr/>
          <a:lstStyle/>
          <a:p>
            <a:fld id="{ADCBE41F-36A2-4FB3-B2F0-EAE066B4D017}" type="slidenum">
              <a:rPr lang="pt-PT" smtClean="0"/>
              <a:t>3</a:t>
            </a:fld>
            <a:endParaRPr lang="pt-PT"/>
          </a:p>
        </p:txBody>
      </p:sp>
    </p:spTree>
    <p:extLst>
      <p:ext uri="{BB962C8B-B14F-4D97-AF65-F5344CB8AC3E}">
        <p14:creationId xmlns:p14="http://schemas.microsoft.com/office/powerpoint/2010/main" val="306300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sz="1200" kern="1200" dirty="0" smtClean="0">
                <a:solidFill>
                  <a:schemeClr val="tx1"/>
                </a:solidFill>
                <a:effectLst/>
                <a:latin typeface="+mn-lt"/>
                <a:ea typeface="+mn-ea"/>
                <a:cs typeface="+mn-cs"/>
              </a:rPr>
              <a:t>*O trabalho consiste na conceção de um assistente inteligente sobre “A Tabela Periódica”</a:t>
            </a:r>
          </a:p>
          <a:p>
            <a:endParaRPr lang="pt-PT" sz="1200" kern="1200" dirty="0" smtClean="0">
              <a:solidFill>
                <a:schemeClr val="tx1"/>
              </a:solidFill>
              <a:effectLst/>
              <a:latin typeface="+mn-lt"/>
              <a:ea typeface="+mn-ea"/>
              <a:cs typeface="+mn-cs"/>
            </a:endParaRPr>
          </a:p>
          <a:p>
            <a:r>
              <a:rPr lang="pt-PT" sz="120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ADCBE41F-36A2-4FB3-B2F0-EAE066B4D017}" type="slidenum">
              <a:rPr lang="pt-PT" smtClean="0"/>
              <a:t>4</a:t>
            </a:fld>
            <a:endParaRPr lang="pt-PT"/>
          </a:p>
        </p:txBody>
      </p:sp>
    </p:spTree>
    <p:extLst>
      <p:ext uri="{BB962C8B-B14F-4D97-AF65-F5344CB8AC3E}">
        <p14:creationId xmlns:p14="http://schemas.microsoft.com/office/powerpoint/2010/main" val="159075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 • Desenvolver um assistente com dinamismo suficiente para o utilizador conseguir tirar o máximo proveito da sua aprendizagem;</a:t>
            </a:r>
          </a:p>
          <a:p>
            <a:endParaRPr lang="pt-PT" dirty="0" smtClean="0"/>
          </a:p>
          <a:p>
            <a:r>
              <a:rPr lang="pt-PT" dirty="0" smtClean="0"/>
              <a:t> • Desenvolver um assistente em que o público alvo seja principalmente alunos do 9º do ensino básico;</a:t>
            </a:r>
          </a:p>
          <a:p>
            <a:endParaRPr lang="pt-PT" dirty="0" smtClean="0"/>
          </a:p>
          <a:p>
            <a:r>
              <a:rPr lang="pt-PT" dirty="0" smtClean="0"/>
              <a:t> • Desenvolver um assistente que permita ao utilizador testar, avaliar e aumentar o seu conhecimento ao nível do subtema escolhido por ele; </a:t>
            </a:r>
          </a:p>
          <a:p>
            <a:endParaRPr lang="pt-PT" dirty="0" smtClean="0"/>
          </a:p>
          <a:p>
            <a:r>
              <a:rPr lang="pt-PT" dirty="0" smtClean="0"/>
              <a:t>• Desenvolver um assistente com uma interface simples, que proporcione ao utilizador um certo divertimento enquanto adquire novos conhecimentos; </a:t>
            </a:r>
            <a:endParaRPr lang="pt-PT" dirty="0"/>
          </a:p>
        </p:txBody>
      </p:sp>
      <p:sp>
        <p:nvSpPr>
          <p:cNvPr id="4" name="Slide Number Placeholder 3"/>
          <p:cNvSpPr>
            <a:spLocks noGrp="1"/>
          </p:cNvSpPr>
          <p:nvPr>
            <p:ph type="sldNum" sz="quarter" idx="10"/>
          </p:nvPr>
        </p:nvSpPr>
        <p:spPr/>
        <p:txBody>
          <a:bodyPr/>
          <a:lstStyle/>
          <a:p>
            <a:fld id="{ADCBE41F-36A2-4FB3-B2F0-EAE066B4D017}" type="slidenum">
              <a:rPr lang="pt-PT" smtClean="0"/>
              <a:t>5</a:t>
            </a:fld>
            <a:endParaRPr lang="pt-PT"/>
          </a:p>
        </p:txBody>
      </p:sp>
    </p:spTree>
    <p:extLst>
      <p:ext uri="{BB962C8B-B14F-4D97-AF65-F5344CB8AC3E}">
        <p14:creationId xmlns:p14="http://schemas.microsoft.com/office/powerpoint/2010/main" val="35286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No plano de atividades encontram-se agendados controlos de execução, momentos em que se percorrer o plano e se verifica se as atividades até à data agendadas foram, ou não, cumpridas. </a:t>
            </a:r>
          </a:p>
          <a:p>
            <a:r>
              <a:rPr lang="pt-PT" dirty="0" smtClean="0"/>
              <a:t>Caso as atividades planeadas se apresentem desadequadas ou se verifiquem atrasos deverão analisar-se as suas causas, definir meios para os solucionar, e por fim atualizar o plano.</a:t>
            </a:r>
          </a:p>
          <a:p>
            <a:endParaRPr lang="pt-PT" dirty="0"/>
          </a:p>
        </p:txBody>
      </p:sp>
      <p:sp>
        <p:nvSpPr>
          <p:cNvPr id="4" name="Slide Number Placeholder 3"/>
          <p:cNvSpPr>
            <a:spLocks noGrp="1"/>
          </p:cNvSpPr>
          <p:nvPr>
            <p:ph type="sldNum" sz="quarter" idx="10"/>
          </p:nvPr>
        </p:nvSpPr>
        <p:spPr/>
        <p:txBody>
          <a:bodyPr/>
          <a:lstStyle/>
          <a:p>
            <a:fld id="{ADCBE41F-36A2-4FB3-B2F0-EAE066B4D017}" type="slidenum">
              <a:rPr lang="pt-PT" smtClean="0"/>
              <a:t>6</a:t>
            </a:fld>
            <a:endParaRPr lang="pt-PT"/>
          </a:p>
        </p:txBody>
      </p:sp>
    </p:spTree>
    <p:extLst>
      <p:ext uri="{BB962C8B-B14F-4D97-AF65-F5344CB8AC3E}">
        <p14:creationId xmlns:p14="http://schemas.microsoft.com/office/powerpoint/2010/main" val="1397085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ADCBE41F-36A2-4FB3-B2F0-EAE066B4D017}" type="slidenum">
              <a:rPr lang="pt-PT" smtClean="0"/>
              <a:t>7</a:t>
            </a:fld>
            <a:endParaRPr lang="pt-PT"/>
          </a:p>
        </p:txBody>
      </p:sp>
    </p:spTree>
    <p:extLst>
      <p:ext uri="{BB962C8B-B14F-4D97-AF65-F5344CB8AC3E}">
        <p14:creationId xmlns:p14="http://schemas.microsoft.com/office/powerpoint/2010/main" val="3273446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sz="1600" b="1" dirty="0" smtClean="0"/>
              <a:t>Objetivos da aplicação</a:t>
            </a:r>
          </a:p>
          <a:p>
            <a:r>
              <a:rPr lang="pt-PT" sz="1600" dirty="0" smtClean="0"/>
              <a:t>O objetivo do assistente pedagógico é fazer com que o utilizador adquira o máximo de conhecimento possível na área em que este escolheu ser avaliado. </a:t>
            </a:r>
          </a:p>
          <a:p>
            <a:r>
              <a:rPr lang="pt-PT" sz="1600" dirty="0" smtClean="0"/>
              <a:t>Para saber o seu nível de conhecimento o utilizador depois de, caso pretenda, assistir às aulas, terá que responder a um grupo de cinco questões, valendo dois valores cada uma. Depois disto será apresentada a soma dos valores adquiridos, classificação quantitativa, seguida de uma classificação a nível qualitativo. </a:t>
            </a:r>
          </a:p>
          <a:p>
            <a:endParaRPr lang="pt-PT" sz="1600" b="1" dirty="0" smtClean="0"/>
          </a:p>
          <a:p>
            <a:r>
              <a:rPr lang="pt-PT" sz="1600" b="1" dirty="0" smtClean="0"/>
              <a:t>Tema das Aulas</a:t>
            </a:r>
          </a:p>
          <a:p>
            <a:r>
              <a:rPr lang="pt-PT" sz="1600" dirty="0" smtClean="0"/>
              <a:t>O tema escolhido para as aulas foi a Tabela Periódica. Tendo este tema várias vertentes, optamos por escolher três subtemas, que corresponderão a três aulas</a:t>
            </a:r>
          </a:p>
          <a:p>
            <a:r>
              <a:rPr lang="pt-PT" sz="1600" dirty="0" smtClean="0"/>
              <a:t>…</a:t>
            </a:r>
          </a:p>
          <a:p>
            <a:r>
              <a:rPr lang="pt-PT" sz="1600" dirty="0" smtClean="0"/>
              <a:t>Além disto, teremos uma breve curiosidade, sobre o porquê de a tabela dos elementos se denominar periódica</a:t>
            </a:r>
            <a:endParaRPr lang="pt-PT" sz="1600" b="1" dirty="0"/>
          </a:p>
        </p:txBody>
      </p:sp>
      <p:sp>
        <p:nvSpPr>
          <p:cNvPr id="4" name="Slide Number Placeholder 3"/>
          <p:cNvSpPr>
            <a:spLocks noGrp="1"/>
          </p:cNvSpPr>
          <p:nvPr>
            <p:ph type="sldNum" sz="quarter" idx="10"/>
          </p:nvPr>
        </p:nvSpPr>
        <p:spPr/>
        <p:txBody>
          <a:bodyPr/>
          <a:lstStyle/>
          <a:p>
            <a:fld id="{ADCBE41F-36A2-4FB3-B2F0-EAE066B4D017}" type="slidenum">
              <a:rPr lang="pt-PT" smtClean="0"/>
              <a:t>8</a:t>
            </a:fld>
            <a:endParaRPr lang="pt-PT"/>
          </a:p>
        </p:txBody>
      </p:sp>
    </p:spTree>
    <p:extLst>
      <p:ext uri="{BB962C8B-B14F-4D97-AF65-F5344CB8AC3E}">
        <p14:creationId xmlns:p14="http://schemas.microsoft.com/office/powerpoint/2010/main" val="196435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No registo de cada utilizador será pedido para introduzir o nome que este deseja que o seu tutor tenha. </a:t>
            </a:r>
          </a:p>
          <a:p>
            <a:endParaRPr lang="pt-PT" dirty="0" smtClean="0"/>
          </a:p>
          <a:p>
            <a:r>
              <a:rPr lang="pt-PT" dirty="0" smtClean="0"/>
              <a:t>Esta configuração pode ser alterada, a qualquer momento, depois do registo.</a:t>
            </a:r>
          </a:p>
          <a:p>
            <a:endParaRPr lang="pt-PT" dirty="0" smtClean="0"/>
          </a:p>
          <a:p>
            <a:r>
              <a:rPr lang="pt-PT" dirty="0" smtClean="0"/>
              <a:t> O tutor, com o nome pretendido, vai acompanhar o percurso do utilizador na sua aprendizagem. Este, vai dando dicas, no cabeçalho de cada página, de como o utilizador tem que agir para poder prosseguir.</a:t>
            </a:r>
            <a:endParaRPr lang="pt-PT" dirty="0"/>
          </a:p>
        </p:txBody>
      </p:sp>
      <p:sp>
        <p:nvSpPr>
          <p:cNvPr id="4" name="Slide Number Placeholder 3"/>
          <p:cNvSpPr>
            <a:spLocks noGrp="1"/>
          </p:cNvSpPr>
          <p:nvPr>
            <p:ph type="sldNum" sz="quarter" idx="10"/>
          </p:nvPr>
        </p:nvSpPr>
        <p:spPr/>
        <p:txBody>
          <a:bodyPr/>
          <a:lstStyle/>
          <a:p>
            <a:fld id="{ADCBE41F-36A2-4FB3-B2F0-EAE066B4D017}" type="slidenum">
              <a:rPr lang="pt-PT" smtClean="0"/>
              <a:t>9</a:t>
            </a:fld>
            <a:endParaRPr lang="pt-PT"/>
          </a:p>
        </p:txBody>
      </p:sp>
    </p:spTree>
    <p:extLst>
      <p:ext uri="{BB962C8B-B14F-4D97-AF65-F5344CB8AC3E}">
        <p14:creationId xmlns:p14="http://schemas.microsoft.com/office/powerpoint/2010/main" val="3826794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sz="1600" b="1" dirty="0" smtClean="0"/>
              <a:t>Inicio: </a:t>
            </a:r>
            <a:r>
              <a:rPr lang="pt-PT" sz="1600" dirty="0" smtClean="0"/>
              <a:t>O primeiro passo, será o registo do utilizador. Para isto é necessário que este introduza o nome de utilizador pretendido, uma password e que defina todas as configurações do seu assistente. Caso o utilizador já esteja registado no sistema, apenas é necessário que introduza o seu nome de utilizador e a sua password, o que lhe permitirá autenticar-se e entrar no sistema. Ao entrar no sistema, o utilizador depara-se com a página de apresentação do assistente, onde terá o seu nome, a opção de ver como este funciona, a possibilidade de aceder aos temas disponíveis, aceder ao histórico e alterar as configurações pré definidas. </a:t>
            </a:r>
          </a:p>
          <a:p>
            <a:endParaRPr lang="pt-PT" sz="1600" b="1" dirty="0" smtClean="0"/>
          </a:p>
          <a:p>
            <a:r>
              <a:rPr lang="pt-PT" sz="1600" b="1" dirty="0" smtClean="0"/>
              <a:t>Tutorial: </a:t>
            </a:r>
            <a:r>
              <a:rPr lang="pt-PT" sz="1600" dirty="0" smtClean="0"/>
              <a:t>Caso o utilizador ainda não esteja familiarizado com o funcionamento da aplicação, pode escolher a opção de ver como o sistema funciona, carregando em “TUTORIAL”. Daqui, será reencaminhado para uma página onde será apresentado um vídeo com as funcionalidades básicas do sistema, explicando tudo o que o utilizador pode fazer nesta aplicação. O utilizador poderá ver o vídeo o número de vezes que desejar e, quando estiver totalmente esclarecido, regressar à página inicial.</a:t>
            </a:r>
          </a:p>
          <a:p>
            <a:endParaRPr lang="pt-PT" sz="1600" b="1" dirty="0" smtClean="0"/>
          </a:p>
          <a:p>
            <a:r>
              <a:rPr lang="pt-PT" sz="1600" b="1" dirty="0" smtClean="0"/>
              <a:t>Histórico: </a:t>
            </a:r>
            <a:r>
              <a:rPr lang="pt-PT" sz="1600" dirty="0" smtClean="0"/>
              <a:t>A qualquer momento, o utilizador pode consultar o seu historial/perfil de aprendizagem. Para isto, apenas, tem que selecionar “HISTÓRICO”, na página inicial.</a:t>
            </a:r>
          </a:p>
          <a:p>
            <a:r>
              <a:rPr lang="pt-PT" sz="1600" dirty="0" smtClean="0"/>
              <a:t>As estatísticas percentuais de respostas corretas serão obtidas a partir da razão entre a soma de perguntas certas e a soma total de perguntas respondidas. Da mesma forma, iremos obter as estatísticas percentuais de respostas erradas. De acordo com as percentagens obtidas, o utilizador será classificado de forma qualitativa, seguindo os padrões: </a:t>
            </a:r>
          </a:p>
          <a:p>
            <a:r>
              <a:rPr lang="pt-PT" sz="1600" dirty="0" smtClean="0"/>
              <a:t>• entre 0% respostas certas e 25% (100% a 75% erradas): “APRENDIZ”;  • entre 25% respostas certas e 50% (75% a 50% erradas): “ACADÉMICO”;  • entre 50% respostas certas a 75% (50% a 25% erradas): “MESTRE”;  • entre 75% respostas certas e 100% (25% a 0% erradas): “GÉNIO”. Para além disto, também será possível visualizar no histórico, o número total de aulas assistidas, seguidas do tema de cada aula, permitindo ao utilizador, estar a par de tudo o que foi acontecendo durante as suas sessões de estudo. </a:t>
            </a:r>
          </a:p>
          <a:p>
            <a:endParaRPr lang="pt-PT" sz="1600" b="1" dirty="0" smtClean="0"/>
          </a:p>
          <a:p>
            <a:r>
              <a:rPr lang="pt-PT" sz="1600" b="1" dirty="0" smtClean="0"/>
              <a:t>Configurações: </a:t>
            </a:r>
            <a:r>
              <a:rPr lang="pt-PT" sz="1600" dirty="0" smtClean="0"/>
              <a:t>Durante o registo de cada utilizador, este tem que escolher o nome do seu tutor. Também é possível editar o nome do tutor, na página inicial, após o utilizador efetuar o login. Para isto, o utilizador seleciona “CONFIGURAÇÕES” e será redirecionado para a página onde poderá ter acesso a isto. </a:t>
            </a:r>
          </a:p>
          <a:p>
            <a:endParaRPr lang="pt-PT" sz="1600" b="1" dirty="0" smtClean="0"/>
          </a:p>
          <a:p>
            <a:r>
              <a:rPr lang="pt-PT" sz="1600" b="1" dirty="0" smtClean="0"/>
              <a:t>Temas: </a:t>
            </a:r>
            <a:r>
              <a:rPr lang="pt-PT" sz="1600" dirty="0" smtClean="0"/>
              <a:t>Na página inicial, o utilizador terá a opção de selecionar “TEMAS”. Caso isto aconteça, irá ser redirecionado para a janela onde serão apresentados os subtemas existentes, seguidos de duas opções: “AULA” e “AVALIAÇÂO”. Os subtemas serão: “Breve Revisão Sobre o Átomo”, “Organização da Tabela Periódica” e “Propriedades das Substâncias e posição dos elementos na Tabela”. Nesta janela, será possível consultar o histórico, através de “HISTÓRICO” e também retroceder para a página anterior, selecionando a opção “RETROCEDER”.</a:t>
            </a:r>
          </a:p>
          <a:p>
            <a:endParaRPr lang="pt-PT" sz="1600" b="1" dirty="0" smtClean="0"/>
          </a:p>
          <a:p>
            <a:r>
              <a:rPr lang="pt-PT" sz="1600" b="1" dirty="0" smtClean="0"/>
              <a:t>Avaliação: </a:t>
            </a:r>
            <a:r>
              <a:rPr lang="pt-PT" sz="1600" dirty="0" smtClean="0"/>
              <a:t>o utilizador terá que responder a cinco perguntas sobre o tema escolhido. Estas perguntas serão geradas de forma aleatória, daí termos que elaborar no mínimo dez perguntas por tema, para que estas não se repitam com muita frequência. Para cada pergunta haverá quatro hipóteses de resposta, das quais apenas uma estará certa. Caso o utilizador acerte na resposta irá a aparecer a mensagem “RESPOSTA CORRECTA!”, caso contrário, a mensagem apresentada será “RESPOSTA ERRADA”, seguida da respostas correta, como por exemplo “A RESPOSTA CORRECTA É A ___”.</a:t>
            </a:r>
          </a:p>
          <a:p>
            <a:endParaRPr lang="pt-PT" sz="1600" dirty="0" smtClean="0"/>
          </a:p>
          <a:p>
            <a:r>
              <a:rPr lang="pt-PT" sz="1600" b="1" dirty="0" smtClean="0"/>
              <a:t>Finalizar </a:t>
            </a:r>
            <a:r>
              <a:rPr lang="pt-PT" sz="1600" b="1" dirty="0" err="1" smtClean="0"/>
              <a:t>Teste:</a:t>
            </a:r>
            <a:r>
              <a:rPr lang="pt-PT" sz="1600" dirty="0" err="1" smtClean="0"/>
              <a:t>Na</a:t>
            </a:r>
            <a:r>
              <a:rPr lang="pt-PT" sz="1600" dirty="0" smtClean="0"/>
              <a:t> página da última pergunta de cada teste, vai aparecer a opção “FINALIZAR”. Depois de selecionada, esta opção redirecionará o utilizador para uma janela onde serão apresentados os resultados do teste concluído. Nesta página será, também, possível regressar aos “TEMAS” ou à “PÁGINA INICIAL”</a:t>
            </a:r>
            <a:endParaRPr lang="pt-PT" sz="1600" b="1" dirty="0"/>
          </a:p>
        </p:txBody>
      </p:sp>
      <p:sp>
        <p:nvSpPr>
          <p:cNvPr id="4" name="Slide Number Placeholder 3"/>
          <p:cNvSpPr>
            <a:spLocks noGrp="1"/>
          </p:cNvSpPr>
          <p:nvPr>
            <p:ph type="sldNum" sz="quarter" idx="10"/>
          </p:nvPr>
        </p:nvSpPr>
        <p:spPr/>
        <p:txBody>
          <a:bodyPr/>
          <a:lstStyle/>
          <a:p>
            <a:fld id="{ADCBE41F-36A2-4FB3-B2F0-EAE066B4D017}" type="slidenum">
              <a:rPr lang="pt-PT" smtClean="0"/>
              <a:t>11</a:t>
            </a:fld>
            <a:endParaRPr lang="pt-PT"/>
          </a:p>
        </p:txBody>
      </p:sp>
    </p:spTree>
    <p:extLst>
      <p:ext uri="{BB962C8B-B14F-4D97-AF65-F5344CB8AC3E}">
        <p14:creationId xmlns:p14="http://schemas.microsoft.com/office/powerpoint/2010/main" val="180436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Março 2015</a:t>
            </a:r>
            <a:endParaRPr lang="en-US" dirty="0"/>
          </a:p>
        </p:txBody>
      </p:sp>
      <p:sp>
        <p:nvSpPr>
          <p:cNvPr id="6" name="Footer Placeholder 5"/>
          <p:cNvSpPr>
            <a:spLocks noGrp="1"/>
          </p:cNvSpPr>
          <p:nvPr>
            <p:ph type="ftr" sz="quarter" idx="11"/>
          </p:nvPr>
        </p:nvSpPr>
        <p:spPr/>
        <p:txBody>
          <a:bodyPr/>
          <a:lstStyle/>
          <a:p>
            <a:r>
              <a:rPr lang="en-US" smtClean="0"/>
              <a:t>Licenciatura em Engenharia Informática</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Março 2015</a:t>
            </a:r>
            <a:endParaRPr lang="en-US" dirty="0"/>
          </a:p>
        </p:txBody>
      </p:sp>
      <p:sp>
        <p:nvSpPr>
          <p:cNvPr id="8" name="Footer Placeholder 7"/>
          <p:cNvSpPr>
            <a:spLocks noGrp="1"/>
          </p:cNvSpPr>
          <p:nvPr>
            <p:ph type="ftr" sz="quarter" idx="11"/>
          </p:nvPr>
        </p:nvSpPr>
        <p:spPr/>
        <p:txBody>
          <a:bodyPr/>
          <a:lstStyle/>
          <a:p>
            <a:r>
              <a:rPr lang="en-US" smtClean="0"/>
              <a:t>Licenciatura em Engenharia Informática</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Março 2015</a:t>
            </a:r>
            <a:endParaRPr lang="en-US" dirty="0"/>
          </a:p>
        </p:txBody>
      </p:sp>
      <p:sp>
        <p:nvSpPr>
          <p:cNvPr id="4" name="Footer Placeholder 3"/>
          <p:cNvSpPr>
            <a:spLocks noGrp="1"/>
          </p:cNvSpPr>
          <p:nvPr>
            <p:ph type="ftr" sz="quarter" idx="11"/>
          </p:nvPr>
        </p:nvSpPr>
        <p:spPr/>
        <p:txBody>
          <a:bodyPr/>
          <a:lstStyle/>
          <a:p>
            <a:r>
              <a:rPr lang="en-US" smtClean="0"/>
              <a:t>Licenciatura em Engenharia Informática</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Março 2015</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Licenciatura em Engenharia Informática</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Março 2015</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Licenciatura em Engenharia Informática</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Março 2015</a:t>
            </a:r>
            <a:endParaRPr lang="en-US" dirty="0"/>
          </a:p>
        </p:txBody>
      </p:sp>
      <p:sp>
        <p:nvSpPr>
          <p:cNvPr id="6" name="Footer Placeholder 5"/>
          <p:cNvSpPr>
            <a:spLocks noGrp="1"/>
          </p:cNvSpPr>
          <p:nvPr>
            <p:ph type="ftr" sz="quarter" idx="11"/>
          </p:nvPr>
        </p:nvSpPr>
        <p:spPr/>
        <p:txBody>
          <a:bodyPr/>
          <a:lstStyle/>
          <a:p>
            <a:r>
              <a:rPr lang="en-US" smtClean="0"/>
              <a:t>Licenciatura em Engenharia Informática</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Março 2015</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Licenciatura em Engenharia Informática</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dirty="0"/>
              <a:t>Assistente Inteligente</a:t>
            </a:r>
          </a:p>
        </p:txBody>
      </p:sp>
      <p:sp>
        <p:nvSpPr>
          <p:cNvPr id="3" name="Subtitle 2"/>
          <p:cNvSpPr>
            <a:spLocks noGrp="1"/>
          </p:cNvSpPr>
          <p:nvPr>
            <p:ph type="subTitle" idx="1"/>
          </p:nvPr>
        </p:nvSpPr>
        <p:spPr/>
        <p:txBody>
          <a:bodyPr/>
          <a:lstStyle/>
          <a:p>
            <a:r>
              <a:rPr lang="pt-PT" dirty="0" smtClean="0"/>
              <a:t>Laboratórios de Informática IV</a:t>
            </a:r>
            <a:endParaRPr lang="pt-PT" dirty="0"/>
          </a:p>
        </p:txBody>
      </p:sp>
      <p:pic>
        <p:nvPicPr>
          <p:cNvPr id="4" name="Picture 3"/>
          <p:cNvPicPr>
            <a:picLocks noChangeAspect="1"/>
          </p:cNvPicPr>
          <p:nvPr/>
        </p:nvPicPr>
        <p:blipFill>
          <a:blip r:embed="rId3"/>
          <a:stretch>
            <a:fillRect/>
          </a:stretch>
        </p:blipFill>
        <p:spPr>
          <a:xfrm>
            <a:off x="701040" y="246794"/>
            <a:ext cx="3761905" cy="2295238"/>
          </a:xfrm>
          <a:prstGeom prst="rect">
            <a:avLst/>
          </a:prstGeom>
        </p:spPr>
      </p:pic>
      <p:sp>
        <p:nvSpPr>
          <p:cNvPr id="5" name="Date Placeholder 4"/>
          <p:cNvSpPr>
            <a:spLocks noGrp="1"/>
          </p:cNvSpPr>
          <p:nvPr>
            <p:ph type="dt" sz="half" idx="10"/>
          </p:nvPr>
        </p:nvSpPr>
        <p:spPr/>
        <p:txBody>
          <a:bodyPr/>
          <a:lstStyle/>
          <a:p>
            <a:r>
              <a:rPr lang="en-US" smtClean="0"/>
              <a:t>Março 2015</a:t>
            </a:r>
            <a:endParaRPr lang="en-US" dirty="0"/>
          </a:p>
        </p:txBody>
      </p:sp>
      <p:sp>
        <p:nvSpPr>
          <p:cNvPr id="6" name="Footer Placeholder 5"/>
          <p:cNvSpPr>
            <a:spLocks noGrp="1"/>
          </p:cNvSpPr>
          <p:nvPr>
            <p:ph type="ftr" sz="quarter" idx="11"/>
          </p:nvPr>
        </p:nvSpPr>
        <p:spPr/>
        <p:txBody>
          <a:bodyPr/>
          <a:lstStyle/>
          <a:p>
            <a:r>
              <a:rPr lang="en-US" smtClean="0"/>
              <a:t>Licenciatura em Engenharia Informática</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1</a:t>
            </a:fld>
            <a:endParaRPr lang="en-US" dirty="0"/>
          </a:p>
        </p:txBody>
      </p:sp>
      <p:sp>
        <p:nvSpPr>
          <p:cNvPr id="8" name="TextBox 7"/>
          <p:cNvSpPr txBox="1"/>
          <p:nvPr/>
        </p:nvSpPr>
        <p:spPr>
          <a:xfrm>
            <a:off x="9367405" y="259112"/>
            <a:ext cx="3576550" cy="369332"/>
          </a:xfrm>
          <a:prstGeom prst="rect">
            <a:avLst/>
          </a:prstGeom>
          <a:noFill/>
        </p:spPr>
        <p:txBody>
          <a:bodyPr wrap="square" rtlCol="0">
            <a:spAutoFit/>
          </a:bodyPr>
          <a:lstStyle/>
          <a:p>
            <a:r>
              <a:rPr lang="pt-PT" dirty="0" smtClean="0"/>
              <a:t>Docente: Orlando Belo</a:t>
            </a:r>
            <a:endParaRPr lang="pt-PT" dirty="0"/>
          </a:p>
        </p:txBody>
      </p:sp>
      <p:sp>
        <p:nvSpPr>
          <p:cNvPr id="9" name="TextBox 8"/>
          <p:cNvSpPr txBox="1"/>
          <p:nvPr/>
        </p:nvSpPr>
        <p:spPr>
          <a:xfrm>
            <a:off x="7383780" y="4998455"/>
            <a:ext cx="4808220" cy="1200329"/>
          </a:xfrm>
          <a:prstGeom prst="rect">
            <a:avLst/>
          </a:prstGeom>
          <a:noFill/>
        </p:spPr>
        <p:txBody>
          <a:bodyPr wrap="square" rtlCol="0">
            <a:spAutoFit/>
          </a:bodyPr>
          <a:lstStyle/>
          <a:p>
            <a:r>
              <a:rPr lang="pt-PT" dirty="0"/>
              <a:t>Ana Sofia Bernardes André da Silva, A64308 Renata Sofia Silva Araújo Dias de Castro, A64366 Susana Daniela Marques Mendes, </a:t>
            </a:r>
            <a:r>
              <a:rPr lang="pt-PT" dirty="0" smtClean="0"/>
              <a:t>A63464</a:t>
            </a:r>
          </a:p>
          <a:p>
            <a:r>
              <a:rPr lang="pt-PT" dirty="0" smtClean="0"/>
              <a:t> </a:t>
            </a:r>
            <a:r>
              <a:rPr lang="pt-PT" dirty="0"/>
              <a:t>Hélder Filipe Fernandes Machado, A54811</a:t>
            </a:r>
          </a:p>
        </p:txBody>
      </p:sp>
    </p:spTree>
    <p:extLst>
      <p:ext uri="{BB962C8B-B14F-4D97-AF65-F5344CB8AC3E}">
        <p14:creationId xmlns:p14="http://schemas.microsoft.com/office/powerpoint/2010/main" val="4005997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Esboço</a:t>
            </a:r>
            <a:r>
              <a:rPr lang="en-US" dirty="0" smtClean="0"/>
              <a:t> da interface</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54036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Março 2015</a:t>
            </a:r>
            <a:endParaRPr lang="en-US" dirty="0"/>
          </a:p>
        </p:txBody>
      </p:sp>
      <p:sp>
        <p:nvSpPr>
          <p:cNvPr id="3" name="Footer Placeholder 2"/>
          <p:cNvSpPr>
            <a:spLocks noGrp="1"/>
          </p:cNvSpPr>
          <p:nvPr>
            <p:ph type="ftr" sz="quarter" idx="11"/>
          </p:nvPr>
        </p:nvSpPr>
        <p:spPr/>
        <p:txBody>
          <a:bodyPr/>
          <a:lstStyle/>
          <a:p>
            <a:r>
              <a:rPr lang="en-US" smtClean="0"/>
              <a:t>Licenciatura em Engenharia Informática</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pic>
        <p:nvPicPr>
          <p:cNvPr id="3074" name="Picture 2" descr="11018877_940754462623922_4043082128184279921_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99151" cy="6293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3" descr="10860876_940754459290589_2377245073902967361_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6390" y="0"/>
            <a:ext cx="4331944" cy="6237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4" descr="11038753_940754455957256_905387286111962294_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8111" y="0"/>
            <a:ext cx="3913889" cy="60113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25532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PT" dirty="0" smtClean="0"/>
              <a:t>Fluxo do Sistema</a:t>
            </a:r>
            <a:endParaRPr lang="pt-PT" dirty="0"/>
          </a:p>
        </p:txBody>
      </p:sp>
      <p:pic>
        <p:nvPicPr>
          <p:cNvPr id="7" name="Content Placeholder 6"/>
          <p:cNvPicPr>
            <a:picLocks noGrp="1" noChangeAspect="1"/>
          </p:cNvPicPr>
          <p:nvPr>
            <p:ph idx="1"/>
          </p:nvPr>
        </p:nvPicPr>
        <p:blipFill>
          <a:blip r:embed="rId2"/>
          <a:stretch>
            <a:fillRect/>
          </a:stretch>
        </p:blipFill>
        <p:spPr>
          <a:xfrm>
            <a:off x="2509024" y="1817650"/>
            <a:ext cx="7002966" cy="4449336"/>
          </a:xfrm>
          <a:prstGeom prst="rect">
            <a:avLst/>
          </a:prstGeom>
        </p:spPr>
      </p:pic>
      <p:sp>
        <p:nvSpPr>
          <p:cNvPr id="2" name="Date Placeholder 1"/>
          <p:cNvSpPr>
            <a:spLocks noGrp="1"/>
          </p:cNvSpPr>
          <p:nvPr>
            <p:ph type="dt" sz="half" idx="10"/>
          </p:nvPr>
        </p:nvSpPr>
        <p:spPr/>
        <p:txBody>
          <a:bodyPr/>
          <a:lstStyle/>
          <a:p>
            <a:r>
              <a:rPr lang="en-US" smtClean="0"/>
              <a:t>Março 2015</a:t>
            </a:r>
            <a:endParaRPr lang="en-US" dirty="0"/>
          </a:p>
        </p:txBody>
      </p:sp>
      <p:sp>
        <p:nvSpPr>
          <p:cNvPr id="3" name="Footer Placeholder 2"/>
          <p:cNvSpPr>
            <a:spLocks noGrp="1"/>
          </p:cNvSpPr>
          <p:nvPr>
            <p:ph type="ftr" sz="quarter" idx="11"/>
          </p:nvPr>
        </p:nvSpPr>
        <p:spPr/>
        <p:txBody>
          <a:bodyPr/>
          <a:lstStyle/>
          <a:p>
            <a:r>
              <a:rPr lang="en-US" smtClean="0"/>
              <a:t>Licenciatura em Engenharia Informática</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3833337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Conclusão</a:t>
            </a:r>
            <a:endParaRPr lang="en-US" dirty="0"/>
          </a:p>
        </p:txBody>
      </p:sp>
      <p:sp>
        <p:nvSpPr>
          <p:cNvPr id="7" name="Content Placeholder 6"/>
          <p:cNvSpPr>
            <a:spLocks noGrp="1"/>
          </p:cNvSpPr>
          <p:nvPr>
            <p:ph idx="1"/>
          </p:nvPr>
        </p:nvSpPr>
        <p:spPr/>
        <p:txBody>
          <a:bodyPr>
            <a:normAutofit/>
          </a:bodyPr>
          <a:lstStyle/>
          <a:p>
            <a:r>
              <a:rPr lang="pt-PT" dirty="0"/>
              <a:t>E</a:t>
            </a:r>
            <a:r>
              <a:rPr lang="pt-PT" dirty="0" smtClean="0"/>
              <a:t>sta primeira fase serve para expor de que forma será desenvolvida a aplicação que, como já foi visto anteriormente , se insere na área da química, tendo como público alvo os alunos do 3º ciclo. </a:t>
            </a:r>
          </a:p>
          <a:p>
            <a:r>
              <a:rPr lang="pt-PT" dirty="0" smtClean="0"/>
              <a:t>No </a:t>
            </a:r>
            <a:r>
              <a:rPr lang="pt-PT" dirty="0"/>
              <a:t>desenvolvimento de qualquer sistema de software um dos </a:t>
            </a:r>
            <a:r>
              <a:rPr lang="pt-PT" dirty="0" smtClean="0"/>
              <a:t>pontos </a:t>
            </a:r>
            <a:r>
              <a:rPr lang="pt-PT" dirty="0"/>
              <a:t>fulcrais a ter em conta é a planificação, e posterior implementação, para que qualquer utilizador seja capaz de o utilizar de forma fácil e intuitiva. </a:t>
            </a:r>
            <a:endParaRPr lang="pt-PT" dirty="0" smtClean="0"/>
          </a:p>
          <a:p>
            <a:r>
              <a:rPr lang="pt-PT" dirty="0" smtClean="0"/>
              <a:t>Tendo </a:t>
            </a:r>
            <a:r>
              <a:rPr lang="pt-PT" dirty="0"/>
              <a:t>em conta o tempo disponível para o desenvolvimento das várias fases deste projeto, esta é importante no sentido de dar à equipa uma ideia clara do que será necessário implementar, qual a ordem e os vários passos a tomar no trabalho futuro.</a:t>
            </a:r>
            <a:endParaRPr lang="en-US" dirty="0"/>
          </a:p>
        </p:txBody>
      </p:sp>
      <p:sp>
        <p:nvSpPr>
          <p:cNvPr id="2" name="Date Placeholder 1"/>
          <p:cNvSpPr>
            <a:spLocks noGrp="1"/>
          </p:cNvSpPr>
          <p:nvPr>
            <p:ph type="dt" sz="half" idx="10"/>
          </p:nvPr>
        </p:nvSpPr>
        <p:spPr/>
        <p:txBody>
          <a:bodyPr/>
          <a:lstStyle/>
          <a:p>
            <a:r>
              <a:rPr lang="en-US" smtClean="0"/>
              <a:t>Março 2015</a:t>
            </a:r>
            <a:endParaRPr lang="en-US" dirty="0"/>
          </a:p>
        </p:txBody>
      </p:sp>
      <p:sp>
        <p:nvSpPr>
          <p:cNvPr id="3" name="Footer Placeholder 2"/>
          <p:cNvSpPr>
            <a:spLocks noGrp="1"/>
          </p:cNvSpPr>
          <p:nvPr>
            <p:ph type="ftr" sz="quarter" idx="11"/>
          </p:nvPr>
        </p:nvSpPr>
        <p:spPr/>
        <p:txBody>
          <a:bodyPr/>
          <a:lstStyle/>
          <a:p>
            <a:r>
              <a:rPr lang="en-US" smtClean="0"/>
              <a:t>Licenciatura em Engenharia Informática</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4202030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dirty="0"/>
              <a:t>Assistente Inteligente</a:t>
            </a:r>
          </a:p>
        </p:txBody>
      </p:sp>
      <p:sp>
        <p:nvSpPr>
          <p:cNvPr id="3" name="Subtitle 2"/>
          <p:cNvSpPr>
            <a:spLocks noGrp="1"/>
          </p:cNvSpPr>
          <p:nvPr>
            <p:ph type="subTitle" idx="1"/>
          </p:nvPr>
        </p:nvSpPr>
        <p:spPr/>
        <p:txBody>
          <a:bodyPr/>
          <a:lstStyle/>
          <a:p>
            <a:r>
              <a:rPr lang="pt-PT" dirty="0" smtClean="0"/>
              <a:t>Laboratórios de Informática IV</a:t>
            </a:r>
            <a:endParaRPr lang="pt-PT" dirty="0"/>
          </a:p>
        </p:txBody>
      </p:sp>
      <p:pic>
        <p:nvPicPr>
          <p:cNvPr id="4" name="Picture 3"/>
          <p:cNvPicPr>
            <a:picLocks noChangeAspect="1"/>
          </p:cNvPicPr>
          <p:nvPr/>
        </p:nvPicPr>
        <p:blipFill>
          <a:blip r:embed="rId3"/>
          <a:stretch>
            <a:fillRect/>
          </a:stretch>
        </p:blipFill>
        <p:spPr>
          <a:xfrm>
            <a:off x="198120" y="246794"/>
            <a:ext cx="3761905" cy="2295238"/>
          </a:xfrm>
          <a:prstGeom prst="rect">
            <a:avLst/>
          </a:prstGeom>
        </p:spPr>
      </p:pic>
      <p:sp>
        <p:nvSpPr>
          <p:cNvPr id="5" name="Date Placeholder 4"/>
          <p:cNvSpPr>
            <a:spLocks noGrp="1"/>
          </p:cNvSpPr>
          <p:nvPr>
            <p:ph type="dt" sz="half" idx="10"/>
          </p:nvPr>
        </p:nvSpPr>
        <p:spPr/>
        <p:txBody>
          <a:bodyPr/>
          <a:lstStyle/>
          <a:p>
            <a:r>
              <a:rPr lang="en-US" smtClean="0"/>
              <a:t>Março 2015</a:t>
            </a:r>
            <a:endParaRPr lang="en-US" dirty="0"/>
          </a:p>
        </p:txBody>
      </p:sp>
      <p:sp>
        <p:nvSpPr>
          <p:cNvPr id="6" name="Footer Placeholder 5"/>
          <p:cNvSpPr>
            <a:spLocks noGrp="1"/>
          </p:cNvSpPr>
          <p:nvPr>
            <p:ph type="ftr" sz="quarter" idx="11"/>
          </p:nvPr>
        </p:nvSpPr>
        <p:spPr/>
        <p:txBody>
          <a:bodyPr/>
          <a:lstStyle/>
          <a:p>
            <a:r>
              <a:rPr lang="en-US" smtClean="0"/>
              <a:t>Licenciatura em Engenharia Informática</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14</a:t>
            </a:fld>
            <a:endParaRPr lang="en-US" dirty="0"/>
          </a:p>
        </p:txBody>
      </p:sp>
      <p:sp>
        <p:nvSpPr>
          <p:cNvPr id="8" name="TextBox 7"/>
          <p:cNvSpPr txBox="1"/>
          <p:nvPr/>
        </p:nvSpPr>
        <p:spPr>
          <a:xfrm>
            <a:off x="8478290" y="758952"/>
            <a:ext cx="3576550" cy="369332"/>
          </a:xfrm>
          <a:prstGeom prst="rect">
            <a:avLst/>
          </a:prstGeom>
          <a:noFill/>
        </p:spPr>
        <p:txBody>
          <a:bodyPr wrap="square" rtlCol="0">
            <a:spAutoFit/>
          </a:bodyPr>
          <a:lstStyle/>
          <a:p>
            <a:r>
              <a:rPr lang="pt-PT" dirty="0" smtClean="0"/>
              <a:t>Docente: Orlando Belo</a:t>
            </a:r>
            <a:endParaRPr lang="pt-PT" dirty="0"/>
          </a:p>
        </p:txBody>
      </p:sp>
      <p:sp>
        <p:nvSpPr>
          <p:cNvPr id="9" name="TextBox 8"/>
          <p:cNvSpPr txBox="1"/>
          <p:nvPr/>
        </p:nvSpPr>
        <p:spPr>
          <a:xfrm>
            <a:off x="7383780" y="4998455"/>
            <a:ext cx="4808220" cy="1200329"/>
          </a:xfrm>
          <a:prstGeom prst="rect">
            <a:avLst/>
          </a:prstGeom>
          <a:noFill/>
        </p:spPr>
        <p:txBody>
          <a:bodyPr wrap="square" rtlCol="0">
            <a:spAutoFit/>
          </a:bodyPr>
          <a:lstStyle/>
          <a:p>
            <a:r>
              <a:rPr lang="pt-PT" dirty="0"/>
              <a:t>Ana Sofia Bernardes André da Silva, A64308 Renata Sofia Silva Araújo Dias de Castro, A64366 Susana Daniela Marques Mendes, </a:t>
            </a:r>
            <a:r>
              <a:rPr lang="pt-PT" dirty="0" smtClean="0"/>
              <a:t>A63464</a:t>
            </a:r>
          </a:p>
          <a:p>
            <a:r>
              <a:rPr lang="pt-PT" dirty="0" smtClean="0"/>
              <a:t> </a:t>
            </a:r>
            <a:r>
              <a:rPr lang="pt-PT" dirty="0"/>
              <a:t>Hélder Filipe Fernandes Machado, A54811</a:t>
            </a:r>
          </a:p>
        </p:txBody>
      </p:sp>
    </p:spTree>
    <p:extLst>
      <p:ext uri="{BB962C8B-B14F-4D97-AF65-F5344CB8AC3E}">
        <p14:creationId xmlns:p14="http://schemas.microsoft.com/office/powerpoint/2010/main" val="3208109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Índice</a:t>
            </a:r>
            <a:endParaRPr lang="pt-PT" dirty="0"/>
          </a:p>
        </p:txBody>
      </p:sp>
      <p:sp>
        <p:nvSpPr>
          <p:cNvPr id="3" name="Content Placeholder 2"/>
          <p:cNvSpPr>
            <a:spLocks noGrp="1"/>
          </p:cNvSpPr>
          <p:nvPr>
            <p:ph idx="1"/>
          </p:nvPr>
        </p:nvSpPr>
        <p:spPr/>
        <p:txBody>
          <a:bodyPr>
            <a:normAutofit fontScale="92500" lnSpcReduction="10000"/>
          </a:bodyPr>
          <a:lstStyle/>
          <a:p>
            <a:r>
              <a:rPr lang="pt-PT" dirty="0" smtClean="0"/>
              <a:t>Resumo……………………………………………………………………………………………………………………………………….3</a:t>
            </a:r>
          </a:p>
          <a:p>
            <a:r>
              <a:rPr lang="pt-PT" dirty="0" smtClean="0"/>
              <a:t>Contextualização…………………………………………………………………………………………………………………………4</a:t>
            </a:r>
          </a:p>
          <a:p>
            <a:r>
              <a:rPr lang="pt-PT" dirty="0" smtClean="0"/>
              <a:t>Apresentação do Caso de Estudo…………………………………………………………………………………………………5</a:t>
            </a:r>
          </a:p>
          <a:p>
            <a:r>
              <a:rPr lang="pt-PT" dirty="0" smtClean="0"/>
              <a:t>Motivação e Objetivos…………………………………………………………………………………………………………………6</a:t>
            </a:r>
          </a:p>
          <a:p>
            <a:r>
              <a:rPr lang="pt-PT" dirty="0" smtClean="0"/>
              <a:t>Planificação…………………………………………………………………………………………………………………………………7</a:t>
            </a:r>
          </a:p>
          <a:p>
            <a:r>
              <a:rPr lang="pt-PT" dirty="0"/>
              <a:t>Temas </a:t>
            </a:r>
            <a:r>
              <a:rPr lang="pt-PT" dirty="0" smtClean="0"/>
              <a:t>das Aulas…………………………………….……………………………………………………………………………………8</a:t>
            </a:r>
            <a:endParaRPr lang="pt-PT" dirty="0" smtClean="0"/>
          </a:p>
          <a:p>
            <a:r>
              <a:rPr lang="pt-PT" dirty="0" smtClean="0"/>
              <a:t>Tutor……………….…………………………………………………………………………………………………………………………..9</a:t>
            </a:r>
          </a:p>
          <a:p>
            <a:r>
              <a:rPr lang="pt-PT" dirty="0" smtClean="0"/>
              <a:t>Esboço da Interface……………………………………………………………………………………………………………………10</a:t>
            </a:r>
          </a:p>
          <a:p>
            <a:r>
              <a:rPr lang="pt-PT" dirty="0" smtClean="0"/>
              <a:t>Fluxo do Sistema ……………………………………………………………………………………………………………………….12</a:t>
            </a:r>
          </a:p>
          <a:p>
            <a:r>
              <a:rPr lang="pt-PT" dirty="0" smtClean="0"/>
              <a:t>Conclusão</a:t>
            </a:r>
            <a:r>
              <a:rPr lang="pt-PT" smtClean="0"/>
              <a:t>………………………………………………………………………………………………………………………………….13</a:t>
            </a:r>
            <a:endParaRPr lang="pt-PT" dirty="0" smtClean="0"/>
          </a:p>
        </p:txBody>
      </p:sp>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1231230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Resumo</a:t>
            </a:r>
            <a:endParaRPr lang="pt-PT" dirty="0"/>
          </a:p>
        </p:txBody>
      </p:sp>
      <p:sp>
        <p:nvSpPr>
          <p:cNvPr id="3" name="Content Placeholder 2"/>
          <p:cNvSpPr>
            <a:spLocks noGrp="1"/>
          </p:cNvSpPr>
          <p:nvPr>
            <p:ph idx="1"/>
          </p:nvPr>
        </p:nvSpPr>
        <p:spPr/>
        <p:txBody>
          <a:bodyPr>
            <a:normAutofit/>
          </a:bodyPr>
          <a:lstStyle/>
          <a:p>
            <a:endParaRPr lang="pt-PT" dirty="0" smtClean="0"/>
          </a:p>
          <a:p>
            <a:pPr algn="just">
              <a:buFont typeface="Arial"/>
              <a:buChar char="•"/>
            </a:pPr>
            <a:r>
              <a:rPr lang="pt-PT" dirty="0" smtClean="0"/>
              <a:t>Este projeto </a:t>
            </a:r>
            <a:r>
              <a:rPr lang="pt-PT" dirty="0"/>
              <a:t>consiste na </a:t>
            </a:r>
            <a:r>
              <a:rPr lang="pt-PT" dirty="0" smtClean="0"/>
              <a:t>conceção </a:t>
            </a:r>
            <a:r>
              <a:rPr lang="pt-PT" dirty="0"/>
              <a:t>de um assistente inteligente que tem como função ensinar/avaliar conceitos em relação a um determinado tema</a:t>
            </a:r>
            <a:r>
              <a:rPr lang="pt-PT" dirty="0" smtClean="0"/>
              <a:t>.</a:t>
            </a:r>
          </a:p>
          <a:p>
            <a:pPr algn="just">
              <a:buFont typeface="Arial"/>
              <a:buChar char="•"/>
            </a:pPr>
            <a:r>
              <a:rPr lang="pt-PT" dirty="0" smtClean="0"/>
              <a:t>Vai </a:t>
            </a:r>
            <a:r>
              <a:rPr lang="pt-PT" dirty="0"/>
              <a:t>estar </a:t>
            </a:r>
            <a:r>
              <a:rPr lang="pt-PT" dirty="0" smtClean="0"/>
              <a:t>dividido </a:t>
            </a:r>
            <a:r>
              <a:rPr lang="pt-PT" dirty="0"/>
              <a:t>em duas partes: a primeira baseada na aprendizagem dos diferentes conceitos relativos ao tema </a:t>
            </a:r>
            <a:r>
              <a:rPr lang="pt-PT" dirty="0" smtClean="0"/>
              <a:t>principal (dividido </a:t>
            </a:r>
            <a:r>
              <a:rPr lang="pt-PT" dirty="0"/>
              <a:t>em </a:t>
            </a:r>
            <a:r>
              <a:rPr lang="pt-PT" dirty="0" smtClean="0"/>
              <a:t>subtemas), a </a:t>
            </a:r>
            <a:r>
              <a:rPr lang="pt-PT" dirty="0"/>
              <a:t>segunda direcionada para a avaliação das aprendizagens principais, de cada nível</a:t>
            </a:r>
            <a:r>
              <a:rPr lang="pt-PT" dirty="0" smtClean="0"/>
              <a:t>.</a:t>
            </a:r>
          </a:p>
          <a:p>
            <a:pPr algn="just"/>
            <a:r>
              <a:rPr lang="pt-PT" b="1" dirty="0" smtClean="0"/>
              <a:t>Área </a:t>
            </a:r>
            <a:r>
              <a:rPr lang="pt-PT" b="1" dirty="0"/>
              <a:t>de Aplicação: </a:t>
            </a:r>
            <a:r>
              <a:rPr lang="pt-PT" dirty="0"/>
              <a:t>Engenharia de </a:t>
            </a:r>
            <a:r>
              <a:rPr lang="pt-PT" dirty="0" smtClean="0"/>
              <a:t>Software </a:t>
            </a:r>
          </a:p>
          <a:p>
            <a:pPr algn="just"/>
            <a:r>
              <a:rPr lang="pt-PT" b="1" dirty="0" smtClean="0"/>
              <a:t>Palavras-Chave</a:t>
            </a:r>
            <a:r>
              <a:rPr lang="pt-PT" b="1" dirty="0"/>
              <a:t>: </a:t>
            </a:r>
            <a:r>
              <a:rPr lang="pt-PT" dirty="0"/>
              <a:t>Engenharia, Software, assistente, inteligente, tabela, periódica, química, elemento, nível, conhecimento, avaliação, planear, especificação, questões, requisitos, respostas, funcionalidade.</a:t>
            </a:r>
          </a:p>
        </p:txBody>
      </p:sp>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10727939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Contextualização</a:t>
            </a:r>
            <a:endParaRPr lang="pt-PT" dirty="0"/>
          </a:p>
        </p:txBody>
      </p:sp>
      <p:sp>
        <p:nvSpPr>
          <p:cNvPr id="3" name="Content Placeholder 2"/>
          <p:cNvSpPr>
            <a:spLocks noGrp="1"/>
          </p:cNvSpPr>
          <p:nvPr>
            <p:ph idx="1"/>
          </p:nvPr>
        </p:nvSpPr>
        <p:spPr/>
        <p:txBody>
          <a:bodyPr>
            <a:normAutofit/>
          </a:bodyPr>
          <a:lstStyle/>
          <a:p>
            <a:pPr algn="just">
              <a:buFont typeface="Arial"/>
              <a:buChar char="•"/>
            </a:pPr>
            <a:r>
              <a:rPr lang="pt-PT" dirty="0" smtClean="0"/>
              <a:t>Tema: </a:t>
            </a:r>
            <a:r>
              <a:rPr lang="pt-PT" dirty="0"/>
              <a:t>“Tabela Periódica</a:t>
            </a:r>
            <a:r>
              <a:rPr lang="pt-PT" dirty="0" smtClean="0"/>
              <a:t>”;</a:t>
            </a:r>
          </a:p>
          <a:p>
            <a:pPr algn="just">
              <a:buFont typeface="Arial"/>
              <a:buChar char="•"/>
            </a:pPr>
            <a:r>
              <a:rPr lang="pt-PT" dirty="0" smtClean="0"/>
              <a:t>Publico-alvo: Alunos do 3º ciclo do Ensino Básico;</a:t>
            </a:r>
          </a:p>
          <a:p>
            <a:pPr algn="just">
              <a:buFont typeface="Arial"/>
              <a:buChar char="•"/>
            </a:pPr>
            <a:r>
              <a:rPr lang="pt-PT" dirty="0" smtClean="0"/>
              <a:t>Realização </a:t>
            </a:r>
            <a:r>
              <a:rPr lang="pt-PT" dirty="0"/>
              <a:t>de um assistente capaz de ensinar e </a:t>
            </a:r>
            <a:r>
              <a:rPr lang="pt-PT" dirty="0" smtClean="0"/>
              <a:t>avaliar, </a:t>
            </a:r>
            <a:r>
              <a:rPr lang="pt-PT" dirty="0"/>
              <a:t>servindo de ajuda ao utilizador, para sustentar novos </a:t>
            </a:r>
            <a:r>
              <a:rPr lang="pt-PT" dirty="0" smtClean="0"/>
              <a:t>conceitos; </a:t>
            </a:r>
          </a:p>
          <a:p>
            <a:pPr algn="just">
              <a:buFont typeface="Arial"/>
              <a:buChar char="•"/>
            </a:pPr>
            <a:r>
              <a:rPr lang="pt-PT" dirty="0"/>
              <a:t>As aulas serão dadas pelo tutor, que, de uma forma acessível e com linguagem básica, explicará os pontos fulcrais de cada </a:t>
            </a:r>
            <a:r>
              <a:rPr lang="pt-PT" dirty="0" smtClean="0"/>
              <a:t>subtema;</a:t>
            </a:r>
          </a:p>
          <a:p>
            <a:pPr algn="just">
              <a:buFont typeface="Arial"/>
              <a:buChar char="•"/>
            </a:pPr>
            <a:r>
              <a:rPr lang="pt-PT" dirty="0" smtClean="0"/>
              <a:t>O utilizador</a:t>
            </a:r>
            <a:r>
              <a:rPr lang="pt-PT" dirty="0"/>
              <a:t>, </a:t>
            </a:r>
            <a:r>
              <a:rPr lang="pt-PT" dirty="0" smtClean="0"/>
              <a:t>poderá</a:t>
            </a:r>
            <a:r>
              <a:rPr lang="pt-PT" dirty="0"/>
              <a:t> </a:t>
            </a:r>
            <a:r>
              <a:rPr lang="pt-PT" dirty="0" smtClean="0"/>
              <a:t>passar </a:t>
            </a:r>
            <a:r>
              <a:rPr lang="pt-PT" dirty="0"/>
              <a:t>à parte da avaliação para testar os seus conhecimentos, respondendo a um conjunto de </a:t>
            </a:r>
            <a:r>
              <a:rPr lang="pt-PT" dirty="0" smtClean="0"/>
              <a:t>perguntas.</a:t>
            </a:r>
          </a:p>
          <a:p>
            <a:pPr algn="just">
              <a:buFont typeface="Arial"/>
              <a:buChar char="•"/>
            </a:pPr>
            <a:endParaRPr lang="pt-PT" dirty="0"/>
          </a:p>
          <a:p>
            <a:pPr>
              <a:buFont typeface="Arial"/>
              <a:buChar char="•"/>
            </a:pPr>
            <a:endParaRPr lang="pt-PT" dirty="0"/>
          </a:p>
          <a:p>
            <a:pPr>
              <a:buFont typeface="Arial"/>
              <a:buChar char="•"/>
            </a:pPr>
            <a:endParaRPr lang="pt-PT" dirty="0" smtClean="0"/>
          </a:p>
        </p:txBody>
      </p:sp>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3436701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Objetivos</a:t>
            </a:r>
            <a:endParaRPr lang="pt-PT" dirty="0"/>
          </a:p>
        </p:txBody>
      </p:sp>
      <p:sp>
        <p:nvSpPr>
          <p:cNvPr id="3" name="Content Placeholder 2"/>
          <p:cNvSpPr>
            <a:spLocks noGrp="1"/>
          </p:cNvSpPr>
          <p:nvPr>
            <p:ph idx="1"/>
          </p:nvPr>
        </p:nvSpPr>
        <p:spPr/>
        <p:txBody>
          <a:bodyPr>
            <a:normAutofit/>
          </a:bodyPr>
          <a:lstStyle/>
          <a:p>
            <a:pPr>
              <a:buFont typeface="Arial"/>
              <a:buChar char="•"/>
            </a:pPr>
            <a:r>
              <a:rPr lang="pt-PT" dirty="0" smtClean="0"/>
              <a:t>Desenvolver </a:t>
            </a:r>
            <a:r>
              <a:rPr lang="pt-PT" dirty="0"/>
              <a:t>um assistente que permita ao utilizador testar, avaliar e aumentar o seu conhecimento ao nível do subtema escolhido por ele</a:t>
            </a:r>
            <a:r>
              <a:rPr lang="pt-PT" dirty="0" smtClean="0"/>
              <a:t>;</a:t>
            </a:r>
          </a:p>
          <a:p>
            <a:pPr>
              <a:buFont typeface="Arial"/>
              <a:buChar char="•"/>
            </a:pPr>
            <a:r>
              <a:rPr lang="pt-PT" dirty="0" smtClean="0"/>
              <a:t>Desenvolver </a:t>
            </a:r>
            <a:r>
              <a:rPr lang="pt-PT" dirty="0"/>
              <a:t>um assistente com uma interface simples, que proporcione ao utilizador um certo divertimento enquanto adquire novos conhecimentos; </a:t>
            </a:r>
            <a:endParaRPr lang="pt-PT" dirty="0" smtClean="0"/>
          </a:p>
          <a:p>
            <a:pPr>
              <a:buFont typeface="Arial"/>
              <a:buChar char="•"/>
            </a:pPr>
            <a:r>
              <a:rPr lang="pt-PT" dirty="0"/>
              <a:t>C</a:t>
            </a:r>
            <a:r>
              <a:rPr lang="pt-PT" dirty="0" smtClean="0"/>
              <a:t>umprir </a:t>
            </a:r>
            <a:r>
              <a:rPr lang="pt-PT" dirty="0"/>
              <a:t>e</a:t>
            </a:r>
            <a:r>
              <a:rPr lang="pt-PT" dirty="0" smtClean="0"/>
              <a:t> </a:t>
            </a:r>
            <a:r>
              <a:rPr lang="pt-PT" dirty="0"/>
              <a:t>conseguir pôr em prática as especificações do cliente. </a:t>
            </a:r>
          </a:p>
        </p:txBody>
      </p:sp>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3747829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Planificação</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Diagrama</a:t>
            </a:r>
            <a:r>
              <a:rPr lang="en-US" dirty="0" smtClean="0"/>
              <a:t> de Gantt </a:t>
            </a:r>
            <a:r>
              <a:rPr lang="en-US" dirty="0" err="1" smtClean="0"/>
              <a:t>apresentado</a:t>
            </a:r>
            <a:r>
              <a:rPr lang="en-US" dirty="0" smtClean="0"/>
              <a:t> a </a:t>
            </a:r>
            <a:r>
              <a:rPr lang="en-US" dirty="0" err="1" smtClean="0"/>
              <a:t>seguir</a:t>
            </a:r>
            <a:r>
              <a:rPr lang="en-US" dirty="0" smtClean="0"/>
              <a:t>.</a:t>
            </a:r>
            <a:endParaRPr lang="en-US" dirty="0"/>
          </a:p>
        </p:txBody>
      </p:sp>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3521609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7</a:t>
            </a:fld>
            <a:endParaRPr lang="en-US" dirty="0"/>
          </a:p>
        </p:txBody>
      </p:sp>
      <p:pic>
        <p:nvPicPr>
          <p:cNvPr id="7" name="Picture 2" descr="Captura de ecrã 2015-03-22, às 18"/>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rot="5400000">
            <a:off x="0" y="-19050"/>
            <a:ext cx="6459538" cy="649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2" descr="Captura de ecrã 2015-03-22, às 18"/>
          <p:cNvPicPr>
            <a:picLocks noChangeAspect="1" noChangeArrowheads="1"/>
          </p:cNvPicPr>
          <p:nvPr/>
        </p:nvPicPr>
        <p:blipFill>
          <a:blip r:embed="rId4">
            <a:extLst>
              <a:ext uri="{28A0092B-C50C-407E-A947-70E740481C1C}">
                <a14:useLocalDpi xmlns:a14="http://schemas.microsoft.com/office/drawing/2010/main" val="0"/>
              </a:ext>
            </a:extLst>
          </a:blip>
          <a:srcRect l="-37" t="20978" r="-1347" b="2541"/>
          <a:stretch>
            <a:fillRect/>
          </a:stretch>
        </p:blipFill>
        <p:spPr bwMode="auto">
          <a:xfrm rot="5400000">
            <a:off x="6233136" y="138643"/>
            <a:ext cx="6565556" cy="6288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5422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Temas das Aulas</a:t>
            </a:r>
            <a:endParaRPr lang="pt-PT" dirty="0"/>
          </a:p>
        </p:txBody>
      </p:sp>
      <p:sp>
        <p:nvSpPr>
          <p:cNvPr id="3" name="Content Placeholder 2"/>
          <p:cNvSpPr>
            <a:spLocks noGrp="1"/>
          </p:cNvSpPr>
          <p:nvPr>
            <p:ph idx="1"/>
          </p:nvPr>
        </p:nvSpPr>
        <p:spPr/>
        <p:txBody>
          <a:bodyPr/>
          <a:lstStyle/>
          <a:p>
            <a:pPr marL="457200" indent="-457200">
              <a:buFont typeface="+mj-lt"/>
              <a:buAutoNum type="arabicPeriod"/>
            </a:pPr>
            <a:r>
              <a:rPr lang="pt-PT" dirty="0"/>
              <a:t>Breve Revisão Sobre o </a:t>
            </a:r>
            <a:r>
              <a:rPr lang="pt-PT" dirty="0" smtClean="0"/>
              <a:t>Átomo;</a:t>
            </a:r>
          </a:p>
          <a:p>
            <a:pPr marL="457200" indent="-457200">
              <a:buFont typeface="+mj-lt"/>
              <a:buAutoNum type="arabicPeriod"/>
            </a:pPr>
            <a:r>
              <a:rPr lang="pt-PT" dirty="0"/>
              <a:t>Organização da Tabela </a:t>
            </a:r>
            <a:r>
              <a:rPr lang="pt-PT" dirty="0" smtClean="0"/>
              <a:t>Periódica;</a:t>
            </a:r>
          </a:p>
          <a:p>
            <a:pPr marL="457200" indent="-457200">
              <a:buFont typeface="+mj-lt"/>
              <a:buAutoNum type="arabicPeriod"/>
            </a:pPr>
            <a:r>
              <a:rPr lang="pt-PT" dirty="0"/>
              <a:t>Propriedades das Substâncias e posição dos elementos na </a:t>
            </a:r>
            <a:r>
              <a:rPr lang="pt-PT" dirty="0" smtClean="0"/>
              <a:t>Tabela.</a:t>
            </a:r>
          </a:p>
          <a:p>
            <a:pPr marL="457200" indent="-457200">
              <a:buFont typeface="+mj-lt"/>
              <a:buAutoNum type="arabicPeriod"/>
            </a:pPr>
            <a:endParaRPr lang="pt-PT" dirty="0" smtClean="0"/>
          </a:p>
          <a:p>
            <a:pPr marL="457200" indent="-457200">
              <a:buFont typeface="+mj-lt"/>
              <a:buAutoNum type="arabicPeriod"/>
            </a:pPr>
            <a:endParaRPr lang="pt-PT" dirty="0" smtClean="0"/>
          </a:p>
        </p:txBody>
      </p:sp>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1437076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a:t>
            </a:r>
            <a:endParaRPr lang="en-US" dirty="0"/>
          </a:p>
        </p:txBody>
      </p:sp>
      <p:sp>
        <p:nvSpPr>
          <p:cNvPr id="3" name="Content Placeholder 2"/>
          <p:cNvSpPr>
            <a:spLocks noGrp="1"/>
          </p:cNvSpPr>
          <p:nvPr>
            <p:ph idx="1"/>
          </p:nvPr>
        </p:nvSpPr>
        <p:spPr/>
        <p:txBody>
          <a:bodyPr/>
          <a:lstStyle/>
          <a:p>
            <a:pPr>
              <a:buFont typeface="Arial"/>
              <a:buChar char="•"/>
            </a:pPr>
            <a:r>
              <a:rPr lang="pt-PT" dirty="0"/>
              <a:t>No registo de cada utilizador será pedido para introduzir o nome que este deseja que o seu tutor </a:t>
            </a:r>
            <a:r>
              <a:rPr lang="pt-PT" dirty="0" smtClean="0"/>
              <a:t>tenha</a:t>
            </a:r>
            <a:r>
              <a:rPr lang="pt-PT" dirty="0"/>
              <a:t>;</a:t>
            </a:r>
            <a:endParaRPr lang="pt-PT" dirty="0" smtClean="0"/>
          </a:p>
          <a:p>
            <a:pPr>
              <a:buFont typeface="Arial"/>
              <a:buChar char="•"/>
            </a:pPr>
            <a:r>
              <a:rPr lang="pt-PT" dirty="0" smtClean="0"/>
              <a:t>Esta </a:t>
            </a:r>
            <a:r>
              <a:rPr lang="pt-PT" dirty="0"/>
              <a:t>configuração pode ser alterada, a qualquer </a:t>
            </a:r>
            <a:r>
              <a:rPr lang="pt-PT" dirty="0" smtClean="0"/>
              <a:t>momento;</a:t>
            </a:r>
          </a:p>
          <a:p>
            <a:pPr>
              <a:buFont typeface="Arial"/>
              <a:buChar char="•"/>
            </a:pPr>
            <a:r>
              <a:rPr lang="pt-PT" dirty="0" smtClean="0"/>
              <a:t>Vai </a:t>
            </a:r>
            <a:r>
              <a:rPr lang="pt-PT" dirty="0"/>
              <a:t>acompanhar o percurso do utilizador na sua </a:t>
            </a:r>
            <a:r>
              <a:rPr lang="pt-PT" dirty="0" smtClean="0"/>
              <a:t>aprendizagem</a:t>
            </a:r>
            <a:r>
              <a:rPr lang="pt-PT" dirty="0"/>
              <a:t>;</a:t>
            </a:r>
          </a:p>
          <a:p>
            <a:pPr>
              <a:buFont typeface="Arial"/>
              <a:buChar char="•"/>
            </a:pPr>
            <a:r>
              <a:rPr lang="pt-PT" dirty="0"/>
              <a:t>V</a:t>
            </a:r>
            <a:r>
              <a:rPr lang="pt-PT" dirty="0" smtClean="0"/>
              <a:t>ai </a:t>
            </a:r>
            <a:r>
              <a:rPr lang="pt-PT" dirty="0"/>
              <a:t>dando dicas, no cabeçalho de cada página, de como o utilizador tem que agir para poder prosseguir.</a:t>
            </a:r>
          </a:p>
          <a:p>
            <a:pPr>
              <a:buFont typeface="Arial"/>
              <a:buChar char="•"/>
            </a:pPr>
            <a:endParaRPr lang="en-US" dirty="0"/>
          </a:p>
        </p:txBody>
      </p:sp>
      <p:sp>
        <p:nvSpPr>
          <p:cNvPr id="4" name="Date Placeholder 3"/>
          <p:cNvSpPr>
            <a:spLocks noGrp="1"/>
          </p:cNvSpPr>
          <p:nvPr>
            <p:ph type="dt" sz="half" idx="10"/>
          </p:nvPr>
        </p:nvSpPr>
        <p:spPr/>
        <p:txBody>
          <a:bodyPr/>
          <a:lstStyle/>
          <a:p>
            <a:r>
              <a:rPr lang="en-US" smtClean="0"/>
              <a:t>Março 2015</a:t>
            </a:r>
            <a:endParaRPr lang="en-US" dirty="0"/>
          </a:p>
        </p:txBody>
      </p:sp>
      <p:sp>
        <p:nvSpPr>
          <p:cNvPr id="5" name="Footer Placeholder 4"/>
          <p:cNvSpPr>
            <a:spLocks noGrp="1"/>
          </p:cNvSpPr>
          <p:nvPr>
            <p:ph type="ftr" sz="quarter" idx="11"/>
          </p:nvPr>
        </p:nvSpPr>
        <p:spPr/>
        <p:txBody>
          <a:bodyPr/>
          <a:lstStyle/>
          <a:p>
            <a:r>
              <a:rPr lang="en-US" smtClean="0"/>
              <a:t>Licenciatura em Engenharia Informática</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25335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1084</TotalTime>
  <Words>1913</Words>
  <Application>Microsoft Office PowerPoint</Application>
  <PresentationFormat>Widescreen</PresentationFormat>
  <Paragraphs>154</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Assistente Inteligente</vt:lpstr>
      <vt:lpstr>Índice</vt:lpstr>
      <vt:lpstr>Resumo</vt:lpstr>
      <vt:lpstr>Contextualização</vt:lpstr>
      <vt:lpstr>Objetivos</vt:lpstr>
      <vt:lpstr>Planificação</vt:lpstr>
      <vt:lpstr>PowerPoint Presentation</vt:lpstr>
      <vt:lpstr>Temas das Aulas</vt:lpstr>
      <vt:lpstr>Tutor</vt:lpstr>
      <vt:lpstr>Esboço da interface</vt:lpstr>
      <vt:lpstr>PowerPoint Presentation</vt:lpstr>
      <vt:lpstr>Fluxo do Sistema</vt:lpstr>
      <vt:lpstr>Conclusão</vt:lpstr>
      <vt:lpstr>Assistente Inteligente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Assistente Inteligente</dc:title>
  <dc:creator>Susana Mendes</dc:creator>
  <cp:lastModifiedBy>Susana Mendes</cp:lastModifiedBy>
  <cp:revision>37</cp:revision>
  <dcterms:created xsi:type="dcterms:W3CDTF">2015-03-22T18:53:41Z</dcterms:created>
  <dcterms:modified xsi:type="dcterms:W3CDTF">2015-03-23T18:01:08Z</dcterms:modified>
</cp:coreProperties>
</file>