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8" r:id="rId8"/>
    <p:sldId id="262" r:id="rId9"/>
    <p:sldId id="263" r:id="rId10"/>
    <p:sldId id="269" r:id="rId11"/>
    <p:sldId id="264"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63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pt-PT" smtClean="0"/>
              <a:t>Clique para editar o estilo</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smtClean="0"/>
              <a:t>Faça clique para editar o estilo</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015A19E8-9A5D-41BF-BFBC-13FBD35BE5D7}" type="datetimeFigureOut">
              <a:rPr lang="en-US" smtClean="0"/>
              <a:t>3/29/2016</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1D862171-3358-455D-9092-1CF8D5595A0E}" type="slidenum">
              <a:rPr lang="en-US" smtClean="0"/>
              <a:t>‹nº›</a:t>
            </a:fld>
            <a:endParaRPr lang="en-US" dirty="0"/>
          </a:p>
        </p:txBody>
      </p:sp>
    </p:spTree>
    <p:extLst>
      <p:ext uri="{BB962C8B-B14F-4D97-AF65-F5344CB8AC3E}">
        <p14:creationId xmlns:p14="http://schemas.microsoft.com/office/powerpoint/2010/main" val="296338659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pt-PT" smtClean="0"/>
              <a:t>Clique para editar o estilo</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smtClean="0"/>
              <a:t>Clique no ícone para adicionar uma imagem</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015A19E8-9A5D-41BF-BFBC-13FBD35BE5D7}" type="datetimeFigureOut">
              <a:rPr lang="en-US" smtClean="0"/>
              <a:t>3/29/2016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D862171-3358-455D-9092-1CF8D5595A0E}" type="slidenum">
              <a:rPr lang="en-US" smtClean="0"/>
              <a:t>‹nº›</a:t>
            </a:fld>
            <a:endParaRPr lang="en-US" dirty="0"/>
          </a:p>
        </p:txBody>
      </p:sp>
    </p:spTree>
    <p:extLst>
      <p:ext uri="{BB962C8B-B14F-4D97-AF65-F5344CB8AC3E}">
        <p14:creationId xmlns:p14="http://schemas.microsoft.com/office/powerpoint/2010/main" val="1951615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pt-PT" smtClean="0"/>
              <a:t>Clique para editar o estilo</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smtClean="0"/>
              <a:t>Clique para editar os estilos</a:t>
            </a:r>
          </a:p>
        </p:txBody>
      </p:sp>
      <p:sp>
        <p:nvSpPr>
          <p:cNvPr id="4" name="Date Placeholder 3"/>
          <p:cNvSpPr>
            <a:spLocks noGrp="1"/>
          </p:cNvSpPr>
          <p:nvPr>
            <p:ph type="dt" sz="half" idx="10"/>
          </p:nvPr>
        </p:nvSpPr>
        <p:spPr/>
        <p:txBody>
          <a:bodyPr/>
          <a:lstStyle/>
          <a:p>
            <a:fld id="{015A19E8-9A5D-41BF-BFBC-13FBD35BE5D7}" type="datetimeFigureOut">
              <a:rPr lang="en-US" smtClean="0"/>
              <a:t>3/29/2016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862171-3358-455D-9092-1CF8D5595A0E}" type="slidenum">
              <a:rPr lang="en-US" smtClean="0"/>
              <a:t>‹nº›</a:t>
            </a:fld>
            <a:endParaRPr lang="en-US" dirty="0"/>
          </a:p>
        </p:txBody>
      </p:sp>
    </p:spTree>
    <p:extLst>
      <p:ext uri="{BB962C8B-B14F-4D97-AF65-F5344CB8AC3E}">
        <p14:creationId xmlns:p14="http://schemas.microsoft.com/office/powerpoint/2010/main" val="1978408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t-PT" smtClean="0"/>
              <a:t>Clique para editar o estilo</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PT" smtClean="0"/>
              <a:t>Clique para editar os estilos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smtClean="0"/>
              <a:t>Clique para editar os estilos</a:t>
            </a:r>
          </a:p>
        </p:txBody>
      </p:sp>
      <p:sp>
        <p:nvSpPr>
          <p:cNvPr id="4" name="Date Placeholder 3"/>
          <p:cNvSpPr>
            <a:spLocks noGrp="1"/>
          </p:cNvSpPr>
          <p:nvPr>
            <p:ph type="dt" sz="half" idx="10"/>
          </p:nvPr>
        </p:nvSpPr>
        <p:spPr/>
        <p:txBody>
          <a:bodyPr/>
          <a:lstStyle/>
          <a:p>
            <a:fld id="{015A19E8-9A5D-41BF-BFBC-13FBD35BE5D7}" type="datetimeFigureOut">
              <a:rPr lang="en-US" smtClean="0"/>
              <a:t>3/29/2016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862171-3358-455D-9092-1CF8D5595A0E}" type="slidenum">
              <a:rPr lang="en-US" smtClean="0"/>
              <a:t>‹nº›</a:t>
            </a:fld>
            <a:endParaRPr lang="en-US" dirty="0"/>
          </a:p>
        </p:txBody>
      </p:sp>
    </p:spTree>
    <p:extLst>
      <p:ext uri="{BB962C8B-B14F-4D97-AF65-F5344CB8AC3E}">
        <p14:creationId xmlns:p14="http://schemas.microsoft.com/office/powerpoint/2010/main" val="586356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pt-PT" smtClean="0"/>
              <a:t>Clique para editar o estilo</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smtClean="0"/>
              <a:t>Clique para editar os estilos</a:t>
            </a:r>
          </a:p>
        </p:txBody>
      </p:sp>
      <p:sp>
        <p:nvSpPr>
          <p:cNvPr id="4" name="Date Placeholder 3"/>
          <p:cNvSpPr>
            <a:spLocks noGrp="1"/>
          </p:cNvSpPr>
          <p:nvPr>
            <p:ph type="dt" sz="half" idx="10"/>
          </p:nvPr>
        </p:nvSpPr>
        <p:spPr/>
        <p:txBody>
          <a:bodyPr/>
          <a:lstStyle/>
          <a:p>
            <a:fld id="{015A19E8-9A5D-41BF-BFBC-13FBD35BE5D7}" type="datetimeFigureOut">
              <a:rPr lang="en-US" smtClean="0"/>
              <a:t>3/29/2016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862171-3358-455D-9092-1CF8D5595A0E}" type="slidenum">
              <a:rPr lang="en-US" smtClean="0"/>
              <a:t>‹nº›</a:t>
            </a:fld>
            <a:endParaRPr lang="en-US" dirty="0"/>
          </a:p>
        </p:txBody>
      </p:sp>
    </p:spTree>
    <p:extLst>
      <p:ext uri="{BB962C8B-B14F-4D97-AF65-F5344CB8AC3E}">
        <p14:creationId xmlns:p14="http://schemas.microsoft.com/office/powerpoint/2010/main" val="1821115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ão de Nome com Citação">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t-PT" smtClean="0"/>
              <a:t>Clique para editar o estilo</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pt-PT" smtClean="0"/>
              <a:t>Clique para editar os estilos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smtClean="0"/>
              <a:t>Clique para editar os estilos</a:t>
            </a:r>
          </a:p>
        </p:txBody>
      </p:sp>
      <p:sp>
        <p:nvSpPr>
          <p:cNvPr id="4" name="Date Placeholder 3"/>
          <p:cNvSpPr>
            <a:spLocks noGrp="1"/>
          </p:cNvSpPr>
          <p:nvPr>
            <p:ph type="dt" sz="half" idx="10"/>
          </p:nvPr>
        </p:nvSpPr>
        <p:spPr/>
        <p:txBody>
          <a:bodyPr/>
          <a:lstStyle/>
          <a:p>
            <a:fld id="{015A19E8-9A5D-41BF-BFBC-13FBD35BE5D7}" type="datetimeFigureOut">
              <a:rPr lang="en-US" smtClean="0"/>
              <a:t>3/29/2016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862171-3358-455D-9092-1CF8D5595A0E}" type="slidenum">
              <a:rPr lang="en-US" smtClean="0"/>
              <a:t>‹nº›</a:t>
            </a:fld>
            <a:endParaRPr lang="en-US" dirty="0"/>
          </a:p>
        </p:txBody>
      </p:sp>
    </p:spTree>
    <p:extLst>
      <p:ext uri="{BB962C8B-B14F-4D97-AF65-F5344CB8AC3E}">
        <p14:creationId xmlns:p14="http://schemas.microsoft.com/office/powerpoint/2010/main" val="6660549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pt-PT" smtClean="0"/>
              <a:t>Clique para editar o estilo</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pt-PT" smtClean="0"/>
              <a:t>Clique para editar os estilos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smtClean="0"/>
              <a:t>Clique para editar os estilos</a:t>
            </a:r>
          </a:p>
        </p:txBody>
      </p:sp>
      <p:sp>
        <p:nvSpPr>
          <p:cNvPr id="4" name="Date Placeholder 3"/>
          <p:cNvSpPr>
            <a:spLocks noGrp="1"/>
          </p:cNvSpPr>
          <p:nvPr>
            <p:ph type="dt" sz="half" idx="10"/>
          </p:nvPr>
        </p:nvSpPr>
        <p:spPr/>
        <p:txBody>
          <a:bodyPr/>
          <a:lstStyle/>
          <a:p>
            <a:fld id="{015A19E8-9A5D-41BF-BFBC-13FBD35BE5D7}" type="datetimeFigureOut">
              <a:rPr lang="en-US" smtClean="0"/>
              <a:t>3/29/2016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862171-3358-455D-9092-1CF8D5595A0E}" type="slidenum">
              <a:rPr lang="en-US" smtClean="0"/>
              <a:t>‹nº›</a:t>
            </a:fld>
            <a:endParaRPr lang="en-US" dirty="0"/>
          </a:p>
        </p:txBody>
      </p:sp>
    </p:spTree>
    <p:extLst>
      <p:ext uri="{BB962C8B-B14F-4D97-AF65-F5344CB8AC3E}">
        <p14:creationId xmlns:p14="http://schemas.microsoft.com/office/powerpoint/2010/main" val="9350623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pt-PT" smtClean="0"/>
              <a:t>Clique para editar o estilo</a:t>
            </a:r>
            <a:endParaRPr lang="en-US" dirty="0"/>
          </a:p>
        </p:txBody>
      </p:sp>
      <p:sp>
        <p:nvSpPr>
          <p:cNvPr id="3" name="Vertical Text Placeholder 2"/>
          <p:cNvSpPr>
            <a:spLocks noGrp="1"/>
          </p:cNvSpPr>
          <p:nvPr>
            <p:ph type="body" orient="vert" idx="1"/>
          </p:nvPr>
        </p:nvSpPr>
        <p:spPr/>
        <p:txBody>
          <a:bodyPr vert="eaVert" ancho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015A19E8-9A5D-41BF-BFBC-13FBD35BE5D7}" type="datetimeFigureOut">
              <a:rPr lang="en-US" smtClean="0"/>
              <a:t>3/29/2016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862171-3358-455D-9092-1CF8D5595A0E}" type="slidenum">
              <a:rPr lang="en-US" smtClean="0"/>
              <a:t>‹nº›</a:t>
            </a:fld>
            <a:endParaRPr lang="en-US" dirty="0"/>
          </a:p>
        </p:txBody>
      </p:sp>
    </p:spTree>
    <p:extLst>
      <p:ext uri="{BB962C8B-B14F-4D97-AF65-F5344CB8AC3E}">
        <p14:creationId xmlns:p14="http://schemas.microsoft.com/office/powerpoint/2010/main" val="1219447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pt-PT" smtClean="0"/>
              <a:t>Clique para editar o estilo</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015A19E8-9A5D-41BF-BFBC-13FBD35BE5D7}" type="datetimeFigureOut">
              <a:rPr lang="en-US" smtClean="0"/>
              <a:t>3/29/2016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862171-3358-455D-9092-1CF8D5595A0E}" type="slidenum">
              <a:rPr lang="en-US" smtClean="0"/>
              <a:t>‹nº›</a:t>
            </a:fld>
            <a:endParaRPr lang="en-US" dirty="0"/>
          </a:p>
        </p:txBody>
      </p:sp>
    </p:spTree>
    <p:extLst>
      <p:ext uri="{BB962C8B-B14F-4D97-AF65-F5344CB8AC3E}">
        <p14:creationId xmlns:p14="http://schemas.microsoft.com/office/powerpoint/2010/main" val="90515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t-PT" smtClean="0"/>
              <a:t>Clique para editar o estilo</a:t>
            </a:r>
            <a:endParaRPr lang="en-US" dirty="0"/>
          </a:p>
        </p:txBody>
      </p:sp>
      <p:sp>
        <p:nvSpPr>
          <p:cNvPr id="3" name="Content Placeholder 2"/>
          <p:cNvSpPr>
            <a:spLocks noGrp="1"/>
          </p:cNvSpPr>
          <p:nvPr>
            <p:ph idx="1"/>
          </p:nvPr>
        </p:nvSpPr>
        <p:spPr/>
        <p:txBody>
          <a:bodyPr anchor="ct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015A19E8-9A5D-41BF-BFBC-13FBD35BE5D7}" type="datetimeFigureOut">
              <a:rPr lang="en-US" smtClean="0"/>
              <a:t>3/29/2016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862171-3358-455D-9092-1CF8D5595A0E}" type="slidenum">
              <a:rPr lang="en-US" smtClean="0"/>
              <a:t>‹nº›</a:t>
            </a:fld>
            <a:endParaRPr lang="en-US" dirty="0"/>
          </a:p>
        </p:txBody>
      </p:sp>
    </p:spTree>
    <p:extLst>
      <p:ext uri="{BB962C8B-B14F-4D97-AF65-F5344CB8AC3E}">
        <p14:creationId xmlns:p14="http://schemas.microsoft.com/office/powerpoint/2010/main" val="2702877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pt-PT" smtClean="0"/>
              <a:t>Clique para editar o estilo</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smtClean="0"/>
              <a:t>Clique para editar os estilos</a:t>
            </a:r>
          </a:p>
        </p:txBody>
      </p:sp>
      <p:sp>
        <p:nvSpPr>
          <p:cNvPr id="4" name="Date Placeholder 3"/>
          <p:cNvSpPr>
            <a:spLocks noGrp="1"/>
          </p:cNvSpPr>
          <p:nvPr>
            <p:ph type="dt" sz="half" idx="10"/>
          </p:nvPr>
        </p:nvSpPr>
        <p:spPr/>
        <p:txBody>
          <a:bodyPr/>
          <a:lstStyle/>
          <a:p>
            <a:fld id="{015A19E8-9A5D-41BF-BFBC-13FBD35BE5D7}" type="datetimeFigureOut">
              <a:rPr lang="en-US" smtClean="0"/>
              <a:t>3/29/2016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862171-3358-455D-9092-1CF8D5595A0E}" type="slidenum">
              <a:rPr lang="en-US" smtClean="0"/>
              <a:t>‹nº›</a:t>
            </a:fld>
            <a:endParaRPr lang="en-US" dirty="0"/>
          </a:p>
        </p:txBody>
      </p:sp>
    </p:spTree>
    <p:extLst>
      <p:ext uri="{BB962C8B-B14F-4D97-AF65-F5344CB8AC3E}">
        <p14:creationId xmlns:p14="http://schemas.microsoft.com/office/powerpoint/2010/main" val="3984619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t-PT" smtClean="0"/>
              <a:t>Clique para editar o estilo</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Date Placeholder 4"/>
          <p:cNvSpPr>
            <a:spLocks noGrp="1"/>
          </p:cNvSpPr>
          <p:nvPr>
            <p:ph type="dt" sz="half" idx="10"/>
          </p:nvPr>
        </p:nvSpPr>
        <p:spPr/>
        <p:txBody>
          <a:bodyPr/>
          <a:lstStyle/>
          <a:p>
            <a:fld id="{015A19E8-9A5D-41BF-BFBC-13FBD35BE5D7}" type="datetimeFigureOut">
              <a:rPr lang="en-US" smtClean="0"/>
              <a:t>3/29/2016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D862171-3358-455D-9092-1CF8D5595A0E}" type="slidenum">
              <a:rPr lang="en-US" smtClean="0"/>
              <a:t>‹nº›</a:t>
            </a:fld>
            <a:endParaRPr lang="en-US" dirty="0"/>
          </a:p>
        </p:txBody>
      </p:sp>
    </p:spTree>
    <p:extLst>
      <p:ext uri="{BB962C8B-B14F-4D97-AF65-F5344CB8AC3E}">
        <p14:creationId xmlns:p14="http://schemas.microsoft.com/office/powerpoint/2010/main" val="1992073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PT" smtClean="0"/>
              <a:t>Clique para editar o estilo</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7" name="Date Placeholder 6"/>
          <p:cNvSpPr>
            <a:spLocks noGrp="1"/>
          </p:cNvSpPr>
          <p:nvPr>
            <p:ph type="dt" sz="half" idx="10"/>
          </p:nvPr>
        </p:nvSpPr>
        <p:spPr/>
        <p:txBody>
          <a:bodyPr/>
          <a:lstStyle/>
          <a:p>
            <a:fld id="{015A19E8-9A5D-41BF-BFBC-13FBD35BE5D7}" type="datetimeFigureOut">
              <a:rPr lang="en-US" smtClean="0"/>
              <a:t>3/29/2016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D862171-3358-455D-9092-1CF8D5595A0E}" type="slidenum">
              <a:rPr lang="en-US" smtClean="0"/>
              <a:t>‹nº›</a:t>
            </a:fld>
            <a:endParaRPr lang="en-US" dirty="0"/>
          </a:p>
        </p:txBody>
      </p:sp>
    </p:spTree>
    <p:extLst>
      <p:ext uri="{BB962C8B-B14F-4D97-AF65-F5344CB8AC3E}">
        <p14:creationId xmlns:p14="http://schemas.microsoft.com/office/powerpoint/2010/main" val="2063942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t-PT" smtClean="0"/>
              <a:t>Clique para editar o estilo</a:t>
            </a:r>
            <a:endParaRPr lang="en-US" dirty="0"/>
          </a:p>
        </p:txBody>
      </p:sp>
      <p:sp>
        <p:nvSpPr>
          <p:cNvPr id="3" name="Date Placeholder 2"/>
          <p:cNvSpPr>
            <a:spLocks noGrp="1"/>
          </p:cNvSpPr>
          <p:nvPr>
            <p:ph type="dt" sz="half" idx="10"/>
          </p:nvPr>
        </p:nvSpPr>
        <p:spPr/>
        <p:txBody>
          <a:bodyPr/>
          <a:lstStyle/>
          <a:p>
            <a:fld id="{015A19E8-9A5D-41BF-BFBC-13FBD35BE5D7}" type="datetimeFigureOut">
              <a:rPr lang="en-US" smtClean="0"/>
              <a:t>3/29/2016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D862171-3358-455D-9092-1CF8D5595A0E}" type="slidenum">
              <a:rPr lang="en-US" smtClean="0"/>
              <a:t>‹nº›</a:t>
            </a:fld>
            <a:endParaRPr lang="en-US" dirty="0"/>
          </a:p>
        </p:txBody>
      </p:sp>
    </p:spTree>
    <p:extLst>
      <p:ext uri="{BB962C8B-B14F-4D97-AF65-F5344CB8AC3E}">
        <p14:creationId xmlns:p14="http://schemas.microsoft.com/office/powerpoint/2010/main" val="4075807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15A19E8-9A5D-41BF-BFBC-13FBD35BE5D7}" type="datetimeFigureOut">
              <a:rPr lang="en-US" smtClean="0"/>
              <a:t>3/29/2016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D862171-3358-455D-9092-1CF8D5595A0E}" type="slidenum">
              <a:rPr lang="en-US" smtClean="0"/>
              <a:t>‹nº›</a:t>
            </a:fld>
            <a:endParaRPr lang="en-US" dirty="0"/>
          </a:p>
        </p:txBody>
      </p:sp>
    </p:spTree>
    <p:extLst>
      <p:ext uri="{BB962C8B-B14F-4D97-AF65-F5344CB8AC3E}">
        <p14:creationId xmlns:p14="http://schemas.microsoft.com/office/powerpoint/2010/main" val="2387712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pt-PT" smtClean="0"/>
              <a:t>Clique para editar o estilo</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015A19E8-9A5D-41BF-BFBC-13FBD35BE5D7}" type="datetimeFigureOut">
              <a:rPr lang="en-US" smtClean="0"/>
              <a:t>3/29/2016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D862171-3358-455D-9092-1CF8D5595A0E}" type="slidenum">
              <a:rPr lang="en-US" smtClean="0"/>
              <a:t>‹nº›</a:t>
            </a:fld>
            <a:endParaRPr lang="en-US" dirty="0"/>
          </a:p>
        </p:txBody>
      </p:sp>
    </p:spTree>
    <p:extLst>
      <p:ext uri="{BB962C8B-B14F-4D97-AF65-F5344CB8AC3E}">
        <p14:creationId xmlns:p14="http://schemas.microsoft.com/office/powerpoint/2010/main" val="3948439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pt-PT" smtClean="0"/>
              <a:t>Clique para editar o estilo</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smtClean="0"/>
              <a:t>Clique no ícone para adicionar uma imagem</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015A19E8-9A5D-41BF-BFBC-13FBD35BE5D7}" type="datetimeFigureOut">
              <a:rPr lang="en-US" smtClean="0"/>
              <a:t>3/29/2016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D862171-3358-455D-9092-1CF8D5595A0E}" type="slidenum">
              <a:rPr lang="en-US" smtClean="0"/>
              <a:t>‹nº›</a:t>
            </a:fld>
            <a:endParaRPr lang="en-US" dirty="0"/>
          </a:p>
        </p:txBody>
      </p:sp>
    </p:spTree>
    <p:extLst>
      <p:ext uri="{BB962C8B-B14F-4D97-AF65-F5344CB8AC3E}">
        <p14:creationId xmlns:p14="http://schemas.microsoft.com/office/powerpoint/2010/main" val="2091918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pt-PT" smtClean="0"/>
              <a:t>Clique para editar o estilo</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15A19E8-9A5D-41BF-BFBC-13FBD35BE5D7}" type="datetimeFigureOut">
              <a:rPr lang="en-US" smtClean="0"/>
              <a:t>3/29/2016</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62171-3358-455D-9092-1CF8D5595A0E}" type="slidenum">
              <a:rPr lang="en-US" smtClean="0"/>
              <a:t>‹nº›</a:t>
            </a:fld>
            <a:endParaRPr lang="en-US" dirty="0"/>
          </a:p>
        </p:txBody>
      </p:sp>
    </p:spTree>
    <p:extLst>
      <p:ext uri="{BB962C8B-B14F-4D97-AF65-F5344CB8AC3E}">
        <p14:creationId xmlns:p14="http://schemas.microsoft.com/office/powerpoint/2010/main" val="3911948635"/>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commons.wikimedia.org/wiki/File:Frase_de_Neil_Armstrong.ogg" TargetMode="Externa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hyperlink" Target="https://commons.wikimedia.org/wiki/File:Apollo_8_genesis_reading.ogg"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433249"/>
            <a:ext cx="9144000" cy="2754973"/>
          </a:xfrm>
        </p:spPr>
        <p:txBody>
          <a:bodyPr>
            <a:normAutofit/>
          </a:bodyPr>
          <a:lstStyle/>
          <a:p>
            <a:pPr algn="ctr"/>
            <a:r>
              <a:rPr lang="en-US" dirty="0"/>
              <a:t/>
            </a:r>
            <a:br>
              <a:rPr lang="en-US" dirty="0"/>
            </a:br>
            <a:r>
              <a:rPr lang="pt-PT" dirty="0"/>
              <a:t> </a:t>
            </a:r>
            <a:r>
              <a:rPr lang="pt-PT" b="1" dirty="0"/>
              <a:t>Explorador Espacial – Assistente de Campo </a:t>
            </a:r>
            <a:endParaRPr lang="en-US" dirty="0"/>
          </a:p>
        </p:txBody>
      </p:sp>
      <p:sp>
        <p:nvSpPr>
          <p:cNvPr id="3" name="Subtítulo 2"/>
          <p:cNvSpPr>
            <a:spLocks noGrp="1"/>
          </p:cNvSpPr>
          <p:nvPr>
            <p:ph type="subTitle" idx="1"/>
          </p:nvPr>
        </p:nvSpPr>
        <p:spPr>
          <a:xfrm>
            <a:off x="1928605" y="3670851"/>
            <a:ext cx="9144000" cy="2888975"/>
          </a:xfrm>
        </p:spPr>
        <p:txBody>
          <a:bodyPr>
            <a:normAutofit/>
          </a:bodyPr>
          <a:lstStyle/>
          <a:p>
            <a:pPr algn="l"/>
            <a:r>
              <a:rPr lang="pt-PT" dirty="0" smtClean="0"/>
              <a:t>Laboratórios de Informática 4, 2015/2016</a:t>
            </a:r>
          </a:p>
          <a:p>
            <a:pPr algn="l"/>
            <a:r>
              <a:rPr lang="pt-PT" dirty="0" smtClean="0"/>
              <a:t>Universidade do Minho, MIEI</a:t>
            </a:r>
          </a:p>
          <a:p>
            <a:pPr algn="l"/>
            <a:r>
              <a:rPr lang="pt-PT" dirty="0"/>
              <a:t>Março 2016</a:t>
            </a:r>
            <a:endParaRPr lang="en-US" dirty="0"/>
          </a:p>
          <a:p>
            <a:pPr algn="l"/>
            <a:endParaRPr lang="pt-PT" dirty="0" smtClean="0"/>
          </a:p>
          <a:p>
            <a:pPr algn="l"/>
            <a:r>
              <a:rPr lang="pt-PT" u="sng" dirty="0" smtClean="0"/>
              <a:t>Grupo 10</a:t>
            </a:r>
            <a:endParaRPr lang="en-US" u="sng" dirty="0"/>
          </a:p>
          <a:p>
            <a:pPr algn="l"/>
            <a:r>
              <a:rPr lang="en-US" b="1" dirty="0" smtClean="0"/>
              <a:t>Jéssica </a:t>
            </a:r>
            <a:r>
              <a:rPr lang="en-US" b="1" dirty="0"/>
              <a:t>Pereira </a:t>
            </a:r>
            <a:r>
              <a:rPr lang="en-US" b="1" dirty="0" smtClean="0"/>
              <a:t>A71164</a:t>
            </a:r>
            <a:endParaRPr lang="pt-PT" b="1" dirty="0"/>
          </a:p>
        </p:txBody>
      </p:sp>
      <p:pic>
        <p:nvPicPr>
          <p:cNvPr id="4" name="Imagem 3"/>
          <p:cNvPicPr>
            <a:picLocks noChangeAspect="1"/>
          </p:cNvPicPr>
          <p:nvPr/>
        </p:nvPicPr>
        <p:blipFill rotWithShape="1">
          <a:blip r:embed="rId2"/>
          <a:srcRect l="2695" b="12040"/>
          <a:stretch/>
        </p:blipFill>
        <p:spPr>
          <a:xfrm>
            <a:off x="0" y="0"/>
            <a:ext cx="1390236" cy="653498"/>
          </a:xfrm>
          <a:prstGeom prst="rect">
            <a:avLst/>
          </a:prstGeom>
        </p:spPr>
      </p:pic>
    </p:spTree>
    <p:extLst>
      <p:ext uri="{BB962C8B-B14F-4D97-AF65-F5344CB8AC3E}">
        <p14:creationId xmlns:p14="http://schemas.microsoft.com/office/powerpoint/2010/main" val="27880444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Conclusões e trabalho futuro</a:t>
            </a:r>
            <a:endParaRPr lang="en-US" dirty="0"/>
          </a:p>
        </p:txBody>
      </p:sp>
      <p:sp>
        <p:nvSpPr>
          <p:cNvPr id="3" name="Marcador de Posição de Conteúdo 2"/>
          <p:cNvSpPr>
            <a:spLocks noGrp="1"/>
          </p:cNvSpPr>
          <p:nvPr>
            <p:ph idx="1"/>
          </p:nvPr>
        </p:nvSpPr>
        <p:spPr>
          <a:xfrm>
            <a:off x="685801" y="2142067"/>
            <a:ext cx="11188147" cy="4510524"/>
          </a:xfrm>
        </p:spPr>
        <p:txBody>
          <a:bodyPr>
            <a:noAutofit/>
          </a:bodyPr>
          <a:lstStyle/>
          <a:p>
            <a:pPr algn="just"/>
            <a:r>
              <a:rPr lang="pt-PT" sz="2000" dirty="0" smtClean="0"/>
              <a:t>A fundamentação da aplicação foi elaborada com sucesso. O contacto com o cliente foi bastante enriquecedor para recolher e analisar os requisitos, algo bastante importante em todas as aplicações, de extrema relevância.</a:t>
            </a:r>
            <a:r>
              <a:rPr lang="en-US" sz="2000" dirty="0" smtClean="0"/>
              <a:t> A partir desta </a:t>
            </a:r>
            <a:r>
              <a:rPr lang="pt-PT" sz="2000" dirty="0" smtClean="0"/>
              <a:t>analise</a:t>
            </a:r>
            <a:r>
              <a:rPr lang="en-US" sz="2000" dirty="0" smtClean="0"/>
              <a:t> é </a:t>
            </a:r>
            <a:r>
              <a:rPr lang="pt-PT" sz="2000" dirty="0" smtClean="0"/>
              <a:t>possível</a:t>
            </a:r>
            <a:r>
              <a:rPr lang="en-US" sz="2000" dirty="0" smtClean="0"/>
              <a:t> ter uma ideia do que teremos de elaborar para realizer as tarefas e completer a future aplicação</a:t>
            </a:r>
            <a:r>
              <a:rPr lang="pt-PT" sz="2000" dirty="0" smtClean="0"/>
              <a:t>.</a:t>
            </a:r>
          </a:p>
          <a:p>
            <a:pPr algn="just"/>
            <a:r>
              <a:rPr lang="pt-PT" sz="2000" dirty="0" smtClean="0"/>
              <a:t>Como trabalho futuro temos em conta a importância destas tarefas, prevemos pouca intervenção com o cliente pois grande parte já aconteceu, se existirem mudanças nos requisitos estas serão mínimas.</a:t>
            </a:r>
          </a:p>
          <a:p>
            <a:pPr algn="just"/>
            <a:r>
              <a:rPr lang="pt-PT" sz="2000" dirty="0" smtClean="0"/>
              <a:t>Pretendemos especificar o desenvolvimento da aplicação com documentação UML detalhada, usando o método RUP organizado para a realização desta tarefa. Pretendemos cumprir com todas estas, realizando um diagrama Use Case e especificações, e um diagrama de classes. Pretendemos gerar a documentação de forma rápida para podermos partir para o desenvolvimento e construção da aplicação de forma eficiente, correta e cumpridora.</a:t>
            </a:r>
            <a:endParaRPr lang="en-US" sz="2000" dirty="0" smtClean="0"/>
          </a:p>
        </p:txBody>
      </p:sp>
    </p:spTree>
    <p:extLst>
      <p:ext uri="{BB962C8B-B14F-4D97-AF65-F5344CB8AC3E}">
        <p14:creationId xmlns:p14="http://schemas.microsoft.com/office/powerpoint/2010/main" val="39179932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referências</a:t>
            </a:r>
            <a:endParaRPr lang="en-US" dirty="0"/>
          </a:p>
        </p:txBody>
      </p:sp>
      <p:sp>
        <p:nvSpPr>
          <p:cNvPr id="3" name="Marcador de Posição de Conteúdo 2"/>
          <p:cNvSpPr>
            <a:spLocks noGrp="1"/>
          </p:cNvSpPr>
          <p:nvPr>
            <p:ph idx="1"/>
          </p:nvPr>
        </p:nvSpPr>
        <p:spPr>
          <a:xfrm>
            <a:off x="685800" y="1868557"/>
            <a:ext cx="10131425" cy="2292626"/>
          </a:xfrm>
        </p:spPr>
        <p:txBody>
          <a:bodyPr/>
          <a:lstStyle/>
          <a:p>
            <a:pPr algn="just"/>
            <a:endParaRPr lang="en-US" dirty="0"/>
          </a:p>
          <a:p>
            <a:pPr algn="just"/>
            <a:r>
              <a:rPr lang="en-US" b="1" dirty="0"/>
              <a:t>1. </a:t>
            </a:r>
            <a:r>
              <a:rPr lang="en-US" dirty="0"/>
              <a:t>Sommerville, Ian, 2011, </a:t>
            </a:r>
            <a:r>
              <a:rPr lang="en-US" i="1" dirty="0"/>
              <a:t>Software Engineering</a:t>
            </a:r>
            <a:r>
              <a:rPr lang="en-US" dirty="0"/>
              <a:t>, Ninth Edition, Addisson-Wesley. </a:t>
            </a:r>
          </a:p>
          <a:p>
            <a:pPr algn="just"/>
            <a:endParaRPr lang="en-US" dirty="0"/>
          </a:p>
          <a:p>
            <a:pPr algn="just"/>
            <a:r>
              <a:rPr lang="en-US" b="1" dirty="0"/>
              <a:t>2. </a:t>
            </a:r>
            <a:r>
              <a:rPr lang="en-US" dirty="0"/>
              <a:t>National Aeronautics and Space Administration, 2004, </a:t>
            </a:r>
            <a:r>
              <a:rPr lang="en-US" i="1" dirty="0"/>
              <a:t>The Vision for Space </a:t>
            </a:r>
            <a:r>
              <a:rPr lang="en-US" dirty="0"/>
              <a:t>Exploration. [pdf] National Aeronautics and Space Administration. Available at: &lt;https://www.nasa.gov/pdf/55583main_vision_space_exploration2.pdf&gt; [Accessed March 2016]. </a:t>
            </a:r>
          </a:p>
          <a:p>
            <a:endParaRPr lang="en-US" dirty="0"/>
          </a:p>
        </p:txBody>
      </p:sp>
      <p:pic>
        <p:nvPicPr>
          <p:cNvPr id="1028" name="Picture 4" descr="http://www.360graus.com.br/expedicoes/images/w_h/w_h_nasa01.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139" y="4589669"/>
            <a:ext cx="2491410" cy="166094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0" name="Picture 6" descr="http://www.guiky.com.br/wp-content/uploads/2012/02/O-homem-na-lua-nasa.jp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36832" y="4589669"/>
            <a:ext cx="3010660" cy="154481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Retângulo 5"/>
          <p:cNvSpPr/>
          <p:nvPr/>
        </p:nvSpPr>
        <p:spPr>
          <a:xfrm>
            <a:off x="3564834" y="4542976"/>
            <a:ext cx="4465983" cy="1754326"/>
          </a:xfrm>
          <a:prstGeom prst="rect">
            <a:avLst/>
          </a:prstGeom>
        </p:spPr>
        <p:txBody>
          <a:bodyPr wrap="square">
            <a:spAutoFit/>
          </a:bodyPr>
          <a:lstStyle/>
          <a:p>
            <a:pPr algn="just"/>
            <a:r>
              <a:rPr lang="en-US" b="0" i="1" dirty="0" smtClean="0">
                <a:effectLst/>
                <a:latin typeface="Trebuchet"/>
              </a:rPr>
              <a:t>In the beginning God created the heavens and the earth. The earth was formless and void, and darkness was over the surface of the deep, and the Spirit of God was moving over the surface of the waters.</a:t>
            </a:r>
            <a:endParaRPr lang="en-US" i="1" dirty="0"/>
          </a:p>
        </p:txBody>
      </p:sp>
    </p:spTree>
    <p:extLst>
      <p:ext uri="{BB962C8B-B14F-4D97-AF65-F5344CB8AC3E}">
        <p14:creationId xmlns:p14="http://schemas.microsoft.com/office/powerpoint/2010/main" val="4591392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433249"/>
            <a:ext cx="9144000" cy="2754973"/>
          </a:xfrm>
        </p:spPr>
        <p:txBody>
          <a:bodyPr>
            <a:normAutofit/>
          </a:bodyPr>
          <a:lstStyle/>
          <a:p>
            <a:pPr algn="ctr"/>
            <a:r>
              <a:rPr lang="en-US" dirty="0"/>
              <a:t/>
            </a:r>
            <a:br>
              <a:rPr lang="en-US" dirty="0"/>
            </a:br>
            <a:r>
              <a:rPr lang="pt-PT" dirty="0"/>
              <a:t> </a:t>
            </a:r>
            <a:r>
              <a:rPr lang="pt-PT" b="1" dirty="0"/>
              <a:t>Explorador Espacial – Assistente de Campo </a:t>
            </a:r>
            <a:endParaRPr lang="en-US" dirty="0"/>
          </a:p>
        </p:txBody>
      </p:sp>
      <p:sp>
        <p:nvSpPr>
          <p:cNvPr id="3" name="Subtítulo 2"/>
          <p:cNvSpPr>
            <a:spLocks noGrp="1"/>
          </p:cNvSpPr>
          <p:nvPr>
            <p:ph type="subTitle" idx="1"/>
          </p:nvPr>
        </p:nvSpPr>
        <p:spPr>
          <a:xfrm>
            <a:off x="1928605" y="3670851"/>
            <a:ext cx="9144000" cy="2888975"/>
          </a:xfrm>
        </p:spPr>
        <p:txBody>
          <a:bodyPr>
            <a:normAutofit/>
          </a:bodyPr>
          <a:lstStyle/>
          <a:p>
            <a:pPr algn="l"/>
            <a:r>
              <a:rPr lang="pt-PT" dirty="0" smtClean="0"/>
              <a:t>Laboratórios de Informática 4, 2015/2016</a:t>
            </a:r>
          </a:p>
          <a:p>
            <a:pPr algn="l"/>
            <a:r>
              <a:rPr lang="pt-PT" dirty="0" smtClean="0"/>
              <a:t>Universidade do Minho, MIEI</a:t>
            </a:r>
          </a:p>
          <a:p>
            <a:pPr algn="l"/>
            <a:r>
              <a:rPr lang="pt-PT" dirty="0"/>
              <a:t>Março 2016</a:t>
            </a:r>
            <a:endParaRPr lang="en-US" dirty="0"/>
          </a:p>
          <a:p>
            <a:pPr algn="l"/>
            <a:endParaRPr lang="pt-PT" dirty="0" smtClean="0"/>
          </a:p>
          <a:p>
            <a:pPr algn="l"/>
            <a:r>
              <a:rPr lang="pt-PT" u="sng" dirty="0" smtClean="0"/>
              <a:t>Grupo 10</a:t>
            </a:r>
            <a:endParaRPr lang="en-US" u="sng" dirty="0"/>
          </a:p>
          <a:p>
            <a:pPr algn="l"/>
            <a:r>
              <a:rPr lang="en-US" b="1" dirty="0" smtClean="0"/>
              <a:t>Jéssica </a:t>
            </a:r>
            <a:r>
              <a:rPr lang="en-US" b="1" dirty="0"/>
              <a:t>Pereira </a:t>
            </a:r>
            <a:r>
              <a:rPr lang="en-US" b="1" dirty="0" smtClean="0"/>
              <a:t>A71164</a:t>
            </a:r>
            <a:endParaRPr lang="pt-PT" b="1" dirty="0"/>
          </a:p>
        </p:txBody>
      </p:sp>
      <p:pic>
        <p:nvPicPr>
          <p:cNvPr id="4" name="Imagem 3"/>
          <p:cNvPicPr>
            <a:picLocks noChangeAspect="1"/>
          </p:cNvPicPr>
          <p:nvPr/>
        </p:nvPicPr>
        <p:blipFill rotWithShape="1">
          <a:blip r:embed="rId2"/>
          <a:srcRect l="2695" b="12040"/>
          <a:stretch/>
        </p:blipFill>
        <p:spPr>
          <a:xfrm>
            <a:off x="10815016" y="6204502"/>
            <a:ext cx="1390236" cy="653498"/>
          </a:xfrm>
          <a:prstGeom prst="rect">
            <a:avLst/>
          </a:prstGeom>
        </p:spPr>
      </p:pic>
    </p:spTree>
    <p:extLst>
      <p:ext uri="{BB962C8B-B14F-4D97-AF65-F5344CB8AC3E}">
        <p14:creationId xmlns:p14="http://schemas.microsoft.com/office/powerpoint/2010/main" val="34337370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índice</a:t>
            </a:r>
            <a:endParaRPr lang="en-US" dirty="0"/>
          </a:p>
        </p:txBody>
      </p:sp>
      <p:sp>
        <p:nvSpPr>
          <p:cNvPr id="3" name="Marcador de Posição de Conteúdo 2"/>
          <p:cNvSpPr>
            <a:spLocks noGrp="1"/>
          </p:cNvSpPr>
          <p:nvPr>
            <p:ph sz="half" idx="1"/>
          </p:nvPr>
        </p:nvSpPr>
        <p:spPr>
          <a:xfrm>
            <a:off x="685801" y="1916780"/>
            <a:ext cx="4995334" cy="3649134"/>
          </a:xfrm>
        </p:spPr>
        <p:txBody>
          <a:bodyPr>
            <a:normAutofit/>
          </a:bodyPr>
          <a:lstStyle/>
          <a:p>
            <a:r>
              <a:rPr lang="pt-PT" sz="2800" dirty="0" smtClean="0"/>
              <a:t>Contextualização</a:t>
            </a:r>
          </a:p>
          <a:p>
            <a:r>
              <a:rPr lang="pt-PT" sz="2800" dirty="0" smtClean="0"/>
              <a:t>Caso de Estudo</a:t>
            </a:r>
          </a:p>
          <a:p>
            <a:r>
              <a:rPr lang="pt-PT" sz="2800" dirty="0" smtClean="0"/>
              <a:t>Motivação e Objetivos</a:t>
            </a:r>
          </a:p>
          <a:p>
            <a:r>
              <a:rPr lang="pt-PT" sz="2800" dirty="0" smtClean="0"/>
              <a:t>Planificação</a:t>
            </a:r>
          </a:p>
        </p:txBody>
      </p:sp>
      <p:sp>
        <p:nvSpPr>
          <p:cNvPr id="4" name="Marcador de Posição de Conteúdo 3"/>
          <p:cNvSpPr>
            <a:spLocks noGrp="1"/>
          </p:cNvSpPr>
          <p:nvPr>
            <p:ph sz="half" idx="2"/>
          </p:nvPr>
        </p:nvSpPr>
        <p:spPr>
          <a:xfrm>
            <a:off x="5821894" y="2142067"/>
            <a:ext cx="6052053" cy="3649134"/>
          </a:xfrm>
        </p:spPr>
        <p:txBody>
          <a:bodyPr>
            <a:noAutofit/>
          </a:bodyPr>
          <a:lstStyle/>
          <a:p>
            <a:r>
              <a:rPr lang="pt-PT" sz="2800" dirty="0"/>
              <a:t>Plano de Atividades</a:t>
            </a:r>
          </a:p>
          <a:p>
            <a:r>
              <a:rPr lang="pt-PT" sz="2800" dirty="0"/>
              <a:t>Fundamentação da Aplicação</a:t>
            </a:r>
          </a:p>
          <a:p>
            <a:r>
              <a:rPr lang="pt-PT" sz="2800" dirty="0"/>
              <a:t>Tipo de Aplicação e Funcionalidades</a:t>
            </a:r>
          </a:p>
          <a:p>
            <a:r>
              <a:rPr lang="pt-PT" sz="2800" dirty="0"/>
              <a:t>Análise de Requisitos</a:t>
            </a:r>
          </a:p>
          <a:p>
            <a:r>
              <a:rPr lang="pt-PT" sz="2800" dirty="0"/>
              <a:t>Conclusões e Trabalho </a:t>
            </a:r>
            <a:r>
              <a:rPr lang="pt-PT" sz="2800" dirty="0" smtClean="0"/>
              <a:t>Futuro</a:t>
            </a:r>
            <a:endParaRPr lang="en-US" sz="2800" dirty="0"/>
          </a:p>
        </p:txBody>
      </p:sp>
    </p:spTree>
    <p:extLst>
      <p:ext uri="{BB962C8B-B14F-4D97-AF65-F5344CB8AC3E}">
        <p14:creationId xmlns:p14="http://schemas.microsoft.com/office/powerpoint/2010/main" val="776901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contextualização</a:t>
            </a:r>
            <a:endParaRPr lang="en-US" dirty="0"/>
          </a:p>
        </p:txBody>
      </p:sp>
      <p:sp>
        <p:nvSpPr>
          <p:cNvPr id="3" name="Marcador de Posição de Conteúdo 2"/>
          <p:cNvSpPr>
            <a:spLocks noGrp="1"/>
          </p:cNvSpPr>
          <p:nvPr>
            <p:ph sz="half" idx="1"/>
          </p:nvPr>
        </p:nvSpPr>
        <p:spPr>
          <a:xfrm>
            <a:off x="685801" y="2142067"/>
            <a:ext cx="5317433" cy="3649134"/>
          </a:xfrm>
        </p:spPr>
        <p:txBody>
          <a:bodyPr>
            <a:normAutofit fontScale="92500"/>
          </a:bodyPr>
          <a:lstStyle/>
          <a:p>
            <a:pPr algn="just"/>
            <a:r>
              <a:rPr lang="pt-PT" dirty="0" smtClean="0"/>
              <a:t>Os investigadores de campo necessitam de recolher determinadas amostras que sustentam as suas teses. Depois de ser feita a análise dos dados, deve-se garantir uma base teórica consistente, recorrendo a alguns dados recolhidos anteriormente.</a:t>
            </a:r>
          </a:p>
          <a:p>
            <a:pPr algn="just"/>
            <a:r>
              <a:rPr lang="pt-PT" dirty="0" smtClean="0"/>
              <a:t>Nos últimos 20 anos tem-se assistido a uma crescente e continuação de adoção por parte das famílias e das empresas, de ferramentas informáticas cada vez mais sofisticadas. Fotos de um determinado fenómeno observado podem ser carregadas nas aplicações passando a estar numa plataforma online, disponível a qualquer pessoa, e onde outros investigadores podem contribuir para determinado fenómeno. </a:t>
            </a:r>
          </a:p>
        </p:txBody>
      </p:sp>
      <p:sp>
        <p:nvSpPr>
          <p:cNvPr id="4" name="Marcador de Posição de Conteúdo 3"/>
          <p:cNvSpPr>
            <a:spLocks noGrp="1"/>
          </p:cNvSpPr>
          <p:nvPr>
            <p:ph sz="half" idx="2"/>
          </p:nvPr>
        </p:nvSpPr>
        <p:spPr>
          <a:xfrm>
            <a:off x="6003234" y="2142067"/>
            <a:ext cx="5367130" cy="2398643"/>
          </a:xfrm>
        </p:spPr>
        <p:txBody>
          <a:bodyPr>
            <a:normAutofit fontScale="92500"/>
          </a:bodyPr>
          <a:lstStyle/>
          <a:p>
            <a:pPr algn="just"/>
            <a:r>
              <a:rPr lang="pt-PT" dirty="0" smtClean="0"/>
              <a:t>Todo </a:t>
            </a:r>
            <a:r>
              <a:rPr lang="pt-PT" dirty="0"/>
              <a:t>o desenvolvimento tecnológico fornecido fez com que os investigadores de campo largassem as suas canetas, arquivadores, bússolas e máquinas fotográficas e se dirigissem para o terreno apenas com um pequeno dispositivo dotado de todas estas funcionalidades, como por exemplo tirar fotos em tempo real e aceder a toda a documentação relevante.</a:t>
            </a:r>
            <a:endParaRPr lang="en-US" dirty="0"/>
          </a:p>
          <a:p>
            <a:pPr algn="just"/>
            <a:endParaRPr lang="en-US" dirty="0"/>
          </a:p>
        </p:txBody>
      </p:sp>
    </p:spTree>
    <p:extLst>
      <p:ext uri="{BB962C8B-B14F-4D97-AF65-F5344CB8AC3E}">
        <p14:creationId xmlns:p14="http://schemas.microsoft.com/office/powerpoint/2010/main" val="1853532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Caso de estudo</a:t>
            </a:r>
            <a:endParaRPr lang="en-US" dirty="0"/>
          </a:p>
        </p:txBody>
      </p:sp>
      <p:sp>
        <p:nvSpPr>
          <p:cNvPr id="3" name="Marcador de Posição de Conteúdo 2"/>
          <p:cNvSpPr>
            <a:spLocks noGrp="1"/>
          </p:cNvSpPr>
          <p:nvPr>
            <p:ph idx="1"/>
          </p:nvPr>
        </p:nvSpPr>
        <p:spPr>
          <a:xfrm>
            <a:off x="685801" y="1868557"/>
            <a:ext cx="10131425" cy="4663292"/>
          </a:xfrm>
        </p:spPr>
        <p:txBody>
          <a:bodyPr>
            <a:noAutofit/>
          </a:bodyPr>
          <a:lstStyle/>
          <a:p>
            <a:pPr algn="just"/>
            <a:r>
              <a:rPr lang="pt-PT" sz="2400" dirty="0" smtClean="0"/>
              <a:t>Tema geral: Assistente de Campo</a:t>
            </a:r>
          </a:p>
          <a:p>
            <a:pPr algn="just"/>
            <a:r>
              <a:rPr lang="pt-PT" sz="2400" dirty="0" smtClean="0"/>
              <a:t>Tema mais específico: Exploração Espacial, mais concretamente na Lua.</a:t>
            </a:r>
          </a:p>
          <a:p>
            <a:pPr algn="just"/>
            <a:endParaRPr lang="pt-PT" sz="2400" dirty="0"/>
          </a:p>
          <a:p>
            <a:pPr algn="just"/>
            <a:r>
              <a:rPr lang="pt-PT" sz="2400" dirty="0" smtClean="0"/>
              <a:t>Foi-nos pedido pela NASA o desenvolvimento de uma aplicação com objetivos de facilitar e melhorar a atividade dos exploradores espaciais, e permitir assim que estes tenham alguém ou um programa que lhes ajude e assista no seu trabalho em campo. </a:t>
            </a:r>
          </a:p>
          <a:p>
            <a:pPr algn="just"/>
            <a:r>
              <a:rPr lang="pt-PT" sz="2400" dirty="0" smtClean="0"/>
              <a:t>Se precisarem rever algum dado específico, a aplicação terá com exatidão e prontidão a oportunidade de deslumbrar o explorador espacial. </a:t>
            </a:r>
          </a:p>
          <a:p>
            <a:pPr algn="just"/>
            <a:endParaRPr lang="en-US" sz="2400" dirty="0"/>
          </a:p>
        </p:txBody>
      </p:sp>
    </p:spTree>
    <p:extLst>
      <p:ext uri="{BB962C8B-B14F-4D97-AF65-F5344CB8AC3E}">
        <p14:creationId xmlns:p14="http://schemas.microsoft.com/office/powerpoint/2010/main" val="21696459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Motivação e objetivos</a:t>
            </a:r>
            <a:endParaRPr lang="en-US" dirty="0"/>
          </a:p>
        </p:txBody>
      </p:sp>
      <p:sp>
        <p:nvSpPr>
          <p:cNvPr id="3" name="Marcador de Posição de Conteúdo 2"/>
          <p:cNvSpPr>
            <a:spLocks noGrp="1"/>
          </p:cNvSpPr>
          <p:nvPr>
            <p:ph sz="half" idx="1"/>
          </p:nvPr>
        </p:nvSpPr>
        <p:spPr/>
        <p:txBody>
          <a:bodyPr>
            <a:normAutofit fontScale="85000" lnSpcReduction="10000"/>
          </a:bodyPr>
          <a:lstStyle/>
          <a:p>
            <a:pPr algn="just"/>
            <a:r>
              <a:rPr lang="pt-PT" dirty="0" smtClean="0"/>
              <a:t>Para um projeto desta escala torna-se essencial uma gestão deste, desde o inicio. </a:t>
            </a:r>
            <a:endParaRPr lang="pt-PT" dirty="0"/>
          </a:p>
          <a:p>
            <a:pPr algn="just"/>
            <a:r>
              <a:rPr lang="pt-PT" dirty="0" smtClean="0"/>
              <a:t>Uma fácil e rápida gestão de todos os recursos dos astronautas é algo essencial nesta área e, como tal, é algo muito relevante para o projeto.</a:t>
            </a:r>
          </a:p>
          <a:p>
            <a:pPr algn="just"/>
            <a:r>
              <a:rPr lang="pt-PT" dirty="0" smtClean="0"/>
              <a:t>Precisamos de guardar toda a informação para posteriormente gerir os dados do agente de campo; Ou seja, realizar uma base de dados de complexidade média, de forma a evitar possíveis desaparecimentos de dados. Evitar falcatruas ou corrupção de informação; </a:t>
            </a:r>
          </a:p>
          <a:p>
            <a:pPr algn="just"/>
            <a:r>
              <a:rPr lang="pt-PT" dirty="0" smtClean="0"/>
              <a:t>Outras tecnologias tais como leitor de voz, terão de ser aplicadas como funcionalidades desta aplicação. Um sistema para guardar coordenadas geográficas e associar a outros dados da mesma exploração. </a:t>
            </a:r>
          </a:p>
          <a:p>
            <a:pPr lvl="1" algn="just"/>
            <a:endParaRPr lang="en-US" dirty="0"/>
          </a:p>
        </p:txBody>
      </p:sp>
      <p:sp>
        <p:nvSpPr>
          <p:cNvPr id="4" name="Marcador de Posição de Conteúdo 3"/>
          <p:cNvSpPr>
            <a:spLocks noGrp="1"/>
          </p:cNvSpPr>
          <p:nvPr>
            <p:ph sz="half" idx="2"/>
          </p:nvPr>
        </p:nvSpPr>
        <p:spPr>
          <a:xfrm>
            <a:off x="5821894" y="1757754"/>
            <a:ext cx="4995332" cy="3649133"/>
          </a:xfrm>
        </p:spPr>
        <p:txBody>
          <a:bodyPr>
            <a:normAutofit fontScale="85000" lnSpcReduction="10000"/>
          </a:bodyPr>
          <a:lstStyle/>
          <a:p>
            <a:pPr algn="just"/>
            <a:r>
              <a:rPr lang="pt-PT" dirty="0"/>
              <a:t>Objetivo principal: desenvolver um agente de campo de exploração espacial capaz de catalogar e fornecer informações, em tempo real, ao utilizador em causa.</a:t>
            </a:r>
          </a:p>
          <a:p>
            <a:pPr algn="just"/>
            <a:r>
              <a:rPr lang="pt-PT" dirty="0"/>
              <a:t>Objetivos mais concretos são: </a:t>
            </a:r>
          </a:p>
          <a:p>
            <a:pPr lvl="1" algn="just"/>
            <a:r>
              <a:rPr lang="pt-PT" dirty="0"/>
              <a:t>Desenvolver este assistente e que este seja dinâmico para tirar o máximo proveito do agente de campo; </a:t>
            </a:r>
          </a:p>
          <a:p>
            <a:pPr lvl="1" algn="just"/>
            <a:r>
              <a:rPr lang="pt-PT" dirty="0"/>
              <a:t>Desenvolver assistente para o publico alvo – investigadores de exploração espacial;</a:t>
            </a:r>
          </a:p>
          <a:p>
            <a:pPr lvl="1" algn="just"/>
            <a:r>
              <a:rPr lang="pt-PT" dirty="0"/>
              <a:t>Interface simples e cientifica que proporcione ao utilizador uma fácil utilização.</a:t>
            </a:r>
          </a:p>
          <a:p>
            <a:pPr algn="just"/>
            <a:endParaRPr lang="en-US" dirty="0"/>
          </a:p>
        </p:txBody>
      </p:sp>
    </p:spTree>
    <p:extLst>
      <p:ext uri="{BB962C8B-B14F-4D97-AF65-F5344CB8AC3E}">
        <p14:creationId xmlns:p14="http://schemas.microsoft.com/office/powerpoint/2010/main" val="1762189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Planificação</a:t>
            </a:r>
            <a:endParaRPr lang="en-US" dirty="0"/>
          </a:p>
        </p:txBody>
      </p:sp>
      <p:sp>
        <p:nvSpPr>
          <p:cNvPr id="3" name="Marcador de Posição de Conteúdo 2"/>
          <p:cNvSpPr>
            <a:spLocks noGrp="1"/>
          </p:cNvSpPr>
          <p:nvPr>
            <p:ph idx="1"/>
          </p:nvPr>
        </p:nvSpPr>
        <p:spPr/>
        <p:txBody>
          <a:bodyPr>
            <a:normAutofit/>
          </a:bodyPr>
          <a:lstStyle/>
          <a:p>
            <a:r>
              <a:rPr lang="pt-PT" sz="2400" dirty="0" smtClean="0"/>
              <a:t>Cliente: NASA</a:t>
            </a:r>
          </a:p>
          <a:p>
            <a:r>
              <a:rPr lang="pt-PT" sz="2400" dirty="0" smtClean="0"/>
              <a:t>Plano de Atividades contem datas e fases do projeto e diagrama de Gantt</a:t>
            </a:r>
          </a:p>
          <a:p>
            <a:r>
              <a:rPr lang="pt-PT" sz="2400" dirty="0" smtClean="0"/>
              <a:t>Controlar a execução do projeto</a:t>
            </a:r>
          </a:p>
          <a:p>
            <a:endParaRPr lang="pt-PT" sz="2400" dirty="0" smtClean="0"/>
          </a:p>
          <a:p>
            <a:endParaRPr lang="en-US" sz="2400" dirty="0"/>
          </a:p>
        </p:txBody>
      </p:sp>
    </p:spTree>
    <p:extLst>
      <p:ext uri="{BB962C8B-B14F-4D97-AF65-F5344CB8AC3E}">
        <p14:creationId xmlns:p14="http://schemas.microsoft.com/office/powerpoint/2010/main" val="27318581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dirty="0"/>
          </a:p>
        </p:txBody>
      </p:sp>
      <p:pic>
        <p:nvPicPr>
          <p:cNvPr id="4" name="Marcador de Posição de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09600"/>
            <a:ext cx="12210703" cy="5446643"/>
          </a:xfrm>
        </p:spPr>
      </p:pic>
    </p:spTree>
    <p:extLst>
      <p:ext uri="{BB962C8B-B14F-4D97-AF65-F5344CB8AC3E}">
        <p14:creationId xmlns:p14="http://schemas.microsoft.com/office/powerpoint/2010/main" val="17931114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Fundamentação da aplicação</a:t>
            </a:r>
            <a:endParaRPr lang="en-US" dirty="0"/>
          </a:p>
        </p:txBody>
      </p:sp>
      <p:sp>
        <p:nvSpPr>
          <p:cNvPr id="3" name="Marcador de Posição de Conteúdo 2"/>
          <p:cNvSpPr>
            <a:spLocks noGrp="1"/>
          </p:cNvSpPr>
          <p:nvPr>
            <p:ph idx="1"/>
          </p:nvPr>
        </p:nvSpPr>
        <p:spPr/>
        <p:txBody>
          <a:bodyPr>
            <a:normAutofit/>
          </a:bodyPr>
          <a:lstStyle/>
          <a:p>
            <a:pPr algn="just"/>
            <a:r>
              <a:rPr lang="pt-PT" sz="2800" dirty="0" smtClean="0"/>
              <a:t>Caracterização da aplicação a desenvolver</a:t>
            </a:r>
          </a:p>
          <a:p>
            <a:pPr lvl="1" algn="just"/>
            <a:r>
              <a:rPr lang="pt-PT" sz="2400" dirty="0" smtClean="0"/>
              <a:t>Programa com plano de atividades e de acontecimentos, leitor de voz, base de dados, fotos e documentos</a:t>
            </a:r>
          </a:p>
          <a:p>
            <a:pPr algn="just"/>
            <a:r>
              <a:rPr lang="pt-PT" sz="2800" dirty="0" smtClean="0"/>
              <a:t>Funcionalidades a implementar de acordo com os requisitos</a:t>
            </a:r>
          </a:p>
          <a:p>
            <a:pPr lvl="1" algn="just"/>
            <a:r>
              <a:rPr lang="pt-PT" sz="2400" dirty="0" smtClean="0"/>
              <a:t>Login/logout</a:t>
            </a:r>
          </a:p>
          <a:p>
            <a:pPr lvl="1" algn="just"/>
            <a:r>
              <a:rPr lang="pt-PT" sz="2400" dirty="0"/>
              <a:t>Acesso a GPS para coordenadas </a:t>
            </a:r>
            <a:r>
              <a:rPr lang="pt-PT" sz="2400" dirty="0" smtClean="0"/>
              <a:t>espaciais</a:t>
            </a:r>
          </a:p>
          <a:p>
            <a:pPr lvl="1" algn="just"/>
            <a:r>
              <a:rPr lang="pt-PT" sz="2400" dirty="0" smtClean="0"/>
              <a:t>Recuperação de dados em casos de perda</a:t>
            </a:r>
            <a:endParaRPr lang="en-US" sz="2400" dirty="0"/>
          </a:p>
        </p:txBody>
      </p:sp>
    </p:spTree>
    <p:extLst>
      <p:ext uri="{BB962C8B-B14F-4D97-AF65-F5344CB8AC3E}">
        <p14:creationId xmlns:p14="http://schemas.microsoft.com/office/powerpoint/2010/main" val="38041755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Analise de requisitos</a:t>
            </a:r>
            <a:endParaRPr lang="en-US" dirty="0"/>
          </a:p>
        </p:txBody>
      </p:sp>
      <p:sp>
        <p:nvSpPr>
          <p:cNvPr id="3" name="Marcador de Posição de Conteúdo 2"/>
          <p:cNvSpPr>
            <a:spLocks noGrp="1"/>
          </p:cNvSpPr>
          <p:nvPr>
            <p:ph idx="1"/>
          </p:nvPr>
        </p:nvSpPr>
        <p:spPr>
          <a:xfrm>
            <a:off x="685801" y="2142067"/>
            <a:ext cx="10131425" cy="4348674"/>
          </a:xfrm>
        </p:spPr>
        <p:txBody>
          <a:bodyPr numCol="2">
            <a:noAutofit/>
          </a:bodyPr>
          <a:lstStyle/>
          <a:p>
            <a:r>
              <a:rPr lang="pt-PT" sz="1600" b="1" dirty="0" smtClean="0"/>
              <a:t>1</a:t>
            </a:r>
            <a:r>
              <a:rPr lang="pt-PT" sz="1600" b="1" dirty="0"/>
              <a:t>. </a:t>
            </a:r>
            <a:r>
              <a:rPr lang="pt-PT" sz="1600" dirty="0"/>
              <a:t>Ouvir e gravar áudio sobre novas experiências; </a:t>
            </a:r>
          </a:p>
          <a:p>
            <a:r>
              <a:rPr lang="pt-PT" sz="1600" b="1" dirty="0"/>
              <a:t>2. </a:t>
            </a:r>
            <a:r>
              <a:rPr lang="pt-PT" sz="1600" dirty="0"/>
              <a:t>Ter acesso à camara para tirar e guardar fotos; </a:t>
            </a:r>
          </a:p>
          <a:p>
            <a:r>
              <a:rPr lang="pt-PT" sz="1600" b="1" dirty="0"/>
              <a:t>3. </a:t>
            </a:r>
            <a:r>
              <a:rPr lang="pt-PT" sz="1600" dirty="0"/>
              <a:t>Ter acesso rápido ao plano de atividades; </a:t>
            </a:r>
          </a:p>
          <a:p>
            <a:r>
              <a:rPr lang="pt-PT" sz="1600" b="1" dirty="0"/>
              <a:t>4. </a:t>
            </a:r>
            <a:r>
              <a:rPr lang="pt-PT" sz="1600" dirty="0"/>
              <a:t>Ter acesso ao plano de acontecimentos e todos os registos envolvidos; </a:t>
            </a:r>
          </a:p>
          <a:p>
            <a:r>
              <a:rPr lang="pt-PT" sz="1600" b="1" dirty="0"/>
              <a:t>5. </a:t>
            </a:r>
            <a:r>
              <a:rPr lang="pt-PT" sz="1600" dirty="0"/>
              <a:t>Reconhecer voz, texto e imagem; </a:t>
            </a:r>
          </a:p>
          <a:p>
            <a:r>
              <a:rPr lang="pt-PT" sz="1600" b="1" dirty="0"/>
              <a:t>6. </a:t>
            </a:r>
            <a:r>
              <a:rPr lang="pt-PT" sz="1600" dirty="0"/>
              <a:t>Ter acesso a </a:t>
            </a:r>
            <a:r>
              <a:rPr lang="pt-PT" sz="1600" i="1" dirty="0"/>
              <a:t>links </a:t>
            </a:r>
            <a:r>
              <a:rPr lang="pt-PT" sz="1600" dirty="0"/>
              <a:t>para vídeos; </a:t>
            </a:r>
          </a:p>
          <a:p>
            <a:r>
              <a:rPr lang="pt-PT" sz="1600" b="1" dirty="0"/>
              <a:t>7. </a:t>
            </a:r>
            <a:r>
              <a:rPr lang="pt-PT" sz="1600" dirty="0"/>
              <a:t>Saber a localização atual; </a:t>
            </a:r>
          </a:p>
          <a:p>
            <a:r>
              <a:rPr lang="pt-PT" sz="1600" b="1" dirty="0"/>
              <a:t>8. </a:t>
            </a:r>
            <a:r>
              <a:rPr lang="pt-PT" sz="1600" dirty="0"/>
              <a:t>Atualizar mapa de percursos; </a:t>
            </a:r>
          </a:p>
          <a:p>
            <a:r>
              <a:rPr lang="en-US" sz="1600" b="1" dirty="0"/>
              <a:t>9. </a:t>
            </a:r>
            <a:r>
              <a:rPr lang="en-US" sz="1600" dirty="0"/>
              <a:t>Registar o utilizador; </a:t>
            </a:r>
          </a:p>
          <a:p>
            <a:r>
              <a:rPr lang="pt-PT" sz="1600" b="1" dirty="0"/>
              <a:t>10. </a:t>
            </a:r>
            <a:r>
              <a:rPr lang="pt-PT" sz="1600" dirty="0"/>
              <a:t>Autenticar o utilizador na aplicação; </a:t>
            </a:r>
          </a:p>
          <a:p>
            <a:r>
              <a:rPr lang="pt-PT" sz="1600" b="1" dirty="0"/>
              <a:t>11. </a:t>
            </a:r>
            <a:r>
              <a:rPr lang="pt-PT" sz="1600" dirty="0"/>
              <a:t>Ter acesso a todas as pessoas envolvidas num projeto numa determinada busca/exploração espacial/projeto; </a:t>
            </a:r>
          </a:p>
          <a:p>
            <a:r>
              <a:rPr lang="pt-PT" sz="1600" b="1" dirty="0"/>
              <a:t>12. </a:t>
            </a:r>
            <a:r>
              <a:rPr lang="pt-PT" sz="1600" dirty="0"/>
              <a:t>Ter uma lista de tarefas atualizadas (por fazer e feitas); </a:t>
            </a:r>
          </a:p>
          <a:p>
            <a:r>
              <a:rPr lang="pt-PT" sz="1600" b="1" dirty="0"/>
              <a:t>13. </a:t>
            </a:r>
            <a:r>
              <a:rPr lang="pt-PT" sz="1600" dirty="0"/>
              <a:t>Mostrar data, hora e local atuais; </a:t>
            </a:r>
          </a:p>
          <a:p>
            <a:r>
              <a:rPr lang="pt-PT" sz="1600" b="1" dirty="0"/>
              <a:t>14. </a:t>
            </a:r>
            <a:r>
              <a:rPr lang="pt-PT" sz="1600" dirty="0"/>
              <a:t>Ter uma base de dados para salvaguardar todos os dados; </a:t>
            </a:r>
          </a:p>
          <a:p>
            <a:r>
              <a:rPr lang="pt-PT" sz="1600" b="1" dirty="0"/>
              <a:t>15. </a:t>
            </a:r>
            <a:r>
              <a:rPr lang="pt-PT" sz="1600" dirty="0"/>
              <a:t>Ter conhecimento dos chefes e pessoas a quem vai auxiliar, após feito autenticação/login; </a:t>
            </a:r>
          </a:p>
          <a:p>
            <a:r>
              <a:rPr lang="pt-PT" sz="1600" b="1" dirty="0"/>
              <a:t>16. </a:t>
            </a:r>
            <a:r>
              <a:rPr lang="pt-PT" sz="1600" dirty="0"/>
              <a:t>Conseguir efetuar gravações áudio; </a:t>
            </a:r>
          </a:p>
          <a:p>
            <a:r>
              <a:rPr lang="pt-PT" sz="1600" b="1" dirty="0"/>
              <a:t>17. </a:t>
            </a:r>
            <a:r>
              <a:rPr lang="pt-PT" sz="1600" dirty="0"/>
              <a:t>Guardar fotos de itens/artefactos espaciais numa galeria própria na base de dados.</a:t>
            </a:r>
            <a:endParaRPr lang="pt-PT" sz="1600" dirty="0"/>
          </a:p>
          <a:p>
            <a:endParaRPr lang="en-US" sz="1600" dirty="0"/>
          </a:p>
        </p:txBody>
      </p:sp>
    </p:spTree>
    <p:extLst>
      <p:ext uri="{BB962C8B-B14F-4D97-AF65-F5344CB8AC3E}">
        <p14:creationId xmlns:p14="http://schemas.microsoft.com/office/powerpoint/2010/main" val="30379134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46</TotalTime>
  <Words>990</Words>
  <Application>Microsoft Office PowerPoint</Application>
  <PresentationFormat>Ecrã Panorâmico</PresentationFormat>
  <Paragraphs>83</Paragraphs>
  <Slides>12</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12</vt:i4>
      </vt:variant>
    </vt:vector>
  </HeadingPairs>
  <TitlesOfParts>
    <vt:vector size="17" baseType="lpstr">
      <vt:lpstr>Arial</vt:lpstr>
      <vt:lpstr>Calibri</vt:lpstr>
      <vt:lpstr>Calibri Light</vt:lpstr>
      <vt:lpstr>Trebuchet</vt:lpstr>
      <vt:lpstr>Celestial</vt:lpstr>
      <vt:lpstr>  Explorador Espacial – Assistente de Campo </vt:lpstr>
      <vt:lpstr>índice</vt:lpstr>
      <vt:lpstr>contextualização</vt:lpstr>
      <vt:lpstr>Caso de estudo</vt:lpstr>
      <vt:lpstr>Motivação e objetivos</vt:lpstr>
      <vt:lpstr>Planificação</vt:lpstr>
      <vt:lpstr>Apresentação do PowerPoint</vt:lpstr>
      <vt:lpstr>Fundamentação da aplicação</vt:lpstr>
      <vt:lpstr>Analise de requisitos</vt:lpstr>
      <vt:lpstr>Conclusões e trabalho futuro</vt:lpstr>
      <vt:lpstr>referências</vt:lpstr>
      <vt:lpstr>  Explorador Espacial – Assistente de Campo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Explorador Espacial – Assistente de Campo </dc:title>
  <dc:creator>ASUS</dc:creator>
  <cp:lastModifiedBy>ASUS</cp:lastModifiedBy>
  <cp:revision>9</cp:revision>
  <dcterms:created xsi:type="dcterms:W3CDTF">2016-03-29T20:16:30Z</dcterms:created>
  <dcterms:modified xsi:type="dcterms:W3CDTF">2016-03-29T21:03:13Z</dcterms:modified>
</cp:coreProperties>
</file>