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90201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7E976-ECE2-4C73-8EAE-AFCE64EBF027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1FB3-E96A-48A1-B00B-BFCA2F5B265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01FB3-E96A-48A1-B00B-BFCA2F5B26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2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4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23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1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62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0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4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4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2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8DF4-97C1-4758-BD12-3A4A2712017D}" type="datetimeFigureOut">
              <a:rPr lang="en-US" smtClean="0"/>
              <a:t>3/9/2016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62E8-E468-4708-96F1-9D689492215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0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Project_Mercu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0201E"/>
            </a:gs>
            <a:gs pos="43000">
              <a:schemeClr val="accent5">
                <a:lumMod val="75000"/>
              </a:schemeClr>
            </a:gs>
            <a:gs pos="63000">
              <a:schemeClr val="accent5">
                <a:lumMod val="5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pt-PT" dirty="0" smtClean="0"/>
              <a:t>Apresentação do tema -  Extreme Programming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27223" y="4559835"/>
            <a:ext cx="8689976" cy="1370572"/>
          </a:xfrm>
          <a:noFill/>
        </p:spPr>
        <p:txBody>
          <a:bodyPr>
            <a:normAutofit fontScale="70000" lnSpcReduction="20000"/>
          </a:bodyPr>
          <a:lstStyle/>
          <a:p>
            <a:pPr algn="l"/>
            <a:r>
              <a:rPr lang="pt-PT" dirty="0" smtClean="0"/>
              <a:t>Universidade do Minho</a:t>
            </a:r>
          </a:p>
          <a:p>
            <a:pPr algn="l"/>
            <a:r>
              <a:rPr lang="pt-PT" dirty="0" smtClean="0"/>
              <a:t>Laboratórios de informática iV </a:t>
            </a:r>
          </a:p>
          <a:p>
            <a:pPr algn="l"/>
            <a:r>
              <a:rPr lang="pt-PT" dirty="0" smtClean="0"/>
              <a:t>3º ano 2º semestre</a:t>
            </a:r>
          </a:p>
          <a:p>
            <a:pPr algn="l"/>
            <a:r>
              <a:rPr lang="pt-PT" dirty="0" smtClean="0"/>
              <a:t>Jéssica pereira grupo 10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87" r="8876" b="14084"/>
          <a:stretch/>
        </p:blipFill>
        <p:spPr>
          <a:xfrm>
            <a:off x="11159623" y="6313803"/>
            <a:ext cx="1032377" cy="456752"/>
          </a:xfrm>
          <a:prstGeom prst="rect">
            <a:avLst/>
          </a:prstGeom>
        </p:spPr>
      </p:pic>
      <p:pic>
        <p:nvPicPr>
          <p:cNvPr id="10242" name="Picture 2" descr="http://i2.cdn.turner.com/cnnnext/dam/assets/141119153806-01-extreme-sports-super-16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1" y="4223099"/>
            <a:ext cx="3632388" cy="20440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8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and principles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1895061"/>
            <a:ext cx="9905999" cy="4412974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Planning, managing, designing, coding, testing;</a:t>
            </a:r>
          </a:p>
          <a:p>
            <a:pPr algn="just"/>
            <a:r>
              <a:rPr lang="en-US" dirty="0" smtClean="0"/>
              <a:t>Decisions in a system development project:</a:t>
            </a:r>
          </a:p>
          <a:p>
            <a:pPr lvl="1" algn="just"/>
            <a:r>
              <a:rPr lang="en-US" dirty="0" smtClean="0"/>
              <a:t>Feedback: frequently and promptly, minimal delay between an action and its feedback. Learning and making changes; contact with the costumer! Unit tests rapid feedback principle, when writing code; </a:t>
            </a:r>
          </a:p>
          <a:p>
            <a:pPr lvl="1" algn="just"/>
            <a:r>
              <a:rPr lang="en-US" dirty="0" smtClean="0"/>
              <a:t>Assuming simplicity: plan for the future and code for reusability; making big chances all at once does not work. Incremental changes: small releases every three weeks, for example.</a:t>
            </a:r>
          </a:p>
          <a:p>
            <a:pPr lvl="1" algn="just"/>
            <a:r>
              <a:rPr lang="en-US" dirty="0" smtClean="0"/>
              <a:t>Embracing change: working against changes but embracing them; iterative meetings , costumer’s requirements have changed dramatically;</a:t>
            </a:r>
            <a:endParaRPr lang="en-US" dirty="0"/>
          </a:p>
        </p:txBody>
      </p:sp>
      <p:pic>
        <p:nvPicPr>
          <p:cNvPr id="7170" name="Picture 2" descr="http://recservices.ualberta.ca/en/~/media/campusrec/Images/feedback_735x28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008" y="978748"/>
            <a:ext cx="3745463" cy="14472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Types of extreme programming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236235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Pair Programming: all code is produced by two people Programming on one ask on one workstation; one programmer has control over the workstation and is thinking about the coding in detail; the other is focused on the big picture, and is continually reviewing the code produced by the first programmer…</a:t>
            </a:r>
          </a:p>
          <a:p>
            <a:pPr algn="just"/>
            <a:r>
              <a:rPr lang="en-US" sz="2000" dirty="0" smtClean="0"/>
              <a:t>Planning game (Release planning, exploration phase – shortlist of high-value requirements for the system, commitment phase, steering phase – plan adjustment and new requirements added or removed or changed, );</a:t>
            </a:r>
          </a:p>
          <a:p>
            <a:pPr algn="just"/>
            <a:r>
              <a:rPr lang="pt-PT" sz="2000" dirty="0" smtClean="0"/>
              <a:t>…</a:t>
            </a:r>
          </a:p>
          <a:p>
            <a:pPr algn="just"/>
            <a:endParaRPr lang="en-US" sz="2000" dirty="0"/>
          </a:p>
        </p:txBody>
      </p:sp>
      <p:pic>
        <p:nvPicPr>
          <p:cNvPr id="6146" name="Picture 2" descr="https://developer.atlassian.com/blog/2015/05/try-pair-programming/images/the-noo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4678018"/>
            <a:ext cx="2862855" cy="19109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0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90201E"/>
            </a:gs>
            <a:gs pos="35000">
              <a:schemeClr val="bg2">
                <a:lumMod val="75000"/>
              </a:schemeClr>
            </a:gs>
            <a:gs pos="56000">
              <a:schemeClr val="accent5">
                <a:lumMod val="50000"/>
              </a:schemeClr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746149"/>
            <a:ext cx="8689976" cy="2509213"/>
          </a:xfrm>
          <a:noFill/>
        </p:spPr>
        <p:txBody>
          <a:bodyPr/>
          <a:lstStyle/>
          <a:p>
            <a:r>
              <a:rPr lang="pt-PT" dirty="0" smtClean="0"/>
              <a:t>Apresentação do tema -  Extreme Programming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9953" y="4161184"/>
            <a:ext cx="8689976" cy="2888974"/>
          </a:xfrm>
          <a:noFill/>
        </p:spPr>
        <p:txBody>
          <a:bodyPr>
            <a:normAutofit/>
          </a:bodyPr>
          <a:lstStyle/>
          <a:p>
            <a:pPr algn="l"/>
            <a:r>
              <a:rPr lang="pt-PT" dirty="0" smtClean="0"/>
              <a:t>Universidade do Minho</a:t>
            </a:r>
          </a:p>
          <a:p>
            <a:pPr algn="l"/>
            <a:r>
              <a:rPr lang="pt-PT" dirty="0" smtClean="0"/>
              <a:t>Laboratórios de informática iV </a:t>
            </a:r>
          </a:p>
          <a:p>
            <a:pPr algn="l"/>
            <a:r>
              <a:rPr lang="pt-PT" dirty="0" smtClean="0"/>
              <a:t>3º ano 2º semestre</a:t>
            </a:r>
          </a:p>
          <a:p>
            <a:pPr algn="l"/>
            <a:r>
              <a:rPr lang="pt-PT" dirty="0" smtClean="0"/>
              <a:t>Jéssica pereira grupo 10</a:t>
            </a:r>
            <a:endParaRPr lang="en-US" dirty="0"/>
          </a:p>
        </p:txBody>
      </p:sp>
      <p:pic>
        <p:nvPicPr>
          <p:cNvPr id="12290" name="Picture 2" descr="http://thebubuzz.com/bubuzz-wp/wp-content/uploads/2015/11/Climbing-Extreme-Sport-Wallpap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38" y="4035736"/>
            <a:ext cx="3775789" cy="2123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2787" r="8876" b="14084"/>
          <a:stretch/>
        </p:blipFill>
        <p:spPr>
          <a:xfrm>
            <a:off x="0" y="6401248"/>
            <a:ext cx="1032377" cy="45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pt-PT" dirty="0" smtClean="0"/>
              <a:t> is extreme Programming?</a:t>
            </a:r>
            <a:endParaRPr lang="en-US" dirty="0"/>
          </a:p>
        </p:txBody>
      </p:sp>
      <p:pic>
        <p:nvPicPr>
          <p:cNvPr id="1026" name="Picture 2" descr="http://sorocabati.com.br/wp-content/uploads/2016/01/software080120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620" y="2372139"/>
            <a:ext cx="3965715" cy="26438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1141414" y="2242861"/>
            <a:ext cx="5815977" cy="37471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improve software </a:t>
            </a:r>
            <a:r>
              <a:rPr lang="en-JM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M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responsiveness to changing costumer requirements.</a:t>
            </a:r>
          </a:p>
          <a:p>
            <a:pPr algn="just"/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type of agile software</a:t>
            </a:r>
          </a:p>
          <a:p>
            <a:pPr algn="just"/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advocates frequent releases in short development cycles</a:t>
            </a:r>
          </a:p>
          <a:p>
            <a:pPr algn="just"/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productivity </a:t>
            </a:r>
          </a:p>
          <a:p>
            <a:pPr algn="just"/>
            <a:r>
              <a:rPr lang="en-I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 checkpoints at which new costumer requirements can be adopted.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95638" y="1600131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Programming in pairs</a:t>
            </a:r>
          </a:p>
          <a:p>
            <a:pPr algn="just"/>
            <a:r>
              <a:rPr lang="en-US" sz="2000" dirty="0" smtClean="0"/>
              <a:t>Doing extensive code review</a:t>
            </a:r>
          </a:p>
          <a:p>
            <a:pPr algn="just"/>
            <a:r>
              <a:rPr lang="en-US" sz="2000" dirty="0" smtClean="0"/>
              <a:t>Unit testing of all code</a:t>
            </a:r>
          </a:p>
          <a:p>
            <a:pPr algn="just"/>
            <a:r>
              <a:rPr lang="en-US" sz="2000" dirty="0" smtClean="0"/>
              <a:t>Avoiding Programming of features until they are actually needed</a:t>
            </a:r>
          </a:p>
          <a:p>
            <a:pPr algn="just"/>
            <a:r>
              <a:rPr lang="en-US" sz="2000" dirty="0" smtClean="0"/>
              <a:t>Flat management structure</a:t>
            </a:r>
          </a:p>
          <a:p>
            <a:pPr algn="just"/>
            <a:r>
              <a:rPr lang="en-US" sz="2000" dirty="0" smtClean="0"/>
              <a:t>Simplicity and clarity in code</a:t>
            </a:r>
          </a:p>
          <a:p>
            <a:pPr algn="just"/>
            <a:r>
              <a:rPr lang="en-US" sz="2000" dirty="0" smtClean="0"/>
              <a:t>Frequent communication with costumer among programmers to be ready for requirements changes.</a:t>
            </a:r>
            <a:endParaRPr lang="en-US" sz="2000" dirty="0"/>
          </a:p>
        </p:txBody>
      </p:sp>
      <p:pic>
        <p:nvPicPr>
          <p:cNvPr id="2054" name="Picture 6" descr="http://onlinegeektech.com/wp-content/uploads/2015/09/systemc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32" y="791748"/>
            <a:ext cx="3442390" cy="34423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r>
              <a:rPr lang="pt-PT" dirty="0" smtClean="0"/>
              <a:t>	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2" y="2249487"/>
            <a:ext cx="6907557" cy="3541714"/>
          </a:xfrm>
        </p:spPr>
        <p:txBody>
          <a:bodyPr>
            <a:noAutofit/>
          </a:bodyPr>
          <a:lstStyle/>
          <a:p>
            <a:pPr algn="just"/>
            <a:r>
              <a:rPr lang="en-GB" sz="2000" dirty="0" smtClean="0"/>
              <a:t>Was</a:t>
            </a:r>
            <a:r>
              <a:rPr lang="pt-PT" sz="2000" dirty="0" smtClean="0"/>
              <a:t> </a:t>
            </a:r>
            <a:r>
              <a:rPr lang="en-US" sz="2000" dirty="0" smtClean="0"/>
              <a:t>created by Kent Beck during his work on the Chrysler Comprehensive Compensation System C3 payroll project.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Beck became the C3 project leader in March 1996.</a:t>
            </a:r>
          </a:p>
          <a:p>
            <a:pPr algn="just"/>
            <a:r>
              <a:rPr lang="en-US" sz="2000" dirty="0" smtClean="0"/>
              <a:t>He refine the development methodology </a:t>
            </a:r>
            <a:r>
              <a:rPr lang="pt-PT" sz="2000" dirty="0" smtClean="0"/>
              <a:t>in the </a:t>
            </a:r>
            <a:r>
              <a:rPr lang="en-US" sz="2000" dirty="0" smtClean="0"/>
              <a:t>project </a:t>
            </a:r>
          </a:p>
          <a:p>
            <a:pPr algn="just"/>
            <a:r>
              <a:rPr lang="en-US" sz="2000" dirty="0" smtClean="0"/>
              <a:t>Book “Extreme Programming Explained” 2000 </a:t>
            </a:r>
          </a:p>
          <a:p>
            <a:pPr algn="just"/>
            <a:r>
              <a:rPr lang="en-US" sz="2000" dirty="0"/>
              <a:t> 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"practice of test-first development, planning and writing tests before each micro-increment" was used as early as NASA's </a:t>
            </a:r>
            <a:r>
              <a:rPr lang="en-US" sz="2000" dirty="0">
                <a:hlinkClick r:id="rId2" tooltip="Project Mercury"/>
              </a:rPr>
              <a:t>Project Mercury</a:t>
            </a:r>
            <a:endParaRPr lang="pt-PT" sz="2000" dirty="0"/>
          </a:p>
          <a:p>
            <a:pPr algn="just"/>
            <a:endParaRPr lang="en-US" sz="2000" dirty="0"/>
          </a:p>
        </p:txBody>
      </p:sp>
      <p:pic>
        <p:nvPicPr>
          <p:cNvPr id="11266" name="Picture 2" descr="http://www.nasa.gov/sites/default/files/images/nasaLogo-570x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543" y="2513579"/>
            <a:ext cx="2998442" cy="2367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8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Software development was shaped by two major influences: object-oriented Programming replaced procedural Programming in industry and the rise of the internet and the dot-com boom emphasized speed-to-market and company growth as competitive business factors.</a:t>
            </a:r>
          </a:p>
          <a:p>
            <a:pPr algn="just"/>
            <a:r>
              <a:rPr lang="en-US" sz="2000" dirty="0" smtClean="0"/>
              <a:t>Rapidly changing requirements demanded shorter product life-cycles and were often incompatible with traditional methods of software development.</a:t>
            </a:r>
          </a:p>
        </p:txBody>
      </p:sp>
      <p:pic>
        <p:nvPicPr>
          <p:cNvPr id="3074" name="Picture 2" descr="http://www.intelligentpharma.com/imagenes/intelligent_pharma_Scientific_Software-Development_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028" y="4227442"/>
            <a:ext cx="2889402" cy="219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1" y="871261"/>
            <a:ext cx="9905999" cy="3541714"/>
          </a:xfrm>
        </p:spPr>
        <p:txBody>
          <a:bodyPr>
            <a:normAutofit/>
          </a:bodyPr>
          <a:lstStyle/>
          <a:p>
            <a:pPr algn="just"/>
            <a:r>
              <a:rPr lang="pt-PT" sz="2000" dirty="0" smtClean="0"/>
              <a:t>“</a:t>
            </a:r>
            <a:r>
              <a:rPr lang="en-US" sz="2000" dirty="0"/>
              <a:t>The first time I was asked to lead a team, I asked them to do a little bit of the things I thought were sensible, like testing and reviews. The second time there was a lot more on the line. I thought, "Damn the torpedoes, at least this will make a good article," [and] asked the team to crank up all the knobs to 10 on the things I thought were essential and leave out everything </a:t>
            </a:r>
            <a:r>
              <a:rPr lang="en-US" sz="2000" dirty="0" smtClean="0"/>
              <a:t>else.”</a:t>
            </a:r>
          </a:p>
          <a:p>
            <a:pPr marL="0" indent="0" algn="just">
              <a:buNone/>
            </a:pPr>
            <a:r>
              <a:rPr lang="pt-PT" sz="2000" dirty="0"/>
              <a:t> </a:t>
            </a:r>
            <a:r>
              <a:rPr lang="pt-PT" sz="2000" dirty="0" smtClean="0"/>
              <a:t>  - Beck Kent </a:t>
            </a:r>
            <a:endParaRPr lang="en-US" sz="2000" dirty="0" smtClean="0"/>
          </a:p>
        </p:txBody>
      </p:sp>
      <p:pic>
        <p:nvPicPr>
          <p:cNvPr id="9218" name="Picture 2" descr="https://photosfine.files.wordpress.com/2012/04/business-relation-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46" y="3574737"/>
            <a:ext cx="3919143" cy="260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.wikimedia.org/wikipedia/commons/6/6f/MK46_torpedo_laun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3" y="3574738"/>
            <a:ext cx="4104640" cy="2603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 goals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Higher quality software</a:t>
            </a:r>
          </a:p>
          <a:p>
            <a:pPr algn="just"/>
            <a:r>
              <a:rPr lang="en-US" dirty="0" smtClean="0"/>
              <a:t>Productivity</a:t>
            </a:r>
          </a:p>
          <a:p>
            <a:pPr algn="just"/>
            <a:r>
              <a:rPr lang="en-US" dirty="0" smtClean="0"/>
              <a:t>Reduce costs of change in requirements by having multiple short development cycles.</a:t>
            </a:r>
          </a:p>
          <a:p>
            <a:pPr algn="just"/>
            <a:r>
              <a:rPr lang="en-US" dirty="0" smtClean="0"/>
              <a:t>Coding: communicate thoughts about Programming problems; clear and concise code , to be interpreted in only one way.</a:t>
            </a:r>
          </a:p>
          <a:p>
            <a:pPr algn="just"/>
            <a:r>
              <a:rPr lang="en-US" dirty="0" smtClean="0"/>
              <a:t>Testing: little testing can eliminate a few flaws, a lot of testing can eliminate many more flaws.</a:t>
            </a:r>
          </a:p>
          <a:p>
            <a:pPr algn="just"/>
            <a:r>
              <a:rPr lang="en-US" dirty="0" smtClean="0"/>
              <a:t>Unit tests: determine whether a given feature works as intended.</a:t>
            </a:r>
          </a:p>
          <a:p>
            <a:pPr algn="just"/>
            <a:r>
              <a:rPr lang="en-US" dirty="0" smtClean="0"/>
              <a:t>Acceptance tests: verify that the requirements satisfy the costumer’s actual needs.</a:t>
            </a:r>
            <a:endParaRPr lang="en-US" dirty="0"/>
          </a:p>
        </p:txBody>
      </p:sp>
      <p:pic>
        <p:nvPicPr>
          <p:cNvPr id="4100" name="Picture 4" descr="http://www.webvanta.com/archives/images/dart-tar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50" y="229798"/>
            <a:ext cx="3953123" cy="2513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8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Concept- goals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Listening: programmers must listen to costumers and their needs. Give costumer feedback about technical aspects of how the problem might be solved. Planning game.</a:t>
            </a:r>
          </a:p>
          <a:p>
            <a:pPr algn="just"/>
            <a:r>
              <a:rPr lang="en-US" sz="2000" dirty="0" smtClean="0"/>
              <a:t>Designing: simple ; creating a design structure, organize the logic in system. Good design avoids lots of dependencies within a system; Changing one part of the system will not affect other parts of the system.</a:t>
            </a:r>
          </a:p>
          <a:p>
            <a:pPr algn="just"/>
            <a:endParaRPr lang="en-US" sz="2000" dirty="0"/>
          </a:p>
        </p:txBody>
      </p:sp>
      <p:pic>
        <p:nvPicPr>
          <p:cNvPr id="5122" name="Picture 2" descr="http://www.verportugal.net/vp/images/cms-image-0000049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23" y="4221443"/>
            <a:ext cx="4108241" cy="2310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– 1999 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2298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Communication: simple designs, common metaphors, collaboration of users and programmers, frequent verbal communication and feedback</a:t>
            </a:r>
          </a:p>
          <a:p>
            <a:pPr algn="just"/>
            <a:r>
              <a:rPr lang="en-US" sz="2000" dirty="0" smtClean="0"/>
              <a:t>Simplicity: simplest solution; extra functionality can be added later. YAGNI – You aren’t gonna need it – approach;</a:t>
            </a:r>
          </a:p>
          <a:p>
            <a:pPr algn="just"/>
            <a:r>
              <a:rPr lang="en-US" sz="2000" dirty="0" smtClean="0"/>
              <a:t>Feedback: from the system by writing unit tests; from the costumer – functional tests; from the team, when costumers come up with new requirements in the planning game (estimation of time)</a:t>
            </a:r>
          </a:p>
          <a:p>
            <a:pPr algn="just"/>
            <a:r>
              <a:rPr lang="en-US" sz="2000" dirty="0" smtClean="0"/>
              <a:t>Courage: design and code for today and not for tomorrow! </a:t>
            </a:r>
          </a:p>
          <a:p>
            <a:pPr algn="just"/>
            <a:r>
              <a:rPr lang="en-US" sz="2000" dirty="0" smtClean="0"/>
              <a:t>Respect: self-respect; never commit changes that break the compilation; high quality and seek for the best design and solution</a:t>
            </a:r>
            <a:endParaRPr lang="en-US" sz="2000" dirty="0"/>
          </a:p>
        </p:txBody>
      </p:sp>
      <p:pic>
        <p:nvPicPr>
          <p:cNvPr id="8194" name="Picture 2" descr="https://tctechcrunch2011.files.wordpress.com/2015/04/feedback.jpg?w=7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27" y="261079"/>
            <a:ext cx="2515622" cy="1418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73</TotalTime>
  <Words>795</Words>
  <Application>Microsoft Office PowerPoint</Application>
  <PresentationFormat>Ecrã Panorâmico</PresentationFormat>
  <Paragraphs>63</Paragraphs>
  <Slides>12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Circuito</vt:lpstr>
      <vt:lpstr>Apresentação do tema -  Extreme Programming</vt:lpstr>
      <vt:lpstr>What is extreme Programming?</vt:lpstr>
      <vt:lpstr>Apresentação do PowerPoint</vt:lpstr>
      <vt:lpstr>History </vt:lpstr>
      <vt:lpstr>origins</vt:lpstr>
      <vt:lpstr>Apresentação do PowerPoint</vt:lpstr>
      <vt:lpstr>Concept- goals</vt:lpstr>
      <vt:lpstr>Concept- goals</vt:lpstr>
      <vt:lpstr>Values – 1999 </vt:lpstr>
      <vt:lpstr>Rules and principles</vt:lpstr>
      <vt:lpstr>Types of extreme programming</vt:lpstr>
      <vt:lpstr>Apresentação do tema -  Extreme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</dc:title>
  <dc:creator>ASUS</dc:creator>
  <cp:lastModifiedBy>ASUS</cp:lastModifiedBy>
  <cp:revision>11</cp:revision>
  <dcterms:created xsi:type="dcterms:W3CDTF">2016-03-09T22:19:07Z</dcterms:created>
  <dcterms:modified xsi:type="dcterms:W3CDTF">2016-03-09T23:32:54Z</dcterms:modified>
</cp:coreProperties>
</file>