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61" r:id="rId10"/>
    <p:sldId id="262" r:id="rId11"/>
    <p:sldId id="293" r:id="rId12"/>
    <p:sldId id="295" r:id="rId13"/>
    <p:sldId id="294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31-03-2016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31-03-2016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31-03-2016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</a:rPr>
              <a:t>Análise de Requisitos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0951" y="1988840"/>
            <a:ext cx="7429499" cy="4608512"/>
          </a:xfrm>
        </p:spPr>
        <p:txBody>
          <a:bodyPr numCol="2">
            <a:noAutofit/>
          </a:bodyPr>
          <a:lstStyle/>
          <a:p>
            <a:r>
              <a:rPr lang="pt-PT" sz="1400" dirty="0" smtClean="0"/>
              <a:t>Ouvir </a:t>
            </a:r>
            <a:r>
              <a:rPr lang="pt-PT" sz="1400" dirty="0"/>
              <a:t>e gravar áudio sobre </a:t>
            </a:r>
            <a:r>
              <a:rPr lang="pt-PT" sz="1400" dirty="0" smtClean="0"/>
              <a:t>novas</a:t>
            </a:r>
          </a:p>
          <a:p>
            <a:pPr marL="0" indent="0">
              <a:buNone/>
            </a:pPr>
            <a:r>
              <a:rPr lang="pt-PT" sz="1400" dirty="0" smtClean="0"/>
              <a:t>     experiências.</a:t>
            </a:r>
            <a:endParaRPr lang="pt-PT" sz="1400" dirty="0"/>
          </a:p>
          <a:p>
            <a:r>
              <a:rPr lang="pt-PT" sz="1400" dirty="0" smtClean="0"/>
              <a:t>Acesso </a:t>
            </a:r>
            <a:r>
              <a:rPr lang="pt-PT" sz="1400" dirty="0"/>
              <a:t>à camara para tirar e guardar </a:t>
            </a:r>
            <a:r>
              <a:rPr lang="pt-PT" sz="1400" dirty="0" smtClean="0"/>
              <a:t>fotos.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rápido ao plano de </a:t>
            </a:r>
            <a:r>
              <a:rPr lang="pt-PT" sz="1400" dirty="0" err="1" smtClean="0"/>
              <a:t>atividades</a:t>
            </a:r>
            <a:r>
              <a:rPr lang="pt-PT" sz="1400" dirty="0" smtClean="0"/>
              <a:t>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ao plano de acontecimentos e </a:t>
            </a:r>
            <a:r>
              <a:rPr lang="pt-PT" sz="1400" dirty="0" smtClean="0"/>
              <a:t>todos</a:t>
            </a:r>
          </a:p>
          <a:p>
            <a:pPr marL="0" indent="0">
              <a:buNone/>
            </a:pPr>
            <a:r>
              <a:rPr lang="pt-PT" sz="1400" dirty="0" smtClean="0"/>
              <a:t>     os </a:t>
            </a:r>
            <a:r>
              <a:rPr lang="pt-PT" sz="1400" dirty="0"/>
              <a:t>registos </a:t>
            </a:r>
            <a:r>
              <a:rPr lang="pt-PT" sz="1400" dirty="0" smtClean="0"/>
              <a:t>envolvidos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Reconhecer </a:t>
            </a:r>
            <a:r>
              <a:rPr lang="pt-PT" sz="1400" dirty="0"/>
              <a:t>voz, texto e </a:t>
            </a:r>
            <a:r>
              <a:rPr lang="pt-PT" sz="1400" dirty="0" smtClean="0"/>
              <a:t>imagem.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acesso a </a:t>
            </a:r>
            <a:r>
              <a:rPr lang="pt-PT" sz="1400" i="1" dirty="0"/>
              <a:t>links </a:t>
            </a:r>
            <a:r>
              <a:rPr lang="pt-PT" sz="1400" dirty="0"/>
              <a:t>para </a:t>
            </a:r>
            <a:r>
              <a:rPr lang="pt-PT" sz="1400" dirty="0" smtClean="0"/>
              <a:t>vídeos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Saber </a:t>
            </a:r>
            <a:r>
              <a:rPr lang="pt-PT" sz="1400" dirty="0"/>
              <a:t>a localização </a:t>
            </a:r>
            <a:r>
              <a:rPr lang="pt-PT" sz="1400" dirty="0" err="1" smtClean="0"/>
              <a:t>atual</a:t>
            </a:r>
            <a:r>
              <a:rPr lang="pt-PT" sz="1400" dirty="0"/>
              <a:t>.</a:t>
            </a:r>
          </a:p>
          <a:p>
            <a:r>
              <a:rPr lang="pt-PT" sz="1400" dirty="0" err="1" smtClean="0"/>
              <a:t>Atualizar</a:t>
            </a:r>
            <a:r>
              <a:rPr lang="pt-PT" sz="1400" dirty="0" smtClean="0"/>
              <a:t> </a:t>
            </a:r>
            <a:r>
              <a:rPr lang="pt-PT" sz="1400" dirty="0"/>
              <a:t>mapa de </a:t>
            </a:r>
            <a:r>
              <a:rPr lang="pt-PT" sz="1400" dirty="0" smtClean="0"/>
              <a:t>percursos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Registar </a:t>
            </a:r>
            <a:r>
              <a:rPr lang="pt-PT" sz="1400" dirty="0"/>
              <a:t>o </a:t>
            </a:r>
            <a:r>
              <a:rPr lang="pt-PT" sz="1400" dirty="0" smtClean="0"/>
              <a:t>utilizador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Autenticar </a:t>
            </a:r>
            <a:r>
              <a:rPr lang="pt-PT" sz="1400" dirty="0"/>
              <a:t>o utilizador na </a:t>
            </a:r>
            <a:r>
              <a:rPr lang="pt-PT" sz="1400" dirty="0" smtClean="0"/>
              <a:t>aplicação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Acesso </a:t>
            </a:r>
            <a:r>
              <a:rPr lang="pt-PT" sz="1400" dirty="0"/>
              <a:t>a todas as pessoas envolvidas </a:t>
            </a:r>
            <a:r>
              <a:rPr lang="pt-PT" sz="1400" dirty="0" smtClean="0"/>
              <a:t>numa </a:t>
            </a:r>
            <a:r>
              <a:rPr lang="pt-PT" sz="1400" dirty="0"/>
              <a:t>determinada busca/exploração </a:t>
            </a:r>
            <a:r>
              <a:rPr lang="pt-PT" sz="1400" dirty="0" smtClean="0"/>
              <a:t>espacial</a:t>
            </a:r>
            <a:r>
              <a:rPr lang="pt-PT" sz="1400" dirty="0" smtClean="0"/>
              <a:t>/ </a:t>
            </a:r>
            <a:r>
              <a:rPr lang="pt-PT" sz="1400" dirty="0" err="1" smtClean="0"/>
              <a:t>projeto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lista de tarefas </a:t>
            </a:r>
            <a:r>
              <a:rPr lang="pt-PT" sz="1400" dirty="0" err="1"/>
              <a:t>atualizadas</a:t>
            </a:r>
            <a:r>
              <a:rPr lang="pt-PT" sz="1400" dirty="0"/>
              <a:t> (por fazer e feitas</a:t>
            </a:r>
            <a:r>
              <a:rPr lang="pt-PT" sz="1400" dirty="0" smtClean="0"/>
              <a:t>).</a:t>
            </a:r>
            <a:endParaRPr lang="pt-PT" sz="1400" dirty="0"/>
          </a:p>
          <a:p>
            <a:r>
              <a:rPr lang="pt-PT" sz="1400" dirty="0" smtClean="0"/>
              <a:t>Mostrar </a:t>
            </a:r>
            <a:r>
              <a:rPr lang="pt-PT" sz="1400" dirty="0"/>
              <a:t>data, hora e local </a:t>
            </a:r>
            <a:r>
              <a:rPr lang="pt-PT" sz="1400" dirty="0" smtClean="0"/>
              <a:t>atuais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base de dados para salvaguardar todos os </a:t>
            </a:r>
            <a:r>
              <a:rPr lang="pt-PT" sz="1400" dirty="0" smtClean="0"/>
              <a:t>dados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conhecimento dos chefes e pessoas a quem vai auxiliar, após feito </a:t>
            </a:r>
            <a:r>
              <a:rPr lang="pt-PT" sz="1400" dirty="0" smtClean="0"/>
              <a:t>autenticação/login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Conseguir </a:t>
            </a:r>
            <a:r>
              <a:rPr lang="pt-PT" sz="1400" dirty="0" err="1"/>
              <a:t>efetuar</a:t>
            </a:r>
            <a:r>
              <a:rPr lang="pt-PT" sz="1400" dirty="0"/>
              <a:t> gravações </a:t>
            </a:r>
            <a:r>
              <a:rPr lang="pt-PT" sz="1400" dirty="0" smtClean="0"/>
              <a:t>áudio.</a:t>
            </a:r>
            <a:endParaRPr lang="pt-PT" sz="1400" dirty="0"/>
          </a:p>
          <a:p>
            <a:r>
              <a:rPr lang="pt-PT" sz="1400" dirty="0" smtClean="0"/>
              <a:t>Guardar </a:t>
            </a:r>
            <a:r>
              <a:rPr lang="pt-PT" sz="1400" dirty="0"/>
              <a:t>fotos de itens/artefactos espaciais numa galeria própria na base de dados.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600" dirty="0" smtClean="0"/>
              <a:t>A </a:t>
            </a:r>
            <a:r>
              <a:rPr lang="pt-PT" sz="1600" b="1" dirty="0" smtClean="0">
                <a:solidFill>
                  <a:srgbClr val="FFCC99"/>
                </a:solidFill>
              </a:rPr>
              <a:t>fundamentação </a:t>
            </a:r>
            <a:r>
              <a:rPr lang="pt-PT" sz="1600" b="1" dirty="0">
                <a:solidFill>
                  <a:srgbClr val="FFCC99"/>
                </a:solidFill>
              </a:rPr>
              <a:t>da </a:t>
            </a:r>
            <a:r>
              <a:rPr lang="pt-PT" sz="1600" b="1" dirty="0" smtClean="0">
                <a:solidFill>
                  <a:srgbClr val="FFCC99"/>
                </a:solidFill>
              </a:rPr>
              <a:t>aplicação </a:t>
            </a:r>
            <a:r>
              <a:rPr lang="pt-PT" sz="1600" dirty="0" smtClean="0"/>
              <a:t>foi </a:t>
            </a:r>
            <a:r>
              <a:rPr lang="pt-PT" sz="1600" dirty="0"/>
              <a:t>bem </a:t>
            </a:r>
            <a:r>
              <a:rPr lang="pt-PT" sz="1600" dirty="0" smtClean="0"/>
              <a:t>conseguida</a:t>
            </a:r>
            <a:r>
              <a:rPr lang="pt-PT" sz="1600" dirty="0"/>
              <a:t> </a:t>
            </a:r>
            <a:r>
              <a:rPr lang="pt-PT" sz="1600" dirty="0" smtClean="0"/>
              <a:t>e o contacto </a:t>
            </a:r>
            <a:r>
              <a:rPr lang="pt-PT" sz="1600" dirty="0"/>
              <a:t>com o cliente foi bastante enriquecedor para </a:t>
            </a:r>
            <a:r>
              <a:rPr lang="pt-PT" sz="1600" b="1" dirty="0">
                <a:solidFill>
                  <a:srgbClr val="FFCC99"/>
                </a:solidFill>
              </a:rPr>
              <a:t>recolher e analisar os requisitos </a:t>
            </a:r>
            <a:r>
              <a:rPr lang="pt-PT" sz="1600" dirty="0" smtClean="0"/>
              <a:t>que foram </a:t>
            </a:r>
            <a:r>
              <a:rPr lang="pt-PT" sz="1600" dirty="0"/>
              <a:t>tidos em conta como a parte mais importante do </a:t>
            </a:r>
            <a:r>
              <a:rPr lang="pt-PT" sz="1600" dirty="0" smtClean="0"/>
              <a:t>trabalho</a:t>
            </a:r>
            <a:r>
              <a:rPr lang="pt-PT" sz="1600" dirty="0"/>
              <a:t>.</a:t>
            </a:r>
          </a:p>
          <a:p>
            <a:r>
              <a:rPr lang="pt-PT" sz="1600" dirty="0"/>
              <a:t>Como trabalho futuro, temos em conta a importância destas tarefas e das suas realizações no </a:t>
            </a:r>
            <a:r>
              <a:rPr lang="pt-PT" sz="1600" dirty="0" smtClean="0"/>
              <a:t>futuro e prevemos </a:t>
            </a:r>
            <a:r>
              <a:rPr lang="pt-PT" sz="1600" dirty="0"/>
              <a:t>que haja </a:t>
            </a:r>
            <a:r>
              <a:rPr lang="pt-PT" sz="16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600" dirty="0"/>
              <a:t>, </a:t>
            </a:r>
            <a:r>
              <a:rPr lang="pt-PT" sz="1600" dirty="0" smtClean="0"/>
              <a:t>garantindo </a:t>
            </a:r>
            <a:r>
              <a:rPr lang="pt-PT" sz="1600" dirty="0"/>
              <a:t>que se existirem mudanças nos requisitos, estas serão quase mínimas. </a:t>
            </a:r>
          </a:p>
          <a:p>
            <a:r>
              <a:rPr lang="pt-PT" sz="1600" dirty="0"/>
              <a:t>Pretendemos especificar o desenvolvimento da aplicação com </a:t>
            </a:r>
            <a:r>
              <a:rPr lang="pt-PT" sz="1600" b="1" dirty="0">
                <a:solidFill>
                  <a:srgbClr val="FFCC99"/>
                </a:solidFill>
              </a:rPr>
              <a:t>documentação UML </a:t>
            </a:r>
            <a:r>
              <a:rPr lang="pt-PT" sz="1600" dirty="0"/>
              <a:t>detalhada, usando um método organizado para a realização desta </a:t>
            </a:r>
            <a:r>
              <a:rPr lang="pt-PT" sz="1600" dirty="0" smtClean="0"/>
              <a:t>tarefa, realizando </a:t>
            </a:r>
            <a:r>
              <a:rPr lang="pt-PT" sz="1600" b="1" dirty="0" smtClean="0">
                <a:solidFill>
                  <a:srgbClr val="FFCC99"/>
                </a:solidFill>
              </a:rPr>
              <a:t>diagramas </a:t>
            </a:r>
            <a:r>
              <a:rPr lang="pt-PT" sz="1600" b="1" i="1" dirty="0">
                <a:solidFill>
                  <a:srgbClr val="FFCC99"/>
                </a:solidFill>
              </a:rPr>
              <a:t>Use Case</a:t>
            </a:r>
            <a:r>
              <a:rPr lang="pt-PT" sz="1600" b="1" dirty="0">
                <a:solidFill>
                  <a:srgbClr val="FFCC99"/>
                </a:solidFill>
              </a:rPr>
              <a:t>, diagramas de classe</a:t>
            </a:r>
            <a:r>
              <a:rPr lang="pt-PT" sz="1600" dirty="0"/>
              <a:t>, entre </a:t>
            </a:r>
            <a:r>
              <a:rPr lang="pt-PT" sz="1600" dirty="0" smtClean="0"/>
              <a:t>outros.</a:t>
            </a:r>
          </a:p>
          <a:p>
            <a:pPr algn="just"/>
            <a:r>
              <a:rPr lang="pt-PT" sz="1600" dirty="0" smtClean="0"/>
              <a:t>Pretendemos </a:t>
            </a:r>
            <a:r>
              <a:rPr lang="pt-PT" sz="1600" b="1" dirty="0">
                <a:solidFill>
                  <a:srgbClr val="FFCC99"/>
                </a:solidFill>
              </a:rPr>
              <a:t>gerar a documentação de uma forma rápida </a:t>
            </a:r>
            <a:r>
              <a:rPr lang="pt-PT" sz="1600" dirty="0"/>
              <a:t>para podermos partir para o desenvolvimento e construção da aplicação de forma eficiente, correta e cumpridora.</a:t>
            </a:r>
            <a:endParaRPr lang="en-US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12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</a:t>
            </a:r>
            <a:r>
              <a:rPr lang="pt-PT" sz="1600" dirty="0"/>
              <a:t>de uma aplicação, cujo tema geral é "</a:t>
            </a:r>
            <a:r>
              <a:rPr lang="pt-PT" sz="1600" b="1" dirty="0">
                <a:solidFill>
                  <a:srgbClr val="FFCC99"/>
                </a:solidFill>
              </a:rPr>
              <a:t>Agente de Campo</a:t>
            </a:r>
            <a:r>
              <a:rPr lang="pt-PT" sz="1600" dirty="0" smtClean="0"/>
              <a:t>".</a:t>
            </a:r>
          </a:p>
          <a:p>
            <a:pPr algn="just"/>
            <a:r>
              <a:rPr lang="pt-PT" sz="1600" dirty="0" smtClean="0"/>
              <a:t>Envolve a </a:t>
            </a:r>
            <a:r>
              <a:rPr lang="pt-PT" sz="1600" dirty="0"/>
              <a:t>construção de um programa de </a:t>
            </a:r>
            <a:r>
              <a:rPr lang="pt-PT" sz="1600" b="1" dirty="0">
                <a:solidFill>
                  <a:srgbClr val="FFCC99"/>
                </a:solidFill>
              </a:rPr>
              <a:t>grande </a:t>
            </a:r>
            <a:r>
              <a:rPr lang="pt-PT" sz="1600" b="1" dirty="0" smtClean="0">
                <a:solidFill>
                  <a:srgbClr val="FFCC99"/>
                </a:solidFill>
              </a:rPr>
              <a:t>complexidade</a:t>
            </a:r>
            <a:r>
              <a:rPr lang="pt-PT" sz="1600" dirty="0" smtClean="0"/>
              <a:t>.</a:t>
            </a:r>
          </a:p>
          <a:p>
            <a:pPr algn="just"/>
            <a:r>
              <a:rPr lang="pt-PT" sz="1600" dirty="0" smtClean="0"/>
              <a:t>Tema </a:t>
            </a:r>
            <a:r>
              <a:rPr lang="pt-PT" sz="1600" dirty="0"/>
              <a:t>específico </a:t>
            </a:r>
            <a:r>
              <a:rPr lang="pt-PT" sz="1600" dirty="0" smtClean="0"/>
              <a:t>escolhido: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Exploração Espacial</a:t>
            </a:r>
            <a:r>
              <a:rPr lang="pt-PT" sz="1600" dirty="0"/>
              <a:t>”, </a:t>
            </a:r>
            <a:r>
              <a:rPr lang="pt-PT" sz="1600" dirty="0" smtClean="0"/>
              <a:t>sendo destinada </a:t>
            </a:r>
            <a:r>
              <a:rPr lang="pt-PT" sz="1600" dirty="0"/>
              <a:t>a possíveis assistentes espaciais, em missões da </a:t>
            </a:r>
            <a:r>
              <a:rPr lang="pt-PT" sz="1600" dirty="0" smtClean="0"/>
              <a:t>NASA.</a:t>
            </a:r>
          </a:p>
          <a:p>
            <a:pPr algn="just"/>
            <a:r>
              <a:rPr lang="pt-PT" sz="1600" dirty="0" smtClean="0"/>
              <a:t>Serão </a:t>
            </a:r>
            <a:r>
              <a:rPr lang="pt-PT" sz="1600" dirty="0"/>
              <a:t>implementados </a:t>
            </a:r>
            <a:r>
              <a:rPr lang="pt-PT" sz="1600" b="1" dirty="0">
                <a:solidFill>
                  <a:srgbClr val="FFCC99"/>
                </a:solidFill>
              </a:rPr>
              <a:t>sistemas de leitura de voz, sistema de coordenadas geográficas do astro visitado, capacidades para listar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(</a:t>
            </a:r>
            <a:r>
              <a:rPr lang="pt-PT" sz="1600" b="1" dirty="0" smtClean="0">
                <a:solidFill>
                  <a:srgbClr val="FFCC99"/>
                </a:solidFill>
              </a:rPr>
              <a:t>passadas</a:t>
            </a:r>
            <a:r>
              <a:rPr lang="pt-PT" sz="1600" b="1" dirty="0">
                <a:solidFill>
                  <a:srgbClr val="FFCC99"/>
                </a:solidFill>
              </a:rPr>
              <a:t>, a </a:t>
            </a:r>
            <a:r>
              <a:rPr lang="pt-PT" sz="1600" b="1" dirty="0" smtClean="0">
                <a:solidFill>
                  <a:srgbClr val="FFCC99"/>
                </a:solidFill>
              </a:rPr>
              <a:t>decorrer </a:t>
            </a:r>
            <a:r>
              <a:rPr lang="pt-PT" sz="1600" b="1" dirty="0">
                <a:solidFill>
                  <a:srgbClr val="FFCC99"/>
                </a:solidFill>
              </a:rPr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futuras), </a:t>
            </a:r>
            <a:r>
              <a:rPr lang="pt-PT" sz="1600" b="1" dirty="0">
                <a:solidFill>
                  <a:srgbClr val="FFCC99"/>
                </a:solidFill>
              </a:rPr>
              <a:t>entre outras </a:t>
            </a:r>
            <a:r>
              <a:rPr lang="pt-PT" sz="1600" dirty="0"/>
              <a:t>essenciais para o bom funcionamento da </a:t>
            </a:r>
            <a:r>
              <a:rPr lang="pt-PT" sz="1600" dirty="0" smtClean="0"/>
              <a:t>aplicação (indicadas </a:t>
            </a:r>
            <a:r>
              <a:rPr lang="pt-PT" sz="1600" dirty="0"/>
              <a:t>na </a:t>
            </a:r>
            <a:r>
              <a:rPr lang="pt-PT" sz="1600" b="1" dirty="0">
                <a:solidFill>
                  <a:srgbClr val="FFCC99"/>
                </a:solidFill>
              </a:rPr>
              <a:t>análise de </a:t>
            </a:r>
            <a:r>
              <a:rPr lang="pt-PT" sz="1600" b="1" dirty="0" smtClean="0">
                <a:solidFill>
                  <a:srgbClr val="FFCC99"/>
                </a:solidFill>
              </a:rPr>
              <a:t>requisitos</a:t>
            </a:r>
            <a:r>
              <a:rPr lang="pt-PT" sz="1600" dirty="0" smtClean="0"/>
              <a:t>).</a:t>
            </a:r>
          </a:p>
          <a:p>
            <a:pPr algn="just"/>
            <a:r>
              <a:rPr lang="pt-PT" sz="1600" dirty="0" smtClean="0"/>
              <a:t>Primeiramente</a:t>
            </a:r>
            <a:r>
              <a:rPr lang="pt-PT" sz="1600" dirty="0"/>
              <a:t>:</a:t>
            </a:r>
            <a:r>
              <a:rPr lang="pt-PT" sz="1600" dirty="0" smtClean="0"/>
              <a:t> </a:t>
            </a:r>
            <a:r>
              <a:rPr lang="pt-PT" sz="1600" b="1" dirty="0" smtClean="0">
                <a:solidFill>
                  <a:srgbClr val="FFCC99"/>
                </a:solidFill>
              </a:rPr>
              <a:t>Análise </a:t>
            </a:r>
            <a:r>
              <a:rPr lang="pt-PT" sz="1600" b="1" dirty="0">
                <a:solidFill>
                  <a:srgbClr val="FFCC99"/>
                </a:solidFill>
              </a:rPr>
              <a:t>completa de todos os requisitos </a:t>
            </a:r>
            <a:r>
              <a:rPr lang="pt-PT" sz="1600" dirty="0" smtClean="0"/>
              <a:t>facultados, </a:t>
            </a:r>
            <a:r>
              <a:rPr lang="pt-PT" sz="1600" dirty="0"/>
              <a:t>prevenindo futuros enganos e facilitando a discussão dos problemas enfrentados.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Os investigadores </a:t>
            </a:r>
            <a:r>
              <a:rPr lang="pt-PT" sz="1600" dirty="0"/>
              <a:t>de </a:t>
            </a:r>
            <a:r>
              <a:rPr lang="pt-PT" sz="1600" dirty="0" smtClean="0"/>
              <a:t>campo necessitam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recolher</a:t>
            </a:r>
            <a:r>
              <a:rPr lang="pt-PT" sz="1600" dirty="0"/>
              <a:t> determinadas </a:t>
            </a:r>
            <a:r>
              <a:rPr lang="pt-PT" sz="1600" b="1" dirty="0">
                <a:solidFill>
                  <a:srgbClr val="FFCC99"/>
                </a:solidFill>
              </a:rPr>
              <a:t>amostras</a:t>
            </a: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600" dirty="0"/>
              <a:t>que sustentam as suas </a:t>
            </a:r>
            <a:r>
              <a:rPr lang="pt-PT" sz="1600" dirty="0" smtClean="0"/>
              <a:t>teses, sendo que, depois </a:t>
            </a:r>
            <a:r>
              <a:rPr lang="pt-PT" sz="1600" dirty="0"/>
              <a:t>de ser feita a análise dos dados, </a:t>
            </a:r>
            <a:r>
              <a:rPr lang="pt-PT" sz="1600" dirty="0" smtClean="0"/>
              <a:t>deverá </a:t>
            </a:r>
            <a:r>
              <a:rPr lang="pt-PT" sz="1600" b="1" dirty="0" smtClean="0">
                <a:solidFill>
                  <a:srgbClr val="FFCC99"/>
                </a:solidFill>
              </a:rPr>
              <a:t>garantir </a:t>
            </a:r>
            <a:r>
              <a:rPr lang="pt-PT" sz="1600" b="1" dirty="0">
                <a:solidFill>
                  <a:srgbClr val="FFCC99"/>
                </a:solidFill>
              </a:rPr>
              <a:t>uma base teórica consistente</a:t>
            </a:r>
            <a:r>
              <a:rPr lang="pt-PT" sz="1600" dirty="0"/>
              <a:t>, recorrendo a alguns dados recolhidos anteriormente.</a:t>
            </a:r>
          </a:p>
          <a:p>
            <a:r>
              <a:rPr lang="pt-PT" sz="1600" dirty="0" smtClean="0"/>
              <a:t>Nos </a:t>
            </a:r>
            <a:r>
              <a:rPr lang="pt-PT" sz="1600" dirty="0"/>
              <a:t>últimos 20 anos, tem-se assistido a uma crescente e continuação de </a:t>
            </a:r>
            <a:r>
              <a:rPr lang="pt-PT" sz="1600" dirty="0" err="1" smtClean="0"/>
              <a:t>adoção</a:t>
            </a:r>
            <a:r>
              <a:rPr lang="pt-PT" sz="1600" dirty="0" smtClean="0"/>
              <a:t> de </a:t>
            </a:r>
            <a:r>
              <a:rPr lang="pt-PT" sz="1600" b="1" dirty="0">
                <a:solidFill>
                  <a:srgbClr val="FFCC99"/>
                </a:solidFill>
              </a:rPr>
              <a:t>ferramentas informáticas </a:t>
            </a:r>
            <a:r>
              <a:rPr lang="pt-PT" sz="1600" b="1" dirty="0" smtClean="0">
                <a:solidFill>
                  <a:srgbClr val="FFCC99"/>
                </a:solidFill>
              </a:rPr>
              <a:t>cada </a:t>
            </a:r>
            <a:r>
              <a:rPr lang="pt-PT" sz="1600" b="1" dirty="0">
                <a:solidFill>
                  <a:srgbClr val="FFCC99"/>
                </a:solidFill>
              </a:rPr>
              <a:t>vez mais sofisticadas, complexas e energeticamente </a:t>
            </a:r>
            <a:r>
              <a:rPr lang="pt-PT" sz="1600" b="1" dirty="0" smtClean="0">
                <a:solidFill>
                  <a:srgbClr val="FFCC99"/>
                </a:solidFill>
              </a:rPr>
              <a:t>eficientes</a:t>
            </a:r>
            <a:r>
              <a:rPr lang="pt-PT" sz="1600" dirty="0" smtClean="0"/>
              <a:t>, </a:t>
            </a:r>
            <a:r>
              <a:rPr lang="pt-PT" sz="1600" dirty="0"/>
              <a:t>ao mesmo tempo em que assistimos a uma redução brutal dos seus custos de aquisição e </a:t>
            </a:r>
            <a:r>
              <a:rPr lang="pt-PT" sz="1600" dirty="0" smtClean="0"/>
              <a:t>manutenção, permitindo tornar </a:t>
            </a:r>
            <a:r>
              <a:rPr lang="pt-PT" sz="1600" dirty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trabalho</a:t>
            </a:r>
            <a:r>
              <a:rPr lang="pt-PT" sz="1600" dirty="0"/>
              <a:t> dos investigadores de campo muito </a:t>
            </a:r>
            <a:r>
              <a:rPr lang="pt-PT" sz="1600" b="1" dirty="0">
                <a:solidFill>
                  <a:srgbClr val="FFCC99"/>
                </a:solidFill>
              </a:rPr>
              <a:t>mais cómodo e </a:t>
            </a:r>
            <a:r>
              <a:rPr lang="pt-PT" sz="1600" b="1" dirty="0" smtClean="0">
                <a:solidFill>
                  <a:srgbClr val="FFCC99"/>
                </a:solidFill>
              </a:rPr>
              <a:t>prático</a:t>
            </a:r>
            <a:r>
              <a:rPr lang="pt-PT" sz="1600" dirty="0" smtClean="0"/>
              <a:t>.</a:t>
            </a:r>
          </a:p>
          <a:p>
            <a:r>
              <a:rPr lang="pt-PT" sz="1600" dirty="0"/>
              <a:t>Todo este desenvolvimento tecnológico fornecido fez com que os investigadores de campo "largassem" as suas canetas, cadernos, arquivadores, bússolas e máquinas fotográficas e se dirigissem para o terreno, </a:t>
            </a:r>
            <a:r>
              <a:rPr lang="pt-PT" sz="1600" b="1" dirty="0">
                <a:solidFill>
                  <a:srgbClr val="FFCC99"/>
                </a:solidFill>
              </a:rPr>
              <a:t>munidos de um pequeno dispositivo </a:t>
            </a:r>
            <a:r>
              <a:rPr lang="pt-PT" sz="1600" dirty="0"/>
              <a:t>dotado de todas estas </a:t>
            </a:r>
            <a:r>
              <a:rPr lang="pt-PT" sz="1600" dirty="0" smtClean="0"/>
              <a:t>funcionalidades.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Apresentação do Caso de Estudo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</p:spPr>
        <p:txBody>
          <a:bodyPr>
            <a:noAutofit/>
          </a:bodyPr>
          <a:lstStyle/>
          <a:p>
            <a:r>
              <a:rPr lang="pt-PT" sz="1600" dirty="0" smtClean="0"/>
              <a:t>Tema geral: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Assistente de Campo</a:t>
            </a:r>
            <a:r>
              <a:rPr lang="pt-PT" sz="1600" dirty="0"/>
              <a:t>”. </a:t>
            </a:r>
            <a:endParaRPr lang="pt-PT" sz="1600" dirty="0" smtClean="0"/>
          </a:p>
          <a:p>
            <a:r>
              <a:rPr lang="pt-PT" sz="1600" dirty="0" smtClean="0"/>
              <a:t>Voltado </a:t>
            </a:r>
            <a:r>
              <a:rPr lang="pt-PT" sz="1600" dirty="0"/>
              <a:t>para a Exploração Espacial, envolvendo </a:t>
            </a:r>
            <a:r>
              <a:rPr lang="pt-PT" sz="1600" dirty="0" smtClean="0"/>
              <a:t>uma </a:t>
            </a:r>
            <a:r>
              <a:rPr lang="pt-PT" sz="1600" dirty="0"/>
              <a:t>aplicação a ser desenvolvida para um </a:t>
            </a:r>
            <a:r>
              <a:rPr lang="pt-PT" sz="1600" b="1" dirty="0">
                <a:solidFill>
                  <a:srgbClr val="FFCC99"/>
                </a:solidFill>
              </a:rPr>
              <a:t>assistente de exploração espacial</a:t>
            </a:r>
            <a:r>
              <a:rPr lang="pt-PT" sz="1600" dirty="0"/>
              <a:t>, mais concretamente, da </a:t>
            </a:r>
            <a:r>
              <a:rPr lang="pt-PT" sz="1600" dirty="0" smtClean="0"/>
              <a:t>Lua, a pedido da NASA.</a:t>
            </a:r>
          </a:p>
          <a:p>
            <a:r>
              <a:rPr lang="pt-PT" sz="1600" dirty="0" err="1" smtClean="0"/>
              <a:t>Objetivo</a:t>
            </a:r>
            <a:r>
              <a:rPr lang="pt-PT" sz="1600" dirty="0" smtClean="0"/>
              <a:t>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facilitar e melhorar 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dos exploradores </a:t>
            </a:r>
            <a:r>
              <a:rPr lang="pt-PT" sz="1600" b="1" dirty="0" smtClean="0">
                <a:solidFill>
                  <a:srgbClr val="FFCC99"/>
                </a:solidFill>
              </a:rPr>
              <a:t>espaciais </a:t>
            </a:r>
            <a:r>
              <a:rPr lang="pt-PT" sz="1600" dirty="0" smtClean="0"/>
              <a:t>e </a:t>
            </a:r>
            <a:r>
              <a:rPr lang="pt-PT" sz="1600" dirty="0"/>
              <a:t>permitir </a:t>
            </a:r>
            <a:r>
              <a:rPr lang="pt-PT" sz="1600" dirty="0" smtClean="0"/>
              <a:t>que </a:t>
            </a:r>
            <a:r>
              <a:rPr lang="pt-PT" sz="1600" dirty="0"/>
              <a:t>estes tenham alguém ou um programa que lhes ajude e assista no seu trabalho em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Esta </a:t>
            </a:r>
            <a:r>
              <a:rPr lang="pt-PT" sz="1600" dirty="0"/>
              <a:t>aplicação terá com </a:t>
            </a:r>
            <a:r>
              <a:rPr lang="pt-PT" sz="1600" b="1" dirty="0" err="1">
                <a:solidFill>
                  <a:srgbClr val="FFCC99"/>
                </a:solidFill>
              </a:rPr>
              <a:t>exatidão</a:t>
            </a:r>
            <a:r>
              <a:rPr lang="pt-PT" sz="1600" b="1" dirty="0">
                <a:solidFill>
                  <a:srgbClr val="FFCC99"/>
                </a:solidFill>
              </a:rPr>
              <a:t> e prontidão </a:t>
            </a:r>
            <a:r>
              <a:rPr lang="pt-PT" sz="1600" dirty="0"/>
              <a:t>a oportunidade de deslumbrar o explorador </a:t>
            </a:r>
            <a:r>
              <a:rPr lang="pt-PT" sz="1600" dirty="0" smtClean="0"/>
              <a:t>espacial, </a:t>
            </a:r>
            <a:r>
              <a:rPr lang="pt-PT" sz="1600" dirty="0"/>
              <a:t>em questão de </a:t>
            </a:r>
            <a:r>
              <a:rPr lang="pt-PT" sz="1600" dirty="0" smtClean="0"/>
              <a:t>segundos, e estará </a:t>
            </a:r>
            <a:r>
              <a:rPr lang="pt-PT" sz="1600" b="1" dirty="0">
                <a:solidFill>
                  <a:srgbClr val="FFCC99"/>
                </a:solidFill>
              </a:rPr>
              <a:t>disponível também </a:t>
            </a:r>
            <a:r>
              <a:rPr lang="pt-PT" sz="1600" b="1" i="1" dirty="0" smtClean="0">
                <a:solidFill>
                  <a:srgbClr val="FFCC99"/>
                </a:solidFill>
              </a:rPr>
              <a:t>offline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(visto </a:t>
            </a:r>
            <a:r>
              <a:rPr lang="pt-PT" sz="1600" dirty="0"/>
              <a:t>que se trata de um caso de estudo em que é possível não haver qualquer conexão com a </a:t>
            </a:r>
            <a:r>
              <a:rPr lang="pt-PT" sz="1600" dirty="0" smtClean="0"/>
              <a:t>Terra na </a:t>
            </a:r>
            <a:r>
              <a:rPr lang="pt-PT" sz="1600" dirty="0"/>
              <a:t>maior parte do </a:t>
            </a:r>
            <a:r>
              <a:rPr lang="pt-PT" sz="1600" dirty="0" smtClean="0"/>
              <a:t>tempo).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lvl="0" algn="just"/>
            <a:r>
              <a:rPr lang="pt-PT" sz="1600" dirty="0" smtClean="0"/>
              <a:t>Essencial </a:t>
            </a:r>
            <a:r>
              <a:rPr lang="pt-PT" sz="1600" dirty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gestão do </a:t>
            </a:r>
            <a:r>
              <a:rPr lang="pt-PT" sz="1600" b="1" dirty="0" err="1">
                <a:solidFill>
                  <a:srgbClr val="FFCC99"/>
                </a:solidFill>
              </a:rPr>
              <a:t>projeto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que tenha em </a:t>
            </a:r>
            <a:r>
              <a:rPr lang="pt-PT" sz="1600" dirty="0" smtClean="0"/>
              <a:t>vista </a:t>
            </a:r>
            <a:r>
              <a:rPr lang="pt-PT" sz="1600" dirty="0"/>
              <a:t>grande parte do horizonte do que será a futura implementação do </a:t>
            </a:r>
            <a:r>
              <a:rPr lang="pt-PT" sz="1600" dirty="0" err="1"/>
              <a:t>projeto</a:t>
            </a:r>
            <a:r>
              <a:rPr lang="pt-PT" sz="1600" dirty="0"/>
              <a:t>. </a:t>
            </a:r>
            <a:endParaRPr lang="pt-PT" sz="1600" dirty="0" smtClean="0"/>
          </a:p>
          <a:p>
            <a:pPr lvl="0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e rápida gestão </a:t>
            </a:r>
            <a:r>
              <a:rPr lang="pt-PT" sz="1600" dirty="0"/>
              <a:t>de todos os recursos dos </a:t>
            </a:r>
            <a:r>
              <a:rPr lang="pt-PT" sz="1600" dirty="0" smtClean="0"/>
              <a:t>astronautas.</a:t>
            </a:r>
          </a:p>
          <a:p>
            <a:pPr lvl="0" algn="just"/>
            <a:r>
              <a:rPr lang="pt-PT" sz="1600" dirty="0" smtClean="0"/>
              <a:t>Ser capaz de </a:t>
            </a:r>
            <a:r>
              <a:rPr lang="pt-PT" sz="1600" b="1" dirty="0">
                <a:solidFill>
                  <a:srgbClr val="FFCC99"/>
                </a:solidFill>
              </a:rPr>
              <a:t>guardar toda a informação</a:t>
            </a:r>
            <a:r>
              <a:rPr lang="pt-PT" sz="1600" dirty="0"/>
              <a:t>, </a:t>
            </a:r>
            <a:r>
              <a:rPr lang="pt-PT" sz="1600" dirty="0" smtClean="0"/>
              <a:t>alcançado </a:t>
            </a:r>
            <a:r>
              <a:rPr lang="pt-PT" sz="1600" dirty="0"/>
              <a:t>com uma base de dados de complexidade </a:t>
            </a:r>
            <a:r>
              <a:rPr lang="pt-PT" sz="1600" dirty="0" smtClean="0"/>
              <a:t>média.</a:t>
            </a:r>
          </a:p>
          <a:p>
            <a:pPr lvl="0" algn="just"/>
            <a:r>
              <a:rPr lang="pt-PT" sz="1600" dirty="0"/>
              <a:t>Outras tecnologias serão também necessárias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leitor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voz/conversão para </a:t>
            </a:r>
            <a:r>
              <a:rPr lang="pt-PT" sz="1600" b="1" dirty="0">
                <a:solidFill>
                  <a:srgbClr val="FFCC99"/>
                </a:solidFill>
              </a:rPr>
              <a:t>texto</a:t>
            </a:r>
            <a:r>
              <a:rPr lang="pt-PT" sz="1600" dirty="0"/>
              <a:t>, </a:t>
            </a:r>
            <a:r>
              <a:rPr lang="pt-PT" sz="1600" dirty="0" smtClean="0"/>
              <a:t>sistema </a:t>
            </a:r>
            <a:r>
              <a:rPr lang="pt-PT" sz="1600" dirty="0"/>
              <a:t>para guardar </a:t>
            </a:r>
            <a:r>
              <a:rPr lang="pt-PT" sz="1600" b="1" dirty="0">
                <a:solidFill>
                  <a:srgbClr val="FFCC99"/>
                </a:solidFill>
              </a:rPr>
              <a:t>coordenadas geográficas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e as associar a outros dados da mesma </a:t>
            </a:r>
            <a:r>
              <a:rPr lang="pt-PT" sz="1600" dirty="0" smtClean="0"/>
              <a:t>exploração). </a:t>
            </a:r>
          </a:p>
          <a:p>
            <a:pPr lvl="0" algn="just"/>
            <a:r>
              <a:rPr lang="pt-PT" sz="1600" dirty="0" smtClean="0"/>
              <a:t>Este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</a:t>
            </a:r>
            <a:r>
              <a:rPr lang="pt-PT" sz="1600" dirty="0"/>
              <a:t>é algo essencial na área a que se destina e </a:t>
            </a:r>
            <a:r>
              <a:rPr lang="pt-PT" sz="1600" b="1" dirty="0">
                <a:solidFill>
                  <a:srgbClr val="FFCC99"/>
                </a:solidFill>
              </a:rPr>
              <a:t>falhas mínimas não serão aceites ou </a:t>
            </a:r>
            <a:r>
              <a:rPr lang="pt-PT" sz="1600" b="1" dirty="0" smtClean="0">
                <a:solidFill>
                  <a:srgbClr val="FFCC99"/>
                </a:solidFill>
              </a:rPr>
              <a:t>toleradas</a:t>
            </a:r>
            <a:r>
              <a:rPr lang="pt-PT" sz="1600" dirty="0" smtClean="0"/>
              <a:t>. </a:t>
            </a:r>
          </a:p>
          <a:p>
            <a:pPr lvl="0" algn="just"/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 smtClean="0"/>
              <a:t>Objetivo</a:t>
            </a:r>
            <a:r>
              <a:rPr lang="pt-PT" sz="1600" dirty="0" smtClean="0"/>
              <a:t> principal: 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agente de campo de exploração espacial capaz de catalogar e fornecer informações</a:t>
            </a:r>
            <a:r>
              <a:rPr lang="pt-PT" sz="1600" dirty="0"/>
              <a:t>, em tempo real, ao utilizador em </a:t>
            </a:r>
            <a:r>
              <a:rPr lang="pt-PT" sz="1600" dirty="0" smtClean="0"/>
              <a:t>causa.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assistente com dinamismo </a:t>
            </a:r>
            <a:r>
              <a:rPr lang="pt-PT" sz="1600" dirty="0"/>
              <a:t>suficiente para o utilizador conseguir tirar o máximo proveito do agente de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em que o </a:t>
            </a:r>
            <a:r>
              <a:rPr lang="pt-PT" sz="1600" b="1" dirty="0">
                <a:solidFill>
                  <a:srgbClr val="FFCC99"/>
                </a:solidFill>
              </a:rPr>
              <a:t>público-alvo</a:t>
            </a:r>
            <a:r>
              <a:rPr lang="pt-PT" sz="1600" dirty="0"/>
              <a:t> seja </a:t>
            </a:r>
            <a:r>
              <a:rPr lang="pt-PT" sz="1600" b="1" dirty="0">
                <a:solidFill>
                  <a:srgbClr val="FFCC99"/>
                </a:solidFill>
              </a:rPr>
              <a:t>investigadores de exploração </a:t>
            </a:r>
            <a:r>
              <a:rPr lang="pt-PT" sz="1600" b="1" dirty="0" smtClean="0">
                <a:solidFill>
                  <a:srgbClr val="FFCC99"/>
                </a:solidFill>
              </a:rPr>
              <a:t>espacial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com uma </a:t>
            </a:r>
            <a:r>
              <a:rPr lang="pt-PT" sz="1600" b="1" dirty="0">
                <a:solidFill>
                  <a:srgbClr val="FFCC99"/>
                </a:solidFill>
              </a:rPr>
              <a:t>interface simples e científica </a:t>
            </a:r>
            <a:r>
              <a:rPr lang="pt-PT" sz="1600" dirty="0"/>
              <a:t>que proporcione ao utilizador uma fácil utilização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Manter </a:t>
            </a:r>
            <a:r>
              <a:rPr lang="pt-PT" sz="1600" dirty="0"/>
              <a:t>a </a:t>
            </a:r>
            <a:r>
              <a:rPr lang="pt-PT" sz="1600" b="1" dirty="0">
                <a:solidFill>
                  <a:srgbClr val="FFCC99"/>
                </a:solidFill>
              </a:rPr>
              <a:t>organização e cumprir os prazos </a:t>
            </a:r>
            <a:r>
              <a:rPr lang="pt-PT" sz="1600" dirty="0"/>
              <a:t>a que o </a:t>
            </a:r>
            <a:r>
              <a:rPr lang="pt-PT" sz="1600" dirty="0" err="1"/>
              <a:t>projeto</a:t>
            </a:r>
            <a:r>
              <a:rPr lang="pt-PT" sz="1600" dirty="0"/>
              <a:t> está sujeito, </a:t>
            </a:r>
            <a:r>
              <a:rPr lang="pt-PT" sz="1600" dirty="0" smtClean="0"/>
              <a:t> através de um plano </a:t>
            </a:r>
            <a:r>
              <a:rPr lang="pt-PT" sz="1600" dirty="0"/>
              <a:t>de </a:t>
            </a:r>
            <a:r>
              <a:rPr lang="pt-PT" sz="1600" dirty="0" err="1"/>
              <a:t>atividades</a:t>
            </a:r>
            <a:r>
              <a:rPr lang="pt-PT" sz="1600" dirty="0"/>
              <a:t>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Diagrama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Gantt</a:t>
            </a:r>
            <a:r>
              <a:rPr lang="pt-PT" sz="1600" dirty="0" smtClean="0"/>
              <a:t>). </a:t>
            </a:r>
            <a:endParaRPr lang="pt-PT" sz="1600" dirty="0"/>
          </a:p>
          <a:p>
            <a:r>
              <a:rPr lang="pt-PT" sz="1600" dirty="0" smtClean="0"/>
              <a:t>Encontram-se </a:t>
            </a:r>
            <a:r>
              <a:rPr lang="pt-PT" sz="1600" dirty="0"/>
              <a:t>agendados </a:t>
            </a:r>
            <a:r>
              <a:rPr lang="pt-PT" sz="1600" b="1" dirty="0">
                <a:solidFill>
                  <a:srgbClr val="FFCC99"/>
                </a:solidFill>
              </a:rPr>
              <a:t>controlos de </a:t>
            </a:r>
            <a:r>
              <a:rPr lang="pt-PT" sz="1600" b="1" dirty="0" smtClean="0">
                <a:solidFill>
                  <a:srgbClr val="FFCC99"/>
                </a:solidFill>
              </a:rPr>
              <a:t>execução </a:t>
            </a:r>
            <a:r>
              <a:rPr lang="pt-PT" sz="1600" dirty="0" smtClean="0"/>
              <a:t>(momentos </a:t>
            </a:r>
            <a:r>
              <a:rPr lang="pt-PT" sz="1600" dirty="0"/>
              <a:t>em que, ao se percorrer o plano, se verificam se as </a:t>
            </a:r>
            <a:r>
              <a:rPr lang="pt-PT" sz="1600" dirty="0" err="1"/>
              <a:t>atividades</a:t>
            </a:r>
            <a:r>
              <a:rPr lang="pt-PT" sz="1600" dirty="0"/>
              <a:t> agendadas até ao momento foram ou não </a:t>
            </a:r>
            <a:r>
              <a:rPr lang="pt-PT" sz="1600" dirty="0" smtClean="0"/>
              <a:t>cumpridas e, em </a:t>
            </a:r>
            <a:r>
              <a:rPr lang="pt-PT" sz="1600" dirty="0"/>
              <a:t>c</a:t>
            </a:r>
            <a:r>
              <a:rPr lang="pt-PT" sz="1600" dirty="0" smtClean="0"/>
              <a:t>aso de insucesso, analisar-se-á </a:t>
            </a:r>
            <a:r>
              <a:rPr lang="pt-PT" sz="1600" dirty="0"/>
              <a:t>as </a:t>
            </a:r>
            <a:r>
              <a:rPr lang="pt-PT" sz="1600" dirty="0" smtClean="0"/>
              <a:t>causas</a:t>
            </a:r>
            <a:r>
              <a:rPr lang="pt-PT" sz="1600" dirty="0"/>
              <a:t>, </a:t>
            </a:r>
            <a:r>
              <a:rPr lang="pt-PT" sz="1600" dirty="0" smtClean="0"/>
              <a:t>definir-se-á </a:t>
            </a:r>
            <a:r>
              <a:rPr lang="pt-PT" sz="1600" dirty="0"/>
              <a:t>meios para os solucionar </a:t>
            </a:r>
            <a:r>
              <a:rPr lang="pt-PT" sz="1600" dirty="0" smtClean="0"/>
              <a:t>e </a:t>
            </a:r>
            <a:r>
              <a:rPr lang="pt-PT" sz="1600" dirty="0" err="1" smtClean="0"/>
              <a:t>atualizar-se-á</a:t>
            </a:r>
            <a:r>
              <a:rPr lang="pt-PT" sz="1600" dirty="0" smtClean="0"/>
              <a:t> </a:t>
            </a:r>
            <a:r>
              <a:rPr lang="pt-PT" sz="1600" dirty="0"/>
              <a:t>o </a:t>
            </a:r>
            <a:r>
              <a:rPr lang="pt-PT" sz="1600" dirty="0" smtClean="0"/>
              <a:t>plano). </a:t>
            </a:r>
            <a:endParaRPr lang="pt-PT" sz="1600" dirty="0">
              <a:cs typeface="Helvetica" panose="020B0604020202020204" pitchFamily="34" charset="0"/>
            </a:endParaRPr>
          </a:p>
          <a:p>
            <a:pPr algn="just"/>
            <a:endParaRPr lang="pt-PT" sz="1600" dirty="0"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Joana Arantes\Desktop\Trabalhos-Exercícios\LI4\Diagrama_de_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00634" cy="38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ana Arantes\Desktop\Trabalhos-Exercícios\LI4\DatasEntr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1" y="5719252"/>
            <a:ext cx="4448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36516"/>
            <a:ext cx="7964412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Tipo de </a:t>
            </a:r>
            <a:r>
              <a:rPr lang="pt-PT" dirty="0" smtClean="0">
                <a:latin typeface="Calibri" panose="020F0502020204030204" pitchFamily="34" charset="0"/>
              </a:rPr>
              <a:t>Aplicação e Funcionalidades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84380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intervenção </a:t>
            </a:r>
            <a:r>
              <a:rPr lang="pt-PT" sz="1600" dirty="0"/>
              <a:t>pelo </a:t>
            </a:r>
            <a:r>
              <a:rPr lang="pt-PT" sz="1600" dirty="0" smtClean="0"/>
              <a:t>utilizador.</a:t>
            </a:r>
          </a:p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</a:t>
            </a:r>
            <a:r>
              <a:rPr lang="pt-PT" sz="1600" b="1" dirty="0" smtClean="0">
                <a:solidFill>
                  <a:srgbClr val="FFCC99"/>
                </a:solidFill>
              </a:rPr>
              <a:t>imagens </a:t>
            </a:r>
            <a:r>
              <a:rPr lang="pt-PT" sz="1600" dirty="0"/>
              <a:t>e ser capaz de 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destes.</a:t>
            </a:r>
          </a:p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/>
              <a:t>atual</a:t>
            </a:r>
            <a:r>
              <a:rPr lang="pt-PT" sz="1600" dirty="0"/>
              <a:t>, e recentes, registar percursos, guiar-se e guiar o utilizador, marcando locais </a:t>
            </a:r>
            <a:r>
              <a:rPr lang="pt-PT" sz="1600" dirty="0" smtClean="0"/>
              <a:t>importantes.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o </a:t>
            </a:r>
            <a:r>
              <a:rPr lang="pt-PT" sz="1600" b="1" dirty="0">
                <a:solidFill>
                  <a:srgbClr val="FFCC99"/>
                </a:solidFill>
              </a:rPr>
              <a:t>utilizador fale para a aplicação e esta o entenda </a:t>
            </a:r>
            <a:r>
              <a:rPr lang="pt-PT" sz="1600" dirty="0"/>
              <a:t>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</a:t>
            </a:r>
            <a:r>
              <a:rPr lang="pt-PT" sz="1600" b="1" dirty="0">
                <a:solidFill>
                  <a:srgbClr val="FFCC99"/>
                </a:solidFill>
              </a:rPr>
              <a:t>vários utilizadores se registem </a:t>
            </a:r>
            <a:r>
              <a:rPr lang="pt-PT" sz="1600" dirty="0"/>
              <a:t>na aplicação, para poderem tirar partido desta.</a:t>
            </a:r>
            <a:endParaRPr lang="pt-PT" sz="1600" dirty="0">
              <a:latin typeface="Calibri" panose="020F050202020403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1358</Words>
  <Application>Microsoft Office PowerPoint</Application>
  <PresentationFormat>Apresentação no Ecrã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Circuito</vt:lpstr>
      <vt:lpstr>Explorador Espacial  Assistente de Campo</vt:lpstr>
      <vt:lpstr>Introdução</vt:lpstr>
      <vt:lpstr>Contextualização</vt:lpstr>
      <vt:lpstr>Apresentação do Caso de Estudo</vt:lpstr>
      <vt:lpstr>Motivação e Objetivos</vt:lpstr>
      <vt:lpstr>Motivação e Objetivos</vt:lpstr>
      <vt:lpstr>Planificação</vt:lpstr>
      <vt:lpstr>Planificação</vt:lpstr>
      <vt:lpstr>Tipo de Aplicação e Funcionalidades</vt:lpstr>
      <vt:lpstr>Análise de Requisitos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79</cp:revision>
  <dcterms:created xsi:type="dcterms:W3CDTF">2016-02-02T22:12:57Z</dcterms:created>
  <dcterms:modified xsi:type="dcterms:W3CDTF">2016-03-31T08:26:56Z</dcterms:modified>
</cp:coreProperties>
</file>