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90" r:id="rId4"/>
    <p:sldId id="291" r:id="rId5"/>
    <p:sldId id="258" r:id="rId6"/>
    <p:sldId id="292" r:id="rId7"/>
    <p:sldId id="259" r:id="rId8"/>
    <p:sldId id="260" r:id="rId9"/>
    <p:sldId id="268" r:id="rId10"/>
    <p:sldId id="261" r:id="rId11"/>
    <p:sldId id="262" r:id="rId12"/>
    <p:sldId id="293" r:id="rId13"/>
    <p:sldId id="295" r:id="rId14"/>
    <p:sldId id="294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9F078-F226-4DFC-A659-BA9427B6E162}" type="datetimeFigureOut">
              <a:rPr lang="pt-PT" smtClean="0"/>
              <a:t>30-03-2016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8B40-A07E-4F9D-B843-8EC76142E4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63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36E5539B-DE7E-4F23-A1C9-CE30CE7F18F6}" type="datetime1">
              <a:rPr lang="pt-PT" smtClean="0"/>
              <a:t>30-03-2016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0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30-03-2016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49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30-03-2016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41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30-03-2016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236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30-03-2016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14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30-03-2016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12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30-03-2016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062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CD12-191D-4D75-9205-A8D69FDF743A}" type="datetime1">
              <a:rPr lang="pt-PT" smtClean="0"/>
              <a:t>30-03-2016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C1ED-BE5C-48F0-B6F7-89E5EDDD897E}" type="datetime1">
              <a:rPr lang="pt-PT" smtClean="0"/>
              <a:t>30-03-2016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30-03-2016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8027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083-9373-43F0-A7DD-7E8E292C951F}" type="datetime1">
              <a:rPr lang="pt-PT" smtClean="0"/>
              <a:t>30-03-2016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DDD8-8137-435A-94E5-4477E80B80E0}" type="datetime1">
              <a:rPr lang="pt-PT" smtClean="0"/>
              <a:t>30-03-2016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6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E16-6EF0-4835-8707-4FF2E2C7C008}" type="datetime1">
              <a:rPr lang="pt-PT" smtClean="0"/>
              <a:t>30-03-2016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FCDE-835D-49DC-89FC-D92F3E4E6922}" type="datetime1">
              <a:rPr lang="pt-PT" smtClean="0"/>
              <a:t>30-03-2016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E9A-E76B-414A-9090-B8A9FE493C79}" type="datetime1">
              <a:rPr lang="pt-PT" smtClean="0"/>
              <a:t>30-03-2016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4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0D7E-20B6-49E1-A054-BC1B40C90E3C}" type="datetime1">
              <a:rPr lang="pt-PT" smtClean="0"/>
              <a:t>30-03-2016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5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F96-34F7-4BBA-9B67-8B74FC2B103B}" type="datetime1">
              <a:rPr lang="pt-PT" smtClean="0"/>
              <a:t>30-03-2016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4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1108-BF11-42DE-B378-7FCF42EE5E39}" type="datetime1">
              <a:rPr lang="pt-PT" smtClean="0"/>
              <a:t>30-03-2016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0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nasa.gov/pdf/55583main_vision_space_exploration2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</p:spTree>
    <p:extLst>
      <p:ext uri="{BB962C8B-B14F-4D97-AF65-F5344CB8AC3E}">
        <p14:creationId xmlns:p14="http://schemas.microsoft.com/office/powerpoint/2010/main" val="41361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636516"/>
            <a:ext cx="7964412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Tipo de </a:t>
            </a:r>
            <a:r>
              <a:rPr lang="pt-PT" dirty="0" smtClean="0">
                <a:latin typeface="Calibri" panose="020F0502020204030204" pitchFamily="34" charset="0"/>
              </a:rPr>
              <a:t>Aplicação e Funcionalidades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84380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intervenção </a:t>
            </a:r>
            <a:r>
              <a:rPr lang="pt-PT" sz="1600" dirty="0"/>
              <a:t>pelo </a:t>
            </a:r>
            <a:r>
              <a:rPr lang="pt-PT" sz="1600" dirty="0" smtClean="0"/>
              <a:t>utilizador.</a:t>
            </a:r>
          </a:p>
          <a:p>
            <a:pPr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Reconhecimento </a:t>
            </a:r>
            <a:r>
              <a:rPr lang="pt-PT" sz="1600" b="1" dirty="0">
                <a:solidFill>
                  <a:srgbClr val="FFCC99"/>
                </a:solidFill>
              </a:rPr>
              <a:t>de voz e escrita </a:t>
            </a:r>
            <a:r>
              <a:rPr lang="pt-PT" sz="1600" dirty="0"/>
              <a:t>através da leitura da voz </a:t>
            </a:r>
            <a:r>
              <a:rPr lang="pt-PT" sz="1600" i="1" dirty="0" err="1"/>
              <a:t>speak</a:t>
            </a:r>
            <a:r>
              <a:rPr lang="pt-PT" sz="1600" i="1" dirty="0"/>
              <a:t> to </a:t>
            </a:r>
            <a:r>
              <a:rPr lang="pt-PT" sz="1600" i="1" dirty="0" err="1"/>
              <a:t>text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partilha de conteúdo</a:t>
            </a:r>
            <a:r>
              <a:rPr lang="pt-PT" sz="1600" dirty="0"/>
              <a:t>, ser capaz de </a:t>
            </a:r>
            <a:r>
              <a:rPr lang="pt-PT" sz="1600" b="1" dirty="0">
                <a:solidFill>
                  <a:srgbClr val="FFCC99"/>
                </a:solidFill>
              </a:rPr>
              <a:t>guardar numa base de dados local e global </a:t>
            </a:r>
            <a:r>
              <a:rPr lang="pt-PT" sz="1600" b="1" dirty="0" smtClean="0">
                <a:solidFill>
                  <a:srgbClr val="FFCC99"/>
                </a:solidFill>
              </a:rPr>
              <a:t>imagens </a:t>
            </a:r>
            <a:r>
              <a:rPr lang="pt-PT" sz="1600" dirty="0"/>
              <a:t>e ser capaz de fazer </a:t>
            </a:r>
            <a:r>
              <a:rPr lang="pt-PT" sz="1600" b="1" i="1" dirty="0" err="1">
                <a:solidFill>
                  <a:srgbClr val="FFCC99"/>
                </a:solidFill>
              </a:rPr>
              <a:t>upload</a:t>
            </a:r>
            <a:r>
              <a:rPr lang="pt-PT" sz="1600" b="1" i="1" dirty="0">
                <a:solidFill>
                  <a:srgbClr val="FFCC99"/>
                </a:solidFill>
              </a:rPr>
              <a:t> </a:t>
            </a:r>
            <a:r>
              <a:rPr lang="pt-PT" sz="1600" b="1" dirty="0">
                <a:solidFill>
                  <a:srgbClr val="FFCC99"/>
                </a:solidFill>
              </a:rPr>
              <a:t>de vídeos </a:t>
            </a:r>
            <a:r>
              <a:rPr lang="pt-PT" sz="1600" dirty="0"/>
              <a:t>fornecendo apenas os </a:t>
            </a:r>
            <a:r>
              <a:rPr lang="pt-PT" sz="1600" i="1" dirty="0"/>
              <a:t>links </a:t>
            </a:r>
            <a:r>
              <a:rPr lang="pt-PT" sz="1600" dirty="0" smtClean="0"/>
              <a:t>destes.</a:t>
            </a:r>
          </a:p>
          <a:p>
            <a:pPr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Acesso </a:t>
            </a:r>
            <a:r>
              <a:rPr lang="pt-PT" sz="1600" b="1" dirty="0">
                <a:solidFill>
                  <a:srgbClr val="FFCC99"/>
                </a:solidFill>
              </a:rPr>
              <a:t>ao GPS </a:t>
            </a:r>
            <a:r>
              <a:rPr lang="pt-PT" sz="1600" dirty="0"/>
              <a:t>para poder registar a localização </a:t>
            </a:r>
            <a:r>
              <a:rPr lang="pt-PT" sz="1600" dirty="0" err="1"/>
              <a:t>atual</a:t>
            </a:r>
            <a:r>
              <a:rPr lang="pt-PT" sz="1600" dirty="0"/>
              <a:t>, e recentes, registar percursos, guiar-se e guiar o utilizador, marcando locais </a:t>
            </a:r>
            <a:r>
              <a:rPr lang="pt-PT" sz="1600" dirty="0" smtClean="0"/>
              <a:t>importantes.</a:t>
            </a:r>
          </a:p>
          <a:p>
            <a:pPr algn="just">
              <a:buClr>
                <a:schemeClr val="tx1"/>
              </a:buClr>
            </a:pPr>
            <a:r>
              <a:rPr lang="pt-PT" sz="1600" dirty="0" smtClean="0"/>
              <a:t>Permitir </a:t>
            </a:r>
            <a:r>
              <a:rPr lang="pt-PT" sz="1600" dirty="0"/>
              <a:t>que o </a:t>
            </a:r>
            <a:r>
              <a:rPr lang="pt-PT" sz="1600" b="1" dirty="0">
                <a:solidFill>
                  <a:srgbClr val="FFCC99"/>
                </a:solidFill>
              </a:rPr>
              <a:t>utilizador fale para a aplicação e esta o entenda </a:t>
            </a:r>
            <a:r>
              <a:rPr lang="pt-PT" sz="1600" dirty="0"/>
              <a:t>e associe os dados de utilização, guardando os dados numa base de dados e voltando a recuperar os dados uma vez autenticado novamente (</a:t>
            </a:r>
            <a:r>
              <a:rPr lang="pt-PT" sz="1600" i="1" dirty="0"/>
              <a:t>login/</a:t>
            </a:r>
            <a:r>
              <a:rPr lang="pt-PT" sz="1600" i="1" dirty="0" err="1"/>
              <a:t>logout</a:t>
            </a:r>
            <a:r>
              <a:rPr lang="pt-PT" sz="1600" i="1" dirty="0" smtClean="0"/>
              <a:t>)</a:t>
            </a:r>
            <a:r>
              <a:rPr lang="pt-PT" sz="1600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pt-PT" sz="1600" dirty="0" smtClean="0"/>
              <a:t>Permitir </a:t>
            </a:r>
            <a:r>
              <a:rPr lang="pt-PT" sz="1600" dirty="0"/>
              <a:t>que </a:t>
            </a:r>
            <a:r>
              <a:rPr lang="pt-PT" sz="1600" b="1" dirty="0">
                <a:solidFill>
                  <a:srgbClr val="FFCC99"/>
                </a:solidFill>
              </a:rPr>
              <a:t>vários utilizadores se registem </a:t>
            </a:r>
            <a:r>
              <a:rPr lang="pt-PT" sz="1600" dirty="0"/>
              <a:t>na aplicação, para poderem tirar partido desta.</a:t>
            </a:r>
            <a:endParaRPr lang="pt-PT" sz="1600" dirty="0">
              <a:latin typeface="Calibri" panose="020F050202020403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10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Calibri" panose="020F0502020204030204" pitchFamily="34" charset="0"/>
              </a:rPr>
              <a:t>Análise de Requisitos</a:t>
            </a:r>
            <a:endParaRPr lang="pt-PT" sz="2900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87826"/>
          </a:xfrm>
        </p:spPr>
        <p:txBody>
          <a:bodyPr numCol="2">
            <a:noAutofit/>
          </a:bodyPr>
          <a:lstStyle/>
          <a:p>
            <a:r>
              <a:rPr lang="pt-PT" sz="1400" dirty="0" smtClean="0"/>
              <a:t>Ouvir </a:t>
            </a:r>
            <a:r>
              <a:rPr lang="pt-PT" sz="1400" dirty="0"/>
              <a:t>e gravar áudio sobre novas </a:t>
            </a:r>
            <a:r>
              <a:rPr lang="pt-PT" sz="1400" dirty="0" smtClean="0"/>
              <a:t>experiências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Acesso </a:t>
            </a:r>
            <a:r>
              <a:rPr lang="pt-PT" sz="1400" dirty="0"/>
              <a:t>à camara para tirar e guardar </a:t>
            </a:r>
            <a:r>
              <a:rPr lang="pt-PT" sz="1400" dirty="0" smtClean="0"/>
              <a:t>fotos.</a:t>
            </a:r>
            <a:endParaRPr lang="pt-PT" sz="1400" dirty="0"/>
          </a:p>
          <a:p>
            <a:r>
              <a:rPr lang="pt-PT" sz="1400" b="1" dirty="0" smtClean="0"/>
              <a:t>A</a:t>
            </a:r>
            <a:r>
              <a:rPr lang="pt-PT" sz="1400" dirty="0" smtClean="0"/>
              <a:t>cesso </a:t>
            </a:r>
            <a:r>
              <a:rPr lang="pt-PT" sz="1400" dirty="0"/>
              <a:t>rápido ao plano de </a:t>
            </a:r>
            <a:r>
              <a:rPr lang="pt-PT" sz="1400" dirty="0" err="1" smtClean="0"/>
              <a:t>atividades</a:t>
            </a:r>
            <a:r>
              <a:rPr lang="pt-PT" sz="1400" dirty="0" smtClean="0"/>
              <a:t>.</a:t>
            </a:r>
            <a:endParaRPr lang="pt-PT" sz="1400" dirty="0"/>
          </a:p>
          <a:p>
            <a:r>
              <a:rPr lang="pt-PT" sz="1400" b="1" dirty="0" smtClean="0"/>
              <a:t>A</a:t>
            </a:r>
            <a:r>
              <a:rPr lang="pt-PT" sz="1400" dirty="0" smtClean="0"/>
              <a:t>cesso </a:t>
            </a:r>
            <a:r>
              <a:rPr lang="pt-PT" sz="1400" dirty="0"/>
              <a:t>ao plano de acontecimentos e todos os registos </a:t>
            </a:r>
            <a:r>
              <a:rPr lang="pt-PT" sz="1400" dirty="0" smtClean="0"/>
              <a:t>envolvidos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Reconhecer </a:t>
            </a:r>
            <a:r>
              <a:rPr lang="pt-PT" sz="1400" dirty="0"/>
              <a:t>voz, texto e imagem</a:t>
            </a:r>
            <a:r>
              <a:rPr lang="pt-PT" sz="1400" dirty="0" smtClean="0"/>
              <a:t>;.</a:t>
            </a:r>
            <a:endParaRPr lang="pt-PT" sz="1400" dirty="0"/>
          </a:p>
          <a:p>
            <a:r>
              <a:rPr lang="pt-PT" sz="1400" dirty="0" smtClean="0"/>
              <a:t>.Ter </a:t>
            </a:r>
            <a:r>
              <a:rPr lang="pt-PT" sz="1400" dirty="0"/>
              <a:t>acesso a </a:t>
            </a:r>
            <a:r>
              <a:rPr lang="pt-PT" sz="1400" i="1" dirty="0"/>
              <a:t>links </a:t>
            </a:r>
            <a:r>
              <a:rPr lang="pt-PT" sz="1400" dirty="0"/>
              <a:t>para </a:t>
            </a:r>
            <a:r>
              <a:rPr lang="pt-PT" sz="1400" dirty="0" smtClean="0"/>
              <a:t>vídeos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Saber </a:t>
            </a:r>
            <a:r>
              <a:rPr lang="pt-PT" sz="1400" dirty="0"/>
              <a:t>a localização </a:t>
            </a:r>
            <a:r>
              <a:rPr lang="pt-PT" sz="1400" dirty="0" err="1" smtClean="0"/>
              <a:t>atual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err="1" smtClean="0"/>
              <a:t>Atualizar</a:t>
            </a:r>
            <a:r>
              <a:rPr lang="pt-PT" sz="1400" dirty="0" smtClean="0"/>
              <a:t> </a:t>
            </a:r>
            <a:r>
              <a:rPr lang="pt-PT" sz="1400" dirty="0"/>
              <a:t>mapa de </a:t>
            </a:r>
            <a:r>
              <a:rPr lang="pt-PT" sz="1400" dirty="0" smtClean="0"/>
              <a:t>percursos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Registar </a:t>
            </a:r>
            <a:r>
              <a:rPr lang="pt-PT" sz="1400" dirty="0"/>
              <a:t>o </a:t>
            </a:r>
            <a:r>
              <a:rPr lang="pt-PT" sz="1400" dirty="0" smtClean="0"/>
              <a:t>utilizador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Autenticar </a:t>
            </a:r>
            <a:r>
              <a:rPr lang="pt-PT" sz="1400" dirty="0"/>
              <a:t>o utilizador na </a:t>
            </a:r>
            <a:r>
              <a:rPr lang="pt-PT" sz="1400" dirty="0" smtClean="0"/>
              <a:t>aplicação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Acesso </a:t>
            </a:r>
            <a:r>
              <a:rPr lang="pt-PT" sz="1400" dirty="0"/>
              <a:t>a todas as pessoas envolvidas </a:t>
            </a:r>
            <a:r>
              <a:rPr lang="pt-PT" sz="1400" dirty="0" smtClean="0"/>
              <a:t>numa </a:t>
            </a:r>
            <a:r>
              <a:rPr lang="pt-PT" sz="1400" dirty="0"/>
              <a:t>determinada busca/exploração </a:t>
            </a:r>
            <a:r>
              <a:rPr lang="pt-PT" sz="1400" dirty="0" smtClean="0"/>
              <a:t>espacial/</a:t>
            </a:r>
            <a:r>
              <a:rPr lang="pt-PT" sz="1400" dirty="0" err="1" smtClean="0"/>
              <a:t>projeto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Ter </a:t>
            </a:r>
            <a:r>
              <a:rPr lang="pt-PT" sz="1400" dirty="0"/>
              <a:t>uma lista de tarefas </a:t>
            </a:r>
            <a:r>
              <a:rPr lang="pt-PT" sz="1400" dirty="0" err="1"/>
              <a:t>atualizadas</a:t>
            </a:r>
            <a:r>
              <a:rPr lang="pt-PT" sz="1400" dirty="0"/>
              <a:t> (por fazer e feitas</a:t>
            </a:r>
            <a:r>
              <a:rPr lang="pt-PT" sz="1400" dirty="0" smtClean="0"/>
              <a:t>).</a:t>
            </a:r>
            <a:endParaRPr lang="pt-PT" sz="1400" dirty="0"/>
          </a:p>
          <a:p>
            <a:r>
              <a:rPr lang="pt-PT" sz="1400" dirty="0" smtClean="0"/>
              <a:t>Mostrar </a:t>
            </a:r>
            <a:r>
              <a:rPr lang="pt-PT" sz="1400" dirty="0"/>
              <a:t>data, hora e local </a:t>
            </a:r>
            <a:r>
              <a:rPr lang="pt-PT" sz="1400" dirty="0" smtClean="0"/>
              <a:t>atuais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Ter </a:t>
            </a:r>
            <a:r>
              <a:rPr lang="pt-PT" sz="1400" dirty="0"/>
              <a:t>uma base de dados para salvaguardar todos os </a:t>
            </a:r>
            <a:r>
              <a:rPr lang="pt-PT" sz="1400" dirty="0" smtClean="0"/>
              <a:t>dados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Ter </a:t>
            </a:r>
            <a:r>
              <a:rPr lang="pt-PT" sz="1400" dirty="0"/>
              <a:t>conhecimento dos chefes e pessoas a quem vai auxiliar, após feito </a:t>
            </a:r>
            <a:r>
              <a:rPr lang="pt-PT" sz="1400" dirty="0" smtClean="0"/>
              <a:t>autenticação/login</a:t>
            </a:r>
            <a:r>
              <a:rPr lang="pt-PT" sz="1400" dirty="0"/>
              <a:t>.</a:t>
            </a:r>
            <a:endParaRPr lang="pt-PT" sz="1400" dirty="0"/>
          </a:p>
          <a:p>
            <a:r>
              <a:rPr lang="pt-PT" sz="1400" dirty="0" smtClean="0"/>
              <a:t>Conseguir </a:t>
            </a:r>
            <a:r>
              <a:rPr lang="pt-PT" sz="1400" dirty="0" err="1"/>
              <a:t>efetuar</a:t>
            </a:r>
            <a:r>
              <a:rPr lang="pt-PT" sz="1400" dirty="0"/>
              <a:t> gravações áudio</a:t>
            </a:r>
            <a:r>
              <a:rPr lang="pt-PT" sz="1400" dirty="0" smtClean="0"/>
              <a:t>;.</a:t>
            </a:r>
            <a:endParaRPr lang="pt-PT" sz="1400" dirty="0"/>
          </a:p>
          <a:p>
            <a:r>
              <a:rPr lang="pt-PT" sz="1400" dirty="0" smtClean="0"/>
              <a:t>Guardar </a:t>
            </a:r>
            <a:r>
              <a:rPr lang="pt-PT" sz="1400" dirty="0"/>
              <a:t>fotos de itens/artefactos espaciais numa galeria própria na base de dados.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11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Conclusões e Trabalho Futuro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15817"/>
          </a:xfrm>
        </p:spPr>
        <p:txBody>
          <a:bodyPr>
            <a:noAutofit/>
          </a:bodyPr>
          <a:lstStyle/>
          <a:p>
            <a:r>
              <a:rPr lang="pt-PT" sz="1600" dirty="0" smtClean="0"/>
              <a:t>A </a:t>
            </a:r>
            <a:r>
              <a:rPr lang="pt-PT" sz="1600" b="1" dirty="0" smtClean="0">
                <a:solidFill>
                  <a:srgbClr val="FFCC99"/>
                </a:solidFill>
              </a:rPr>
              <a:t>fundamentação </a:t>
            </a:r>
            <a:r>
              <a:rPr lang="pt-PT" sz="1600" b="1" dirty="0">
                <a:solidFill>
                  <a:srgbClr val="FFCC99"/>
                </a:solidFill>
              </a:rPr>
              <a:t>da </a:t>
            </a:r>
            <a:r>
              <a:rPr lang="pt-PT" sz="1600" b="1" dirty="0" smtClean="0">
                <a:solidFill>
                  <a:srgbClr val="FFCC99"/>
                </a:solidFill>
              </a:rPr>
              <a:t>aplicação </a:t>
            </a:r>
            <a:r>
              <a:rPr lang="pt-PT" sz="1600" dirty="0" smtClean="0"/>
              <a:t>foi </a:t>
            </a:r>
            <a:r>
              <a:rPr lang="pt-PT" sz="1600" dirty="0"/>
              <a:t>bem </a:t>
            </a:r>
            <a:r>
              <a:rPr lang="pt-PT" sz="1600" dirty="0" smtClean="0"/>
              <a:t>conseguida</a:t>
            </a:r>
            <a:r>
              <a:rPr lang="pt-PT" sz="1600" dirty="0"/>
              <a:t> </a:t>
            </a:r>
            <a:r>
              <a:rPr lang="pt-PT" sz="1600" dirty="0" smtClean="0"/>
              <a:t>e o contacto </a:t>
            </a:r>
            <a:r>
              <a:rPr lang="pt-PT" sz="1600" dirty="0"/>
              <a:t>com o cliente foi bastante enriquecedor para </a:t>
            </a:r>
            <a:r>
              <a:rPr lang="pt-PT" sz="1600" b="1" dirty="0">
                <a:solidFill>
                  <a:srgbClr val="FFCC99"/>
                </a:solidFill>
              </a:rPr>
              <a:t>recolher e analisar os requisitos </a:t>
            </a:r>
            <a:r>
              <a:rPr lang="pt-PT" sz="1600" dirty="0" smtClean="0"/>
              <a:t>que foram </a:t>
            </a:r>
            <a:r>
              <a:rPr lang="pt-PT" sz="1600" dirty="0"/>
              <a:t>tidos em conta como a parte mais importante do </a:t>
            </a:r>
            <a:r>
              <a:rPr lang="pt-PT" sz="1600" dirty="0" smtClean="0"/>
              <a:t>trabalho</a:t>
            </a:r>
            <a:r>
              <a:rPr lang="pt-PT" sz="1600" dirty="0"/>
              <a:t>.</a:t>
            </a:r>
            <a:endParaRPr lang="pt-PT" sz="1600" dirty="0"/>
          </a:p>
          <a:p>
            <a:r>
              <a:rPr lang="pt-PT" sz="1600" dirty="0"/>
              <a:t>Como trabalho futuro, temos em conta a importância destas tarefas e das suas realizações no </a:t>
            </a:r>
            <a:r>
              <a:rPr lang="pt-PT" sz="1600" dirty="0" smtClean="0"/>
              <a:t>futuro e prevemos </a:t>
            </a:r>
            <a:r>
              <a:rPr lang="pt-PT" sz="1600" dirty="0"/>
              <a:t>que haja </a:t>
            </a:r>
            <a:r>
              <a:rPr lang="pt-PT" sz="1600" b="1" dirty="0">
                <a:solidFill>
                  <a:srgbClr val="FFCC99"/>
                </a:solidFill>
              </a:rPr>
              <a:t>pouca intervenção por parte do cliente</a:t>
            </a:r>
            <a:r>
              <a:rPr lang="pt-PT" sz="1600" dirty="0"/>
              <a:t>, </a:t>
            </a:r>
            <a:r>
              <a:rPr lang="pt-PT" sz="1600" dirty="0" smtClean="0"/>
              <a:t>garantindo </a:t>
            </a:r>
            <a:r>
              <a:rPr lang="pt-PT" sz="1600" dirty="0"/>
              <a:t>que se existirem mudanças nos requisitos, estas serão quase mínimas. </a:t>
            </a:r>
          </a:p>
          <a:p>
            <a:r>
              <a:rPr lang="pt-PT" sz="1600" dirty="0"/>
              <a:t>Pretendemos especificar o desenvolvimento da aplicação com </a:t>
            </a:r>
            <a:r>
              <a:rPr lang="pt-PT" sz="1600" b="1" dirty="0">
                <a:solidFill>
                  <a:srgbClr val="FFCC99"/>
                </a:solidFill>
              </a:rPr>
              <a:t>documentação UML </a:t>
            </a:r>
            <a:r>
              <a:rPr lang="pt-PT" sz="1600" dirty="0"/>
              <a:t>detalhada, usando um método organizado para a realização desta </a:t>
            </a:r>
            <a:r>
              <a:rPr lang="pt-PT" sz="1600" dirty="0" smtClean="0"/>
              <a:t>tarefa, realizando </a:t>
            </a:r>
            <a:r>
              <a:rPr lang="pt-PT" sz="1600" b="1" dirty="0" smtClean="0">
                <a:solidFill>
                  <a:srgbClr val="FFCC99"/>
                </a:solidFill>
              </a:rPr>
              <a:t>diagramas </a:t>
            </a:r>
            <a:r>
              <a:rPr lang="pt-PT" sz="1600" b="1" i="1" dirty="0">
                <a:solidFill>
                  <a:srgbClr val="FFCC99"/>
                </a:solidFill>
              </a:rPr>
              <a:t>Use Case</a:t>
            </a:r>
            <a:r>
              <a:rPr lang="pt-PT" sz="1600" b="1" dirty="0">
                <a:solidFill>
                  <a:srgbClr val="FFCC99"/>
                </a:solidFill>
              </a:rPr>
              <a:t>, diagramas de classe</a:t>
            </a:r>
            <a:r>
              <a:rPr lang="pt-PT" sz="1600" dirty="0"/>
              <a:t>, entre </a:t>
            </a:r>
            <a:r>
              <a:rPr lang="pt-PT" sz="1600" dirty="0" smtClean="0"/>
              <a:t>outros.</a:t>
            </a:r>
          </a:p>
          <a:p>
            <a:pPr algn="just"/>
            <a:r>
              <a:rPr lang="pt-PT" sz="1600" dirty="0" smtClean="0"/>
              <a:t>Pretendemos </a:t>
            </a:r>
            <a:r>
              <a:rPr lang="pt-PT" sz="1600" b="1" dirty="0">
                <a:solidFill>
                  <a:srgbClr val="FFCC99"/>
                </a:solidFill>
              </a:rPr>
              <a:t>gerar a documentação de uma forma rápida </a:t>
            </a:r>
            <a:r>
              <a:rPr lang="pt-PT" sz="1600" dirty="0"/>
              <a:t>para podermos partir para o desenvolvimento e construção da aplicação de forma eficiente, correta e cumpridora.</a:t>
            </a:r>
            <a:endParaRPr lang="en-US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12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7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referências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err="1" smtClean="0"/>
              <a:t>Sommerville</a:t>
            </a:r>
            <a:r>
              <a:rPr lang="en-US" sz="1600" dirty="0"/>
              <a:t>, Ian, 2011, </a:t>
            </a:r>
            <a:r>
              <a:rPr lang="en-US" sz="1600" i="1" dirty="0"/>
              <a:t>Software Engineering</a:t>
            </a:r>
            <a:r>
              <a:rPr lang="en-US" sz="1600" dirty="0"/>
              <a:t>, Ninth Edition, </a:t>
            </a:r>
            <a:r>
              <a:rPr lang="en-US" sz="1600" dirty="0" err="1"/>
              <a:t>Addisson</a:t>
            </a:r>
            <a:r>
              <a:rPr lang="en-US" sz="1600" dirty="0"/>
              <a:t>-Wesley. </a:t>
            </a:r>
          </a:p>
          <a:p>
            <a:pPr algn="just"/>
            <a:r>
              <a:rPr lang="en-US" sz="1600" dirty="0" smtClean="0"/>
              <a:t>National Aeronautics and Space Administration, 2004, </a:t>
            </a:r>
            <a:r>
              <a:rPr lang="en-US" sz="1600" i="1" dirty="0" smtClean="0"/>
              <a:t>The Vision for Space Exploration</a:t>
            </a:r>
            <a:r>
              <a:rPr lang="en-US" sz="1600" dirty="0" smtClean="0"/>
              <a:t>. [pdf] National Aeronautics and Space Administration. Available at: &lt;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www.nasa.gov/pdf/55583main_vision_space_exploration2.pdf</a:t>
            </a:r>
            <a:r>
              <a:rPr lang="en-US" sz="1600" dirty="0" smtClean="0"/>
              <a:t>&gt; </a:t>
            </a:r>
            <a:r>
              <a:rPr lang="en-US" sz="1600" dirty="0"/>
              <a:t>[Accessed March 2016].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13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http://images5.aplus.com/uc-up/ada70687-796b-407e-a067-23911c2b606b/ada70687-796b-407e-a067-23911c2b606b.quality_lighter.inline_y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2"/>
          <a:stretch/>
        </p:blipFill>
        <p:spPr bwMode="auto">
          <a:xfrm>
            <a:off x="3059832" y="3848036"/>
            <a:ext cx="3240360" cy="2769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7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Introdução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sz="1600" dirty="0" smtClean="0"/>
              <a:t>Desenvolvimento </a:t>
            </a:r>
            <a:r>
              <a:rPr lang="pt-PT" sz="1600" dirty="0"/>
              <a:t>de uma aplicação, cujo tema geral é "</a:t>
            </a:r>
            <a:r>
              <a:rPr lang="pt-PT" sz="1600" b="1" dirty="0">
                <a:solidFill>
                  <a:srgbClr val="FFCC99"/>
                </a:solidFill>
              </a:rPr>
              <a:t>Agente de Campo</a:t>
            </a:r>
            <a:r>
              <a:rPr lang="pt-PT" sz="1600" dirty="0" smtClean="0"/>
              <a:t>".</a:t>
            </a:r>
          </a:p>
          <a:p>
            <a:pPr algn="just"/>
            <a:r>
              <a:rPr lang="pt-PT" sz="1600" dirty="0" smtClean="0"/>
              <a:t>Envolve a </a:t>
            </a:r>
            <a:r>
              <a:rPr lang="pt-PT" sz="1600" dirty="0"/>
              <a:t>construção de um programa de </a:t>
            </a:r>
            <a:r>
              <a:rPr lang="pt-PT" sz="1600" b="1" dirty="0">
                <a:solidFill>
                  <a:srgbClr val="FFCC99"/>
                </a:solidFill>
              </a:rPr>
              <a:t>grande </a:t>
            </a:r>
            <a:r>
              <a:rPr lang="pt-PT" sz="1600" b="1" dirty="0" smtClean="0">
                <a:solidFill>
                  <a:srgbClr val="FFCC99"/>
                </a:solidFill>
              </a:rPr>
              <a:t>complexidade</a:t>
            </a:r>
            <a:r>
              <a:rPr lang="pt-PT" sz="1600" dirty="0" smtClean="0"/>
              <a:t>.</a:t>
            </a:r>
          </a:p>
          <a:p>
            <a:pPr algn="just"/>
            <a:r>
              <a:rPr lang="pt-PT" sz="1600" dirty="0" smtClean="0"/>
              <a:t>Tema </a:t>
            </a:r>
            <a:r>
              <a:rPr lang="pt-PT" sz="1600" dirty="0"/>
              <a:t>específico </a:t>
            </a:r>
            <a:r>
              <a:rPr lang="pt-PT" sz="1600" dirty="0" smtClean="0"/>
              <a:t>escolhido: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Exploração Espacial</a:t>
            </a:r>
            <a:r>
              <a:rPr lang="pt-PT" sz="1600" dirty="0"/>
              <a:t>”, </a:t>
            </a:r>
            <a:r>
              <a:rPr lang="pt-PT" sz="1600" dirty="0" smtClean="0"/>
              <a:t>sendo destinada </a:t>
            </a:r>
            <a:r>
              <a:rPr lang="pt-PT" sz="1600" dirty="0"/>
              <a:t>a possíveis assistentes espaciais, em missões da </a:t>
            </a:r>
            <a:r>
              <a:rPr lang="pt-PT" sz="1600" dirty="0" smtClean="0"/>
              <a:t>NASA.</a:t>
            </a:r>
          </a:p>
          <a:p>
            <a:pPr algn="just"/>
            <a:r>
              <a:rPr lang="pt-PT" sz="1600" dirty="0" smtClean="0"/>
              <a:t>Serão </a:t>
            </a:r>
            <a:r>
              <a:rPr lang="pt-PT" sz="1600" dirty="0"/>
              <a:t>implementados </a:t>
            </a:r>
            <a:r>
              <a:rPr lang="pt-PT" sz="1600" b="1" dirty="0">
                <a:solidFill>
                  <a:srgbClr val="FFCC99"/>
                </a:solidFill>
              </a:rPr>
              <a:t>sistemas de leitura de voz, sistema de coordenadas geográficas do astro visitado, capacidades para listar </a:t>
            </a:r>
            <a:r>
              <a:rPr lang="pt-PT" sz="1600" b="1" dirty="0" err="1">
                <a:solidFill>
                  <a:srgbClr val="FFCC99"/>
                </a:solidFill>
              </a:rPr>
              <a:t>atividades</a:t>
            </a:r>
            <a:r>
              <a:rPr lang="pt-PT" sz="1600" b="1" dirty="0">
                <a:solidFill>
                  <a:srgbClr val="FFCC99"/>
                </a:solidFill>
              </a:rPr>
              <a:t> </a:t>
            </a:r>
            <a:r>
              <a:rPr lang="pt-PT" sz="1600" b="1" dirty="0">
                <a:solidFill>
                  <a:srgbClr val="FFCC99"/>
                </a:solidFill>
              </a:rPr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passadas</a:t>
            </a:r>
            <a:r>
              <a:rPr lang="pt-PT" sz="1600" b="1" dirty="0">
                <a:solidFill>
                  <a:srgbClr val="FFCC99"/>
                </a:solidFill>
              </a:rPr>
              <a:t>, a </a:t>
            </a:r>
            <a:r>
              <a:rPr lang="pt-PT" sz="1600" b="1" dirty="0" smtClean="0">
                <a:solidFill>
                  <a:srgbClr val="FFCC99"/>
                </a:solidFill>
              </a:rPr>
              <a:t>decorrer </a:t>
            </a:r>
            <a:r>
              <a:rPr lang="pt-PT" sz="1600" b="1" dirty="0">
                <a:solidFill>
                  <a:srgbClr val="FFCC99"/>
                </a:solidFill>
              </a:rPr>
              <a:t>e </a:t>
            </a:r>
            <a:r>
              <a:rPr lang="pt-PT" sz="1600" b="1" dirty="0" smtClean="0">
                <a:solidFill>
                  <a:srgbClr val="FFCC99"/>
                </a:solidFill>
              </a:rPr>
              <a:t>futuras), </a:t>
            </a:r>
            <a:r>
              <a:rPr lang="pt-PT" sz="1600" b="1" dirty="0">
                <a:solidFill>
                  <a:srgbClr val="FFCC99"/>
                </a:solidFill>
              </a:rPr>
              <a:t>entre outras </a:t>
            </a:r>
            <a:r>
              <a:rPr lang="pt-PT" sz="1600" dirty="0"/>
              <a:t>essenciais para o bom funcionamento da </a:t>
            </a:r>
            <a:r>
              <a:rPr lang="pt-PT" sz="1600" dirty="0" smtClean="0"/>
              <a:t>aplicação (indicadas </a:t>
            </a:r>
            <a:r>
              <a:rPr lang="pt-PT" sz="1600" dirty="0"/>
              <a:t>na </a:t>
            </a:r>
            <a:r>
              <a:rPr lang="pt-PT" sz="1600" b="1" dirty="0">
                <a:solidFill>
                  <a:srgbClr val="FFCC99"/>
                </a:solidFill>
              </a:rPr>
              <a:t>análise de </a:t>
            </a:r>
            <a:r>
              <a:rPr lang="pt-PT" sz="1600" b="1" dirty="0" smtClean="0">
                <a:solidFill>
                  <a:srgbClr val="FFCC99"/>
                </a:solidFill>
              </a:rPr>
              <a:t>requisitos</a:t>
            </a:r>
            <a:r>
              <a:rPr lang="pt-PT" sz="1600" dirty="0" smtClean="0"/>
              <a:t>).</a:t>
            </a:r>
          </a:p>
          <a:p>
            <a:pPr algn="just"/>
            <a:r>
              <a:rPr lang="pt-PT" sz="1600" dirty="0" smtClean="0"/>
              <a:t>Primeiramente</a:t>
            </a:r>
            <a:r>
              <a:rPr lang="pt-PT" sz="1600" dirty="0"/>
              <a:t>:</a:t>
            </a:r>
            <a:r>
              <a:rPr lang="pt-PT" sz="1600" dirty="0" smtClean="0"/>
              <a:t> </a:t>
            </a:r>
            <a:r>
              <a:rPr lang="pt-PT" sz="1600" b="1" dirty="0" smtClean="0">
                <a:solidFill>
                  <a:srgbClr val="FFCC99"/>
                </a:solidFill>
              </a:rPr>
              <a:t>Análise </a:t>
            </a:r>
            <a:r>
              <a:rPr lang="pt-PT" sz="1600" b="1" dirty="0">
                <a:solidFill>
                  <a:srgbClr val="FFCC99"/>
                </a:solidFill>
              </a:rPr>
              <a:t>completa de todos os requisitos </a:t>
            </a:r>
            <a:r>
              <a:rPr lang="pt-PT" sz="1600" dirty="0" smtClean="0"/>
              <a:t>facultados, </a:t>
            </a:r>
            <a:r>
              <a:rPr lang="pt-PT" sz="1600" dirty="0"/>
              <a:t>prevenindo futuros enganos e facilitando a discussão dos problemas enfrentados. </a:t>
            </a:r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2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059833"/>
          </a:xfrm>
        </p:spPr>
        <p:txBody>
          <a:bodyPr>
            <a:noAutofit/>
          </a:bodyPr>
          <a:lstStyle/>
          <a:p>
            <a:r>
              <a:rPr lang="pt-PT" sz="1600" dirty="0" smtClean="0"/>
              <a:t>Os investigadores </a:t>
            </a:r>
            <a:r>
              <a:rPr lang="pt-PT" sz="1600" dirty="0"/>
              <a:t>de </a:t>
            </a:r>
            <a:r>
              <a:rPr lang="pt-PT" sz="1600" dirty="0" smtClean="0"/>
              <a:t>campo necessitam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recolher</a:t>
            </a:r>
            <a:r>
              <a:rPr lang="pt-PT" sz="1600" dirty="0"/>
              <a:t> determinadas </a:t>
            </a:r>
            <a:r>
              <a:rPr lang="pt-PT" sz="1600" b="1" dirty="0">
                <a:solidFill>
                  <a:srgbClr val="FFCC99"/>
                </a:solidFill>
              </a:rPr>
              <a:t>amostras</a:t>
            </a:r>
            <a:r>
              <a:rPr lang="pt-PT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1600" dirty="0"/>
              <a:t>que sustentam as suas </a:t>
            </a:r>
            <a:r>
              <a:rPr lang="pt-PT" sz="1600" dirty="0" smtClean="0"/>
              <a:t>teses, sendo que, depois </a:t>
            </a:r>
            <a:r>
              <a:rPr lang="pt-PT" sz="1600" dirty="0"/>
              <a:t>de ser feita a análise dos dados, </a:t>
            </a:r>
            <a:r>
              <a:rPr lang="pt-PT" sz="1600" dirty="0" smtClean="0"/>
              <a:t>deverá </a:t>
            </a:r>
            <a:r>
              <a:rPr lang="pt-PT" sz="1600" b="1" dirty="0" smtClean="0">
                <a:solidFill>
                  <a:srgbClr val="FFCC99"/>
                </a:solidFill>
              </a:rPr>
              <a:t>garantir </a:t>
            </a:r>
            <a:r>
              <a:rPr lang="pt-PT" sz="1600" b="1" dirty="0">
                <a:solidFill>
                  <a:srgbClr val="FFCC99"/>
                </a:solidFill>
              </a:rPr>
              <a:t>uma base teórica consistente</a:t>
            </a:r>
            <a:r>
              <a:rPr lang="pt-PT" sz="1600" dirty="0"/>
              <a:t>, recorrendo a alguns dados recolhidos anteriormente.</a:t>
            </a:r>
          </a:p>
          <a:p>
            <a:r>
              <a:rPr lang="pt-PT" sz="1600" dirty="0" smtClean="0"/>
              <a:t>Nos </a:t>
            </a:r>
            <a:r>
              <a:rPr lang="pt-PT" sz="1600" dirty="0"/>
              <a:t>últimos 20 anos, tem-se assistido a uma crescente e continuação de </a:t>
            </a:r>
            <a:r>
              <a:rPr lang="pt-PT" sz="1600" dirty="0" err="1" smtClean="0"/>
              <a:t>adoção</a:t>
            </a:r>
            <a:r>
              <a:rPr lang="pt-PT" sz="1600" dirty="0" smtClean="0"/>
              <a:t> de </a:t>
            </a:r>
            <a:r>
              <a:rPr lang="pt-PT" sz="1600" b="1" dirty="0">
                <a:solidFill>
                  <a:srgbClr val="FFCC99"/>
                </a:solidFill>
              </a:rPr>
              <a:t>ferramentas informáticas </a:t>
            </a:r>
            <a:r>
              <a:rPr lang="pt-PT" sz="1600" b="1" dirty="0" smtClean="0">
                <a:solidFill>
                  <a:srgbClr val="FFCC99"/>
                </a:solidFill>
              </a:rPr>
              <a:t>cada </a:t>
            </a:r>
            <a:r>
              <a:rPr lang="pt-PT" sz="1600" b="1" dirty="0">
                <a:solidFill>
                  <a:srgbClr val="FFCC99"/>
                </a:solidFill>
              </a:rPr>
              <a:t>vez mais sofisticadas, complexas e energeticamente </a:t>
            </a:r>
            <a:r>
              <a:rPr lang="pt-PT" sz="1600" b="1" dirty="0" smtClean="0">
                <a:solidFill>
                  <a:srgbClr val="FFCC99"/>
                </a:solidFill>
              </a:rPr>
              <a:t>eficientes</a:t>
            </a:r>
            <a:r>
              <a:rPr lang="pt-PT" sz="1600" dirty="0" smtClean="0"/>
              <a:t>, </a:t>
            </a:r>
            <a:r>
              <a:rPr lang="pt-PT" sz="1600" dirty="0"/>
              <a:t>ao mesmo tempo em que assistimos a uma redução brutal dos seus custos de aquisição e </a:t>
            </a:r>
            <a:r>
              <a:rPr lang="pt-PT" sz="1600" dirty="0" smtClean="0"/>
              <a:t>manutenção, permitindo tornar </a:t>
            </a:r>
            <a:r>
              <a:rPr lang="pt-PT" sz="1600" dirty="0"/>
              <a:t>o </a:t>
            </a:r>
            <a:r>
              <a:rPr lang="pt-PT" sz="1600" b="1" dirty="0">
                <a:solidFill>
                  <a:srgbClr val="FFCC99"/>
                </a:solidFill>
              </a:rPr>
              <a:t>trabalho</a:t>
            </a:r>
            <a:r>
              <a:rPr lang="pt-PT" sz="1600" dirty="0"/>
              <a:t> dos investigadores de campo muito </a:t>
            </a:r>
            <a:r>
              <a:rPr lang="pt-PT" sz="1600" b="1" dirty="0">
                <a:solidFill>
                  <a:srgbClr val="FFCC99"/>
                </a:solidFill>
              </a:rPr>
              <a:t>mais cómodo e </a:t>
            </a:r>
            <a:r>
              <a:rPr lang="pt-PT" sz="1600" b="1" dirty="0" smtClean="0">
                <a:solidFill>
                  <a:srgbClr val="FFCC99"/>
                </a:solidFill>
              </a:rPr>
              <a:t>prático</a:t>
            </a:r>
            <a:r>
              <a:rPr lang="pt-PT" sz="1600" dirty="0" smtClean="0"/>
              <a:t>.</a:t>
            </a:r>
          </a:p>
          <a:p>
            <a:r>
              <a:rPr lang="pt-PT" sz="1600" dirty="0"/>
              <a:t>Todo este desenvolvimento tecnológico fornecido fez com que os investigadores de campo "largassem" as suas canetas, cadernos, arquivadores, bússolas e máquinas fotográficas e se dirigissem para o terreno, </a:t>
            </a:r>
            <a:r>
              <a:rPr lang="pt-PT" sz="1600" b="1" dirty="0">
                <a:solidFill>
                  <a:srgbClr val="FFCC99"/>
                </a:solidFill>
              </a:rPr>
              <a:t>munidos de um pequeno dispositivo </a:t>
            </a:r>
            <a:r>
              <a:rPr lang="pt-PT" sz="1600" dirty="0"/>
              <a:t>dotado </a:t>
            </a:r>
            <a:r>
              <a:rPr lang="pt-PT" sz="1600" dirty="0"/>
              <a:t>de todas estas </a:t>
            </a:r>
            <a:r>
              <a:rPr lang="pt-PT" sz="1600" dirty="0" smtClean="0"/>
              <a:t>funcionalidades.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0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Apresentação do Caso de Estudo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99793"/>
          </a:xfrm>
        </p:spPr>
        <p:txBody>
          <a:bodyPr>
            <a:noAutofit/>
          </a:bodyPr>
          <a:lstStyle/>
          <a:p>
            <a:r>
              <a:rPr lang="pt-PT" sz="1600" dirty="0" smtClean="0"/>
              <a:t>Tema geral: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Assistente de Campo</a:t>
            </a:r>
            <a:r>
              <a:rPr lang="pt-PT" sz="1600" dirty="0"/>
              <a:t>”. </a:t>
            </a:r>
            <a:endParaRPr lang="pt-PT" sz="1600" dirty="0" smtClean="0"/>
          </a:p>
          <a:p>
            <a:r>
              <a:rPr lang="pt-PT" sz="1600" dirty="0" smtClean="0"/>
              <a:t>Voltado </a:t>
            </a:r>
            <a:r>
              <a:rPr lang="pt-PT" sz="1600" dirty="0"/>
              <a:t>para a Exploração Espacial, envolvendo </a:t>
            </a:r>
            <a:r>
              <a:rPr lang="pt-PT" sz="1600" dirty="0" smtClean="0"/>
              <a:t>uma </a:t>
            </a:r>
            <a:r>
              <a:rPr lang="pt-PT" sz="1600" dirty="0"/>
              <a:t>aplicação a ser desenvolvida para um </a:t>
            </a:r>
            <a:r>
              <a:rPr lang="pt-PT" sz="1600" b="1" dirty="0">
                <a:solidFill>
                  <a:srgbClr val="FFCC99"/>
                </a:solidFill>
              </a:rPr>
              <a:t>assistente de exploração espacial</a:t>
            </a:r>
            <a:r>
              <a:rPr lang="pt-PT" sz="1600" dirty="0"/>
              <a:t>, mais concretamente, da </a:t>
            </a:r>
            <a:r>
              <a:rPr lang="pt-PT" sz="1600" dirty="0" smtClean="0"/>
              <a:t>Lua, a pedido da NASA.</a:t>
            </a:r>
          </a:p>
          <a:p>
            <a:r>
              <a:rPr lang="pt-PT" sz="1600" dirty="0" err="1" smtClean="0"/>
              <a:t>Objetivo</a:t>
            </a:r>
            <a:r>
              <a:rPr lang="pt-PT" sz="1600" dirty="0" smtClean="0"/>
              <a:t>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facilitar e melhorar a </a:t>
            </a:r>
            <a:r>
              <a:rPr lang="pt-PT" sz="1600" b="1" dirty="0" err="1">
                <a:solidFill>
                  <a:srgbClr val="FFCC99"/>
                </a:solidFill>
              </a:rPr>
              <a:t>atividade</a:t>
            </a:r>
            <a:r>
              <a:rPr lang="pt-PT" sz="1600" b="1" dirty="0">
                <a:solidFill>
                  <a:srgbClr val="FFCC99"/>
                </a:solidFill>
              </a:rPr>
              <a:t> dos exploradores </a:t>
            </a:r>
            <a:r>
              <a:rPr lang="pt-PT" sz="1600" b="1" dirty="0" smtClean="0">
                <a:solidFill>
                  <a:srgbClr val="FFCC99"/>
                </a:solidFill>
              </a:rPr>
              <a:t>espaciais </a:t>
            </a:r>
            <a:r>
              <a:rPr lang="pt-PT" sz="1600" dirty="0" smtClean="0"/>
              <a:t>e </a:t>
            </a:r>
            <a:r>
              <a:rPr lang="pt-PT" sz="1600" dirty="0"/>
              <a:t>permitir </a:t>
            </a:r>
            <a:r>
              <a:rPr lang="pt-PT" sz="1600" dirty="0" smtClean="0"/>
              <a:t>que </a:t>
            </a:r>
            <a:r>
              <a:rPr lang="pt-PT" sz="1600" dirty="0"/>
              <a:t>estes tenham alguém ou um programa que lhes ajude e assista no seu trabalho em </a:t>
            </a:r>
            <a:r>
              <a:rPr lang="pt-PT" sz="1600" dirty="0" smtClean="0"/>
              <a:t>campo.</a:t>
            </a:r>
          </a:p>
          <a:p>
            <a:r>
              <a:rPr lang="pt-PT" sz="1600" dirty="0" smtClean="0"/>
              <a:t>Esta </a:t>
            </a:r>
            <a:r>
              <a:rPr lang="pt-PT" sz="1600" dirty="0"/>
              <a:t>aplicação terá com </a:t>
            </a:r>
            <a:r>
              <a:rPr lang="pt-PT" sz="1600" b="1" dirty="0" err="1">
                <a:solidFill>
                  <a:srgbClr val="FFCC99"/>
                </a:solidFill>
              </a:rPr>
              <a:t>exatidão</a:t>
            </a:r>
            <a:r>
              <a:rPr lang="pt-PT" sz="1600" b="1" dirty="0">
                <a:solidFill>
                  <a:srgbClr val="FFCC99"/>
                </a:solidFill>
              </a:rPr>
              <a:t> e prontidão </a:t>
            </a:r>
            <a:r>
              <a:rPr lang="pt-PT" sz="1600" dirty="0"/>
              <a:t>a oportunidade de deslumbrar o explorador </a:t>
            </a:r>
            <a:r>
              <a:rPr lang="pt-PT" sz="1600" dirty="0" smtClean="0"/>
              <a:t>espacial, </a:t>
            </a:r>
            <a:r>
              <a:rPr lang="pt-PT" sz="1600" dirty="0"/>
              <a:t>em questão de </a:t>
            </a:r>
            <a:r>
              <a:rPr lang="pt-PT" sz="1600" dirty="0" smtClean="0"/>
              <a:t>segundos, e estará </a:t>
            </a:r>
            <a:r>
              <a:rPr lang="pt-PT" sz="1600" b="1" dirty="0">
                <a:solidFill>
                  <a:srgbClr val="FFCC99"/>
                </a:solidFill>
              </a:rPr>
              <a:t>disponível também </a:t>
            </a:r>
            <a:r>
              <a:rPr lang="pt-PT" sz="1600" b="1" i="1" dirty="0" smtClean="0">
                <a:solidFill>
                  <a:srgbClr val="FFCC99"/>
                </a:solidFill>
              </a:rPr>
              <a:t>offline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 smtClean="0"/>
              <a:t>(visto </a:t>
            </a:r>
            <a:r>
              <a:rPr lang="pt-PT" sz="1600" dirty="0"/>
              <a:t>que se trata de um caso de estudo em que é possível não haver qualquer conexão com a </a:t>
            </a:r>
            <a:r>
              <a:rPr lang="pt-PT" sz="1600" dirty="0" smtClean="0"/>
              <a:t>Terra na </a:t>
            </a:r>
            <a:r>
              <a:rPr lang="pt-PT" sz="1600" dirty="0"/>
              <a:t>maior parte do </a:t>
            </a:r>
            <a:r>
              <a:rPr lang="pt-PT" sz="1600" dirty="0" smtClean="0"/>
              <a:t>tempo).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4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5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 e </a:t>
            </a:r>
            <a:r>
              <a:rPr lang="pt-PT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Objetivos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lvl="0" algn="just"/>
            <a:r>
              <a:rPr lang="pt-PT" sz="1600" dirty="0" smtClean="0"/>
              <a:t>Essencial </a:t>
            </a:r>
            <a:r>
              <a:rPr lang="pt-PT" sz="1600" dirty="0"/>
              <a:t>uma </a:t>
            </a:r>
            <a:r>
              <a:rPr lang="pt-PT" sz="1600" b="1" dirty="0">
                <a:solidFill>
                  <a:srgbClr val="FFCC99"/>
                </a:solidFill>
              </a:rPr>
              <a:t>gestão do </a:t>
            </a:r>
            <a:r>
              <a:rPr lang="pt-PT" sz="1600" b="1" dirty="0" err="1">
                <a:solidFill>
                  <a:srgbClr val="FFCC99"/>
                </a:solidFill>
              </a:rPr>
              <a:t>projeto</a:t>
            </a:r>
            <a:r>
              <a:rPr lang="pt-PT" sz="1600" b="1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que tenha em </a:t>
            </a:r>
            <a:r>
              <a:rPr lang="pt-PT" sz="1600" dirty="0" smtClean="0"/>
              <a:t>vista </a:t>
            </a:r>
            <a:r>
              <a:rPr lang="pt-PT" sz="1600" dirty="0"/>
              <a:t>grande parte do horizonte do que será a futura implementação do </a:t>
            </a:r>
            <a:r>
              <a:rPr lang="pt-PT" sz="1600" dirty="0" err="1"/>
              <a:t>projeto</a:t>
            </a:r>
            <a:r>
              <a:rPr lang="pt-PT" sz="1600" dirty="0"/>
              <a:t>. </a:t>
            </a:r>
            <a:endParaRPr lang="pt-PT" sz="1600" dirty="0" smtClean="0"/>
          </a:p>
          <a:p>
            <a:pPr lvl="0"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e rápida gestão </a:t>
            </a:r>
            <a:r>
              <a:rPr lang="pt-PT" sz="1600" dirty="0"/>
              <a:t>de todos os recursos dos </a:t>
            </a:r>
            <a:r>
              <a:rPr lang="pt-PT" sz="1600" dirty="0" smtClean="0"/>
              <a:t>astronautas.</a:t>
            </a:r>
          </a:p>
          <a:p>
            <a:pPr lvl="0" algn="just"/>
            <a:r>
              <a:rPr lang="pt-PT" sz="1600" dirty="0" smtClean="0"/>
              <a:t>Ser capaz de </a:t>
            </a:r>
            <a:r>
              <a:rPr lang="pt-PT" sz="1600" b="1" dirty="0">
                <a:solidFill>
                  <a:srgbClr val="FFCC99"/>
                </a:solidFill>
              </a:rPr>
              <a:t>guardar toda a informação</a:t>
            </a:r>
            <a:r>
              <a:rPr lang="pt-PT" sz="1600" dirty="0"/>
              <a:t>, </a:t>
            </a:r>
            <a:r>
              <a:rPr lang="pt-PT" sz="1600" dirty="0" smtClean="0"/>
              <a:t>alcançado </a:t>
            </a:r>
            <a:r>
              <a:rPr lang="pt-PT" sz="1600" dirty="0"/>
              <a:t>com uma base de dados de complexidade </a:t>
            </a:r>
            <a:r>
              <a:rPr lang="pt-PT" sz="1600" dirty="0" smtClean="0"/>
              <a:t>média.</a:t>
            </a:r>
          </a:p>
          <a:p>
            <a:pPr lvl="0" algn="just"/>
            <a:r>
              <a:rPr lang="pt-PT" sz="1600" dirty="0"/>
              <a:t>Outras tecnologias serão também necessárias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leitor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smtClean="0">
                <a:solidFill>
                  <a:srgbClr val="FFCC99"/>
                </a:solidFill>
              </a:rPr>
              <a:t>voz/conversão para </a:t>
            </a:r>
            <a:r>
              <a:rPr lang="pt-PT" sz="1600" b="1" dirty="0">
                <a:solidFill>
                  <a:srgbClr val="FFCC99"/>
                </a:solidFill>
              </a:rPr>
              <a:t>texto</a:t>
            </a:r>
            <a:r>
              <a:rPr lang="pt-PT" sz="1600" dirty="0"/>
              <a:t>, </a:t>
            </a:r>
            <a:r>
              <a:rPr lang="pt-PT" sz="1600" dirty="0" smtClean="0"/>
              <a:t>sistema </a:t>
            </a:r>
            <a:r>
              <a:rPr lang="pt-PT" sz="1600" dirty="0"/>
              <a:t>para guardar </a:t>
            </a:r>
            <a:r>
              <a:rPr lang="pt-PT" sz="1600" b="1" dirty="0">
                <a:solidFill>
                  <a:srgbClr val="FFCC99"/>
                </a:solidFill>
              </a:rPr>
              <a:t>coordenadas geográficas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e as associar a outros dados da mesma </a:t>
            </a:r>
            <a:r>
              <a:rPr lang="pt-PT" sz="1600" dirty="0" smtClean="0"/>
              <a:t>exploração). </a:t>
            </a:r>
          </a:p>
          <a:p>
            <a:pPr lvl="0" algn="just"/>
            <a:r>
              <a:rPr lang="pt-PT" sz="1600" dirty="0" smtClean="0"/>
              <a:t>Este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 </a:t>
            </a:r>
            <a:r>
              <a:rPr lang="pt-PT" sz="1600" dirty="0"/>
              <a:t>é algo essencial na área a que se destina e </a:t>
            </a:r>
            <a:r>
              <a:rPr lang="pt-PT" sz="1600" b="1" dirty="0">
                <a:solidFill>
                  <a:srgbClr val="FFCC99"/>
                </a:solidFill>
              </a:rPr>
              <a:t>falhas mínimas não serão aceites ou </a:t>
            </a:r>
            <a:r>
              <a:rPr lang="pt-PT" sz="1600" b="1" dirty="0" smtClean="0">
                <a:solidFill>
                  <a:srgbClr val="FFCC99"/>
                </a:solidFill>
              </a:rPr>
              <a:t>toleradas</a:t>
            </a:r>
            <a:r>
              <a:rPr lang="pt-PT" sz="1600" dirty="0" smtClean="0"/>
              <a:t>. </a:t>
            </a:r>
          </a:p>
          <a:p>
            <a:pPr lvl="0" algn="just"/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5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err="1" smtClean="0"/>
              <a:t>Objetivo</a:t>
            </a:r>
            <a:r>
              <a:rPr lang="pt-PT" sz="1600" dirty="0" smtClean="0"/>
              <a:t> principal: 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agente de campo de exploração espacial capaz de catalogar e fornecer informações</a:t>
            </a:r>
            <a:r>
              <a:rPr lang="pt-PT" sz="1600" dirty="0"/>
              <a:t>, em tempo real, ao utilizador em </a:t>
            </a:r>
            <a:r>
              <a:rPr lang="pt-PT" sz="1600" dirty="0" smtClean="0"/>
              <a:t>causa.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assistente com dinamismo </a:t>
            </a:r>
            <a:r>
              <a:rPr lang="pt-PT" sz="1600" dirty="0"/>
              <a:t>suficiente para o utilizador conseguir tirar o máximo proveito do agente de </a:t>
            </a:r>
            <a:r>
              <a:rPr lang="pt-PT" sz="1600" dirty="0" smtClean="0"/>
              <a:t>campo.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assistente em que o </a:t>
            </a:r>
            <a:r>
              <a:rPr lang="pt-PT" sz="1600" b="1" dirty="0">
                <a:solidFill>
                  <a:srgbClr val="FFCC99"/>
                </a:solidFill>
              </a:rPr>
              <a:t>público-alvo</a:t>
            </a:r>
            <a:r>
              <a:rPr lang="pt-PT" sz="1600" dirty="0"/>
              <a:t> seja </a:t>
            </a:r>
            <a:r>
              <a:rPr lang="pt-PT" sz="1600" b="1" dirty="0">
                <a:solidFill>
                  <a:srgbClr val="FFCC99"/>
                </a:solidFill>
              </a:rPr>
              <a:t>investigadores de exploração </a:t>
            </a:r>
            <a:r>
              <a:rPr lang="pt-PT" sz="1600" b="1" dirty="0" smtClean="0">
                <a:solidFill>
                  <a:srgbClr val="FFCC99"/>
                </a:solidFill>
              </a:rPr>
              <a:t>espacial</a:t>
            </a:r>
            <a:r>
              <a:rPr lang="pt-PT" sz="1600" dirty="0" smtClean="0"/>
              <a:t>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assistente com uma </a:t>
            </a:r>
            <a:r>
              <a:rPr lang="pt-PT" sz="1600" b="1" dirty="0">
                <a:solidFill>
                  <a:srgbClr val="FFCC99"/>
                </a:solidFill>
              </a:rPr>
              <a:t>interface simples e científica </a:t>
            </a:r>
            <a:r>
              <a:rPr lang="pt-PT" sz="1600" dirty="0"/>
              <a:t>que proporcione ao utilizador uma fácil utilização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6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 e </a:t>
            </a:r>
            <a:r>
              <a:rPr lang="pt-PT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Objetivos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7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smtClean="0"/>
              <a:t>Manter </a:t>
            </a:r>
            <a:r>
              <a:rPr lang="pt-PT" sz="1600" dirty="0"/>
              <a:t>a </a:t>
            </a:r>
            <a:r>
              <a:rPr lang="pt-PT" sz="1600" b="1" dirty="0">
                <a:solidFill>
                  <a:srgbClr val="FFCC99"/>
                </a:solidFill>
              </a:rPr>
              <a:t>organização e cumprir os prazos </a:t>
            </a:r>
            <a:r>
              <a:rPr lang="pt-PT" sz="1600" dirty="0"/>
              <a:t>a que o </a:t>
            </a:r>
            <a:r>
              <a:rPr lang="pt-PT" sz="1600" dirty="0" err="1"/>
              <a:t>projeto</a:t>
            </a:r>
            <a:r>
              <a:rPr lang="pt-PT" sz="1600" dirty="0"/>
              <a:t> está sujeito, </a:t>
            </a:r>
            <a:r>
              <a:rPr lang="pt-PT" sz="1600" dirty="0" smtClean="0"/>
              <a:t> através de um plano </a:t>
            </a:r>
            <a:r>
              <a:rPr lang="pt-PT" sz="1600" dirty="0"/>
              <a:t>de </a:t>
            </a:r>
            <a:r>
              <a:rPr lang="pt-PT" sz="1600" dirty="0" err="1"/>
              <a:t>atividades</a:t>
            </a:r>
            <a:r>
              <a:rPr lang="pt-PT" sz="1600" dirty="0"/>
              <a:t>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Diagrama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err="1" smtClean="0">
                <a:solidFill>
                  <a:srgbClr val="FFCC99"/>
                </a:solidFill>
              </a:rPr>
              <a:t>Gantt</a:t>
            </a:r>
            <a:r>
              <a:rPr lang="pt-PT" sz="1600" dirty="0" smtClean="0"/>
              <a:t>). </a:t>
            </a:r>
            <a:endParaRPr lang="pt-PT" sz="1600" dirty="0"/>
          </a:p>
          <a:p>
            <a:r>
              <a:rPr lang="pt-PT" sz="1600" dirty="0" smtClean="0"/>
              <a:t>Encontram-se </a:t>
            </a:r>
            <a:r>
              <a:rPr lang="pt-PT" sz="1600" dirty="0"/>
              <a:t>agendados </a:t>
            </a:r>
            <a:r>
              <a:rPr lang="pt-PT" sz="1600" b="1" dirty="0">
                <a:solidFill>
                  <a:srgbClr val="FFCC99"/>
                </a:solidFill>
              </a:rPr>
              <a:t>controlos de </a:t>
            </a:r>
            <a:r>
              <a:rPr lang="pt-PT" sz="1600" b="1" dirty="0" smtClean="0">
                <a:solidFill>
                  <a:srgbClr val="FFCC99"/>
                </a:solidFill>
              </a:rPr>
              <a:t>execução </a:t>
            </a:r>
            <a:r>
              <a:rPr lang="pt-PT" sz="1600" dirty="0" smtClean="0"/>
              <a:t>(momentos </a:t>
            </a:r>
            <a:r>
              <a:rPr lang="pt-PT" sz="1600" dirty="0"/>
              <a:t>em que, ao se percorrer o plano, se verificam se as </a:t>
            </a:r>
            <a:r>
              <a:rPr lang="pt-PT" sz="1600" dirty="0" err="1"/>
              <a:t>atividades</a:t>
            </a:r>
            <a:r>
              <a:rPr lang="pt-PT" sz="1600" dirty="0"/>
              <a:t> agendadas até ao momento foram ou não </a:t>
            </a:r>
            <a:r>
              <a:rPr lang="pt-PT" sz="1600" dirty="0" smtClean="0"/>
              <a:t>cumpridas e, em </a:t>
            </a:r>
            <a:r>
              <a:rPr lang="pt-PT" sz="1600" dirty="0"/>
              <a:t>c</a:t>
            </a:r>
            <a:r>
              <a:rPr lang="pt-PT" sz="1600" dirty="0" smtClean="0"/>
              <a:t>aso de insucesso, analisar-se-á </a:t>
            </a:r>
            <a:r>
              <a:rPr lang="pt-PT" sz="1600" dirty="0"/>
              <a:t>as </a:t>
            </a:r>
            <a:r>
              <a:rPr lang="pt-PT" sz="1600" dirty="0" smtClean="0"/>
              <a:t>causas</a:t>
            </a:r>
            <a:r>
              <a:rPr lang="pt-PT" sz="1600" dirty="0"/>
              <a:t>, </a:t>
            </a:r>
            <a:r>
              <a:rPr lang="pt-PT" sz="1600" dirty="0" smtClean="0"/>
              <a:t>definir-se-á </a:t>
            </a:r>
            <a:r>
              <a:rPr lang="pt-PT" sz="1600" dirty="0"/>
              <a:t>meios para os solucionar </a:t>
            </a:r>
            <a:r>
              <a:rPr lang="pt-PT" sz="1600" dirty="0" smtClean="0"/>
              <a:t>e </a:t>
            </a:r>
            <a:r>
              <a:rPr lang="pt-PT" sz="1600" dirty="0" err="1" smtClean="0"/>
              <a:t>atualizar-se-á</a:t>
            </a:r>
            <a:r>
              <a:rPr lang="pt-PT" sz="1600" dirty="0" smtClean="0"/>
              <a:t> </a:t>
            </a:r>
            <a:r>
              <a:rPr lang="pt-PT" sz="1600" dirty="0"/>
              <a:t>o </a:t>
            </a:r>
            <a:r>
              <a:rPr lang="pt-PT" sz="1600" dirty="0" smtClean="0"/>
              <a:t>plano). </a:t>
            </a:r>
            <a:endParaRPr lang="pt-PT" sz="1600" dirty="0">
              <a:cs typeface="Helvetica" panose="020B0604020202020204" pitchFamily="34" charset="0"/>
            </a:endParaRPr>
          </a:p>
          <a:p>
            <a:pPr algn="just"/>
            <a:endParaRPr lang="pt-PT" sz="1600" dirty="0"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7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8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C:\Users\Joana Arantes\Desktop\Trabalhos-Exercícios\LI4\Diagrama_de_Gan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00634" cy="38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ana Arantes\Desktop\Trabalhos-Exercícios\LI4\DatasEntre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1" y="5719252"/>
            <a:ext cx="44481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Calibri" panose="020F0502020204030204" pitchFamily="34" charset="0"/>
              </a:rPr>
              <a:t>Fundamentação da </a:t>
            </a:r>
            <a:r>
              <a:rPr lang="pt-PT" dirty="0">
                <a:latin typeface="Calibri" panose="020F0502020204030204" pitchFamily="34" charset="0"/>
              </a:rPr>
              <a:t>Aplicação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9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pt-PT" sz="1600" b="1" dirty="0" smtClean="0">
                <a:solidFill>
                  <a:srgbClr val="FFCC99"/>
                </a:solidFill>
              </a:rPr>
              <a:t>Caracterização </a:t>
            </a:r>
            <a:r>
              <a:rPr lang="pt-PT" sz="1600" b="1" dirty="0">
                <a:solidFill>
                  <a:srgbClr val="FFCC99"/>
                </a:solidFill>
              </a:rPr>
              <a:t>geral </a:t>
            </a:r>
            <a:r>
              <a:rPr lang="pt-PT" sz="1600" dirty="0"/>
              <a:t>da aplicação a </a:t>
            </a:r>
            <a:r>
              <a:rPr lang="pt-PT" sz="1600" dirty="0" smtClean="0"/>
              <a:t>desenvolver/definição </a:t>
            </a:r>
            <a:r>
              <a:rPr lang="pt-PT" sz="1600" dirty="0"/>
              <a:t>do modelo de funcionamento da aplicação</a:t>
            </a:r>
            <a:r>
              <a:rPr lang="pt-PT" sz="1600" dirty="0" smtClean="0"/>
              <a:t> (programa </a:t>
            </a:r>
            <a:r>
              <a:rPr lang="pt-PT" sz="1600" dirty="0"/>
              <a:t>com plano de </a:t>
            </a:r>
            <a:r>
              <a:rPr lang="pt-PT" sz="1600" dirty="0" err="1"/>
              <a:t>atividades</a:t>
            </a:r>
            <a:r>
              <a:rPr lang="pt-PT" sz="1600" dirty="0"/>
              <a:t> e de </a:t>
            </a:r>
            <a:r>
              <a:rPr lang="pt-PT" sz="1600" dirty="0" smtClean="0"/>
              <a:t>acontecimentos, leitor </a:t>
            </a:r>
            <a:r>
              <a:rPr lang="pt-PT" sz="1600" dirty="0"/>
              <a:t>de voz, base de dados, fotos e </a:t>
            </a:r>
            <a:r>
              <a:rPr lang="pt-PT" sz="1600" dirty="0" smtClean="0"/>
              <a:t>documentos).</a:t>
            </a:r>
          </a:p>
          <a:p>
            <a:pPr marL="228600" lvl="1">
              <a:spcBef>
                <a:spcPts val="1000"/>
              </a:spcBef>
            </a:pPr>
            <a:r>
              <a:rPr lang="pt-PT" sz="1600" b="1" dirty="0" smtClean="0">
                <a:solidFill>
                  <a:srgbClr val="FFCC99"/>
                </a:solidFill>
              </a:rPr>
              <a:t>Definição </a:t>
            </a:r>
            <a:r>
              <a:rPr lang="pt-PT" sz="1600" b="1" dirty="0">
                <a:solidFill>
                  <a:srgbClr val="FFCC99"/>
                </a:solidFill>
              </a:rPr>
              <a:t>das funcionalidades a implementar</a:t>
            </a:r>
            <a:r>
              <a:rPr lang="pt-PT" sz="1600" dirty="0"/>
              <a:t>, indo de encontro aos requisitos do </a:t>
            </a:r>
            <a:r>
              <a:rPr lang="pt-PT" sz="1600" dirty="0" smtClean="0"/>
              <a:t>cliente (login/</a:t>
            </a:r>
            <a:r>
              <a:rPr lang="pt-PT" sz="1600" dirty="0" err="1" smtClean="0"/>
              <a:t>logout</a:t>
            </a:r>
            <a:r>
              <a:rPr lang="pt-PT" sz="1600" dirty="0" smtClean="0"/>
              <a:t>, acesso </a:t>
            </a:r>
            <a:r>
              <a:rPr lang="pt-PT" sz="1600" dirty="0"/>
              <a:t>a GPS para coordenadas </a:t>
            </a:r>
            <a:r>
              <a:rPr lang="pt-PT" sz="1600" dirty="0" smtClean="0"/>
              <a:t>espaciais, recuperação </a:t>
            </a:r>
            <a:r>
              <a:rPr lang="pt-PT" sz="1600" dirty="0"/>
              <a:t>de dados em casos de </a:t>
            </a:r>
            <a:r>
              <a:rPr lang="pt-PT" sz="1600" dirty="0" smtClean="0"/>
              <a:t>perda).</a:t>
            </a:r>
            <a:endParaRPr lang="pt-PT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||  Docente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  <a:endParaRPr lang="pt-PT" sz="12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E1AC76"/>
      </a:hlink>
      <a:folHlink>
        <a:srgbClr val="FFC42F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1440</Words>
  <Application>Microsoft Office PowerPoint</Application>
  <PresentationFormat>Apresentação no Ecrã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Circuito</vt:lpstr>
      <vt:lpstr>Explorador Espacial  Assistente de Campo</vt:lpstr>
      <vt:lpstr>Introdução</vt:lpstr>
      <vt:lpstr>Contextualização</vt:lpstr>
      <vt:lpstr>Apresentação do Caso de Estudo</vt:lpstr>
      <vt:lpstr>Motivação e Objetivos</vt:lpstr>
      <vt:lpstr>Motivação e Objetivos</vt:lpstr>
      <vt:lpstr>Planificação</vt:lpstr>
      <vt:lpstr>Planificação</vt:lpstr>
      <vt:lpstr>Fundamentação da Aplicação</vt:lpstr>
      <vt:lpstr>Tipo de Aplicação e Funcionalidades</vt:lpstr>
      <vt:lpstr>Análise de Requisitos</vt:lpstr>
      <vt:lpstr>Conclusões e Trabalho Futuro</vt:lpstr>
      <vt:lpstr>referências</vt:lpstr>
      <vt:lpstr>Explorador Espacial  Assistente de Campo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Joana Arantes</dc:creator>
  <cp:lastModifiedBy>Joana Arantes</cp:lastModifiedBy>
  <cp:revision>73</cp:revision>
  <dcterms:created xsi:type="dcterms:W3CDTF">2016-02-02T22:12:57Z</dcterms:created>
  <dcterms:modified xsi:type="dcterms:W3CDTF">2016-03-31T00:07:45Z</dcterms:modified>
</cp:coreProperties>
</file>