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83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Montserrat" panose="020B0604020202020204" charset="0"/>
      <p:regular r:id="rId31"/>
      <p:bold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  <p:embeddedFont>
      <p:font typeface="Oswald" panose="020B0604020202020204" charset="0"/>
      <p:regular r:id="rId37"/>
      <p:bold r:id="rId38"/>
    </p:embeddedFont>
    <p:embeddedFont>
      <p:font typeface="Playfair Display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136" autoAdjust="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346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pt-PT" u="none" dirty="0"/>
          </a:p>
        </p:txBody>
      </p:sp>
    </p:spTree>
    <p:extLst>
      <p:ext uri="{BB962C8B-B14F-4D97-AF65-F5344CB8AC3E}">
        <p14:creationId xmlns:p14="http://schemas.microsoft.com/office/powerpoint/2010/main" val="241695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171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12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tabelas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70642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711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552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84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259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smtClean="0"/>
              <a:t>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transações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mostra</a:t>
            </a:r>
            <a:r>
              <a:rPr lang="en-US" baseline="0" dirty="0" smtClean="0"/>
              <a:t>-se 1</a:t>
            </a:r>
            <a:endParaRPr lang="en-US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 smtClean="0"/>
              <a:t>Livro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reservas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Exemplar </a:t>
            </a:r>
            <a:r>
              <a:rPr lang="en-US" baseline="0" dirty="0" err="1" smtClean="0"/>
              <a:t>Requisitavel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err="1" smtClean="0"/>
              <a:t>Inserir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Estado exemplar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Estado </a:t>
            </a:r>
            <a:r>
              <a:rPr lang="en-US" baseline="0" dirty="0" err="1" smtClean="0"/>
              <a:t>reservas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pt-P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Antes de uma requisição poder ser registada é necessário ver se esta pode ser feita, o que implica verificar se o exemplar não possui reservas por parte de outros utilizadores, que pode ser verificado através da chave estrangeira para Utilizador na tabela “Exemplar-reservado-Utilizador”, consultando o seu atributo “Estado”. É necessário verificar ainda que o exemplar não é apenas de consulta, o que pode ser verificado na entidade Exemplar, no atributo “Disponibilidade”. Caso o exemplar esteja disponível para requisição, a informação relativa à requisição é inserida na tabela “Requisicao”. A tabela Exemplar contém o estado de disponibilidade (atributo “Disponibilidade”) de cada exemplar, que terá que ser </a:t>
            </a:r>
            <a:r>
              <a:rPr lang="pt-P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actualizado</a:t>
            </a:r>
            <a:r>
              <a:rPr lang="pt-P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depois de feita a requisição. É ainda necessário verificar se a requisição corresponde ao levantamento de uma reserva, e </a:t>
            </a:r>
            <a:r>
              <a:rPr lang="pt-PT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actualizar</a:t>
            </a:r>
            <a:r>
              <a:rPr lang="pt-PT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atributo “Estado” da tabela “Exemplar-reservado-Utilizador” em caso afirmativo. </a:t>
            </a:r>
            <a:endParaRPr lang="en-US" baseline="0" dirty="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5034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- </a:t>
            </a:r>
            <a:r>
              <a:rPr lang="en-US" dirty="0" err="1" smtClean="0"/>
              <a:t>Garantido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triggers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5580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- </a:t>
            </a:r>
            <a:r>
              <a:rPr lang="en-US" dirty="0" err="1" smtClean="0"/>
              <a:t>Garantido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triggers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131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Multiplicidade - </a:t>
            </a:r>
            <a:r>
              <a:rPr lang="pt-PT" baseline="0" dirty="0" smtClean="0"/>
              <a:t> de relacionamentos entre entidades; foi explicado no conceptual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689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>
                <a:solidFill>
                  <a:schemeClr val="dk1"/>
                </a:solidFill>
              </a:rPr>
              <a:t>-</a:t>
            </a:r>
            <a:r>
              <a:rPr lang="pt-PT" baseline="0" dirty="0" smtClean="0">
                <a:solidFill>
                  <a:schemeClr val="dk1"/>
                </a:solidFill>
              </a:rPr>
              <a:t> Apresentação etapas</a:t>
            </a:r>
            <a:endParaRPr lang="pt-PT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28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- </a:t>
            </a:r>
            <a:r>
              <a:rPr lang="en-US" dirty="0" err="1" smtClean="0"/>
              <a:t>Garantida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transações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5298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45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Implementamos o modelo físico que melhor se adequasse às funcionalidades que o nosso sistema precisa. </a:t>
            </a:r>
            <a:br>
              <a:rPr lang="pt-PT" dirty="0" smtClean="0"/>
            </a:br>
            <a:r>
              <a:rPr lang="pt-PT" dirty="0" smtClean="0"/>
              <a:t>Por questões de comodidade, utilizados o </a:t>
            </a:r>
            <a:r>
              <a:rPr lang="pt-PT" dirty="0" err="1" smtClean="0"/>
              <a:t>MySQL</a:t>
            </a:r>
            <a:r>
              <a:rPr lang="pt-PT" dirty="0" smtClean="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Relações Base: como representar tabelas e a informação que irão conter nelas; As tabelas são as mesmas que no lógico e o povoamento foi feito de acordo com o necessário ( de cada atributo correspondente a uma Entidade, como por exemplo o Livro, ter idLivro , Titulo, CodBarras, ISBN, Colecção … 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Representação de Atributos Derivados: Não fizemos nenhum.</a:t>
            </a:r>
          </a:p>
        </p:txBody>
      </p:sp>
    </p:spTree>
    <p:extLst>
      <p:ext uri="{BB962C8B-B14F-4D97-AF65-F5344CB8AC3E}">
        <p14:creationId xmlns:p14="http://schemas.microsoft.com/office/powerpoint/2010/main" val="3668044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3719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Povoamento: milhares de registos, espaço entre 1552KB ; Tamanho total da tabela exemplar 2.266 MB por exemplo… </a:t>
            </a:r>
            <a:br>
              <a:rPr lang="pt-PT" dirty="0" smtClean="0"/>
            </a:br>
            <a:r>
              <a:rPr lang="pt-PT" dirty="0" smtClean="0"/>
              <a:t>(O que ocupamos mais foram nos exemplares. )</a:t>
            </a:r>
            <a:br>
              <a:rPr lang="pt-PT" dirty="0" smtClean="0"/>
            </a:br>
            <a:r>
              <a:rPr lang="pt-PT" dirty="0" smtClean="0"/>
              <a:t>Depois temos os relacionamentos, as outras tabelas, autor, editora, </a:t>
            </a:r>
            <a:r>
              <a:rPr lang="pt-PT" dirty="0" err="1" smtClean="0"/>
              <a:t>etc</a:t>
            </a:r>
            <a:r>
              <a:rPr lang="pt-PT" dirty="0" smtClean="0"/>
              <a:t> … com 300 e tal registos por exemplo, etc. … </a:t>
            </a:r>
            <a:br>
              <a:rPr lang="pt-PT" dirty="0" smtClean="0"/>
            </a:br>
            <a:endParaRPr lang="pt-PT" dirty="0" smtClean="0"/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Crescimento Futuro: Requisições e reservas </a:t>
            </a:r>
            <a:r>
              <a:rPr lang="pt-PT" dirty="0" err="1" smtClean="0"/>
              <a:t>vao</a:t>
            </a:r>
            <a:r>
              <a:rPr lang="pt-PT" dirty="0" smtClean="0"/>
              <a:t> aumentar mundo e o espaço em disco vai aumentar devido a este aumento. Mais ou menos 50 requisições por dia; Por ano perfaz 18,250 requisições;  </a:t>
            </a:r>
            <a:br>
              <a:rPr lang="pt-PT" dirty="0" smtClean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1268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err="1" smtClean="0"/>
              <a:t>Insert</a:t>
            </a:r>
            <a:r>
              <a:rPr lang="pt-PT" dirty="0" smtClean="0"/>
              <a:t> </a:t>
            </a:r>
            <a:r>
              <a:rPr lang="pt-PT" dirty="0" err="1" smtClean="0"/>
              <a:t>Update</a:t>
            </a:r>
            <a:r>
              <a:rPr lang="pt-PT" dirty="0" smtClean="0"/>
              <a:t> Delete </a:t>
            </a:r>
            <a:r>
              <a:rPr lang="pt-PT" dirty="0" err="1" smtClean="0"/>
              <a:t>Select</a:t>
            </a:r>
            <a:r>
              <a:rPr lang="pt-PT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Durante a recolha de requisitos não foram identificadas nenhumas vistas de utilizador. No entanto podíamos ter 2 tipos de utilizadores: os funcionários e os utentes da biblioteca. </a:t>
            </a:r>
            <a:br>
              <a:rPr lang="pt-PT" dirty="0" smtClean="0"/>
            </a:br>
            <a:r>
              <a:rPr lang="pt-PT" dirty="0" smtClean="0"/>
              <a:t>Funcionários: todas permissões</a:t>
            </a:r>
            <a:br>
              <a:rPr lang="pt-PT" dirty="0" smtClean="0"/>
            </a:br>
            <a:r>
              <a:rPr lang="pt-PT" dirty="0" smtClean="0"/>
              <a:t>Utentes: só consultar livros… </a:t>
            </a:r>
            <a:br>
              <a:rPr lang="pt-PT" dirty="0" smtClean="0"/>
            </a:br>
            <a:endParaRPr lang="pt-PT" dirty="0" smtClean="0"/>
          </a:p>
          <a:p>
            <a:pPr lv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987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Balanço positivo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Passos da metodologia foram seguidos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Desenho da base de dados foram seguidos com sucesso</a:t>
            </a:r>
          </a:p>
          <a:p>
            <a:pPr lvl="0" rtl="0">
              <a:spcBef>
                <a:spcPts val="0"/>
              </a:spcBef>
              <a:buNone/>
            </a:pPr>
            <a:endParaRPr lang="pt-PT" dirty="0" smtClean="0"/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Requisitos rivalidades e reescritos de forma mais clara.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Mudanças no modelo conceptual. Atributo CDU para a entidade LIVRO e antes tava no Exemplar.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Remover o atributo ano no relacionamento Livro Autor, porque não era preciso e não haviam requisitos para tal.</a:t>
            </a:r>
          </a:p>
          <a:p>
            <a:pPr lvl="0" rtl="0">
              <a:spcBef>
                <a:spcPts val="0"/>
              </a:spcBef>
              <a:buNone/>
            </a:pPr>
            <a:endParaRPr lang="pt-PT" dirty="0" smtClean="0"/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Tradução do modelo conceptual para o lógico revelou algumas falhas no modelo conceptual que não tinham consideradas anteriormente…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Por ex.: DataReserva como chave primaria no relacionamento da reserva de um exemplar.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-&gt; Esta modificação garante que os requisitos atuais são cumpridos mas como sugestão: reserva pode ser uma entidade com identificador único em vez de estar num relacionamento (não foi)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A conversão para o modelo lógico e consequente validação foi bem conseguida.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Com modelo lógico validado e requisitos revistos, a modelação física fez-se sem dificuldades.</a:t>
            </a:r>
          </a:p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4136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50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1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172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pt-PT" dirty="0" smtClean="0"/>
              <a:t>- 1ª</a:t>
            </a:r>
            <a:r>
              <a:rPr lang="pt-PT" baseline="0" dirty="0" smtClean="0"/>
              <a:t> fase do desenvolvimento conceptual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pt-PT" baseline="0" dirty="0" smtClean="0"/>
              <a:t>Métodos usados para levantamento requisitos </a:t>
            </a:r>
          </a:p>
          <a:p>
            <a:pPr marL="628650" lvl="1" indent="-171450" rtl="0">
              <a:spcBef>
                <a:spcPts val="0"/>
              </a:spcBef>
              <a:buFontTx/>
              <a:buChar char="-"/>
            </a:pPr>
            <a:r>
              <a:rPr lang="pt-PT" baseline="0" dirty="0" smtClean="0"/>
              <a:t>(entrevistas, internet, observar comportamento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pt-PT" dirty="0" smtClean="0"/>
              <a:t>ISSN - International Standard Serial Number - número internacional normalizado para publicações em série),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ISBN - International Standard Book Number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CDU - Classificação Decimal Unitária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671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023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8398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9005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509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199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799"/>
          </a:xfrm>
          <a:prstGeom prst="rect">
            <a:avLst/>
          </a:prstGeom>
          <a:solidFill>
            <a:schemeClr val="dk2"/>
          </a:solidFill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999925"/>
            <a:ext cx="8520599" cy="214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90" name="Shape 90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599"/>
            <a:ext cx="42600" cy="845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‹nº›</a:t>
            </a:fld>
            <a:endParaRPr lang="pt-PT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8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8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‹nº›</a:t>
            </a:fld>
            <a:endParaRPr lang="pt-PT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199" cy="178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‹nº›</a:t>
            </a:fld>
            <a:endParaRPr lang="pt-PT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pt-PT" sz="13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883725" y="2268950"/>
            <a:ext cx="7035899" cy="69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/>
              <a:t>Gestão de Dados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054040" y="296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Biblioteca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11625" y="191250"/>
            <a:ext cx="4617000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Mestrado Integrado em Engenharia Informática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Unidade Curricular de Base de Dados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11 de Fevereiro de 2015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299175"/>
            <a:ext cx="19050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6521625" y="1242150"/>
            <a:ext cx="2160000" cy="50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999999"/>
                </a:solidFill>
              </a:rPr>
              <a:t>Universidade do </a:t>
            </a:r>
            <a:r>
              <a:rPr lang="pt-PT" sz="1300" b="1" dirty="0" smtClean="0">
                <a:solidFill>
                  <a:srgbClr val="999999"/>
                </a:solidFill>
              </a:rPr>
              <a:t>Minho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dirty="0" smtClean="0">
                <a:solidFill>
                  <a:srgbClr val="999999"/>
                </a:solidFill>
              </a:rPr>
              <a:t>Escola </a:t>
            </a:r>
            <a:r>
              <a:rPr lang="pt-PT" sz="1300" dirty="0">
                <a:solidFill>
                  <a:srgbClr val="999999"/>
                </a:solidFill>
              </a:rPr>
              <a:t>de Engenharia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6" name="Shape 106"/>
          <p:cNvSpPr txBox="1"/>
          <p:nvPr/>
        </p:nvSpPr>
        <p:spPr>
          <a:xfrm>
            <a:off x="6537251" y="4103750"/>
            <a:ext cx="2660374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b="1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Grupo </a:t>
            </a:r>
            <a:r>
              <a:rPr lang="pt-PT" b="1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08:</a:t>
            </a:r>
          </a:p>
          <a:p>
            <a:pPr lvl="4"/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André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Santos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pt-PT" u="sng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Jéssica </a:t>
            </a:r>
            <a:r>
              <a:rPr lang="pt-PT" u="sng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Pereira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Mariana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Carvalho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pt-PT" dirty="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36125" y="4591150"/>
            <a:ext cx="23244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Ano Letivo 2015/2016</a:t>
            </a:r>
          </a:p>
        </p:txBody>
      </p:sp>
    </p:spTree>
  </p:cSld>
  <p:clrMapOvr>
    <a:masterClrMapping/>
  </p:clrMapOvr>
  <p:transition spd="slow" advTm="37198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015650"/>
            <a:ext cx="82296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Derivação do Modelo para Obtenção de Tabelas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rgbClr val="000000"/>
                </a:solidFill>
              </a:rPr>
              <a:t>Relacionamentos N para N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 smtClean="0">
              <a:solidFill>
                <a:srgbClr val="000000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980000"/>
                </a:solidFill>
              </a:rPr>
              <a:t>Exemplar-Reservado-Utilizador </a:t>
            </a:r>
            <a:r>
              <a:rPr lang="pt-PT" sz="1400" dirty="0" smtClean="0">
                <a:solidFill>
                  <a:srgbClr val="000000"/>
                </a:solidFill>
              </a:rPr>
              <a:t>= {</a:t>
            </a:r>
            <a:r>
              <a:rPr lang="pt-PT" sz="1400" u="sng" dirty="0" smtClean="0">
                <a:solidFill>
                  <a:srgbClr val="000000"/>
                </a:solidFill>
              </a:rPr>
              <a:t>Exemplar, Utilizador, DataReserva</a:t>
            </a:r>
            <a:r>
              <a:rPr lang="pt-PT" sz="1400" dirty="0" smtClean="0">
                <a:solidFill>
                  <a:srgbClr val="000000"/>
                </a:solidFill>
              </a:rPr>
              <a:t>, Estado}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980000"/>
                </a:solidFill>
              </a:rPr>
              <a:t>Livro-Publicado-Editora </a:t>
            </a:r>
            <a:r>
              <a:rPr lang="pt-PT" sz="1400" dirty="0" smtClean="0">
                <a:solidFill>
                  <a:srgbClr val="000000"/>
                </a:solidFill>
              </a:rPr>
              <a:t>= {</a:t>
            </a:r>
            <a:r>
              <a:rPr lang="pt-PT" sz="1400" u="sng" dirty="0" smtClean="0">
                <a:solidFill>
                  <a:srgbClr val="000000"/>
                </a:solidFill>
              </a:rPr>
              <a:t>Livro, Editora, Edicao</a:t>
            </a:r>
            <a:r>
              <a:rPr lang="pt-PT" sz="1400" dirty="0" smtClean="0">
                <a:solidFill>
                  <a:srgbClr val="000000"/>
                </a:solidFill>
              </a:rPr>
              <a:t>, Ano}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980000"/>
                </a:solidFill>
              </a:rPr>
              <a:t>Autor-Escreve-Livro </a:t>
            </a:r>
            <a:r>
              <a:rPr lang="pt-PT" sz="1400" dirty="0" smtClean="0">
                <a:solidFill>
                  <a:srgbClr val="000000"/>
                </a:solidFill>
              </a:rPr>
              <a:t>= {</a:t>
            </a:r>
            <a:r>
              <a:rPr lang="pt-PT" sz="1400" u="sng" dirty="0" smtClean="0">
                <a:solidFill>
                  <a:srgbClr val="000000"/>
                </a:solidFill>
              </a:rPr>
              <a:t>Livro, Autor</a:t>
            </a:r>
            <a:r>
              <a:rPr lang="pt-PT" sz="1400" dirty="0" smtClean="0">
                <a:solidFill>
                  <a:srgbClr val="000000"/>
                </a:solidFill>
              </a:rPr>
              <a:t>}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400" dirty="0" smtClean="0">
                <a:solidFill>
                  <a:srgbClr val="000000"/>
                </a:solidFill>
              </a:rPr>
              <a:t>	</a:t>
            </a:r>
          </a:p>
          <a:p>
            <a:pPr marL="457200" lvl="0" indent="-317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rgbClr val="000000"/>
                </a:solidFill>
              </a:rPr>
              <a:t>Atributo Multivalor</a:t>
            </a:r>
          </a:p>
          <a:p>
            <a:pPr marL="457200" lvl="0"/>
            <a:endParaRPr lang="pt-PT" sz="1200" b="1" dirty="0">
              <a:solidFill>
                <a:srgbClr val="980000"/>
              </a:solidFill>
            </a:endParaRPr>
          </a:p>
          <a:p>
            <a:pPr marL="457200" lvl="0" indent="457200"/>
            <a:r>
              <a:rPr lang="pt-PT" sz="1400" b="1" dirty="0">
                <a:solidFill>
                  <a:srgbClr val="980000"/>
                </a:solidFill>
              </a:rPr>
              <a:t>CDU </a:t>
            </a:r>
            <a:r>
              <a:rPr lang="pt-PT" sz="1400" dirty="0">
                <a:solidFill>
                  <a:schemeClr val="dk1"/>
                </a:solidFill>
              </a:rPr>
              <a:t>= {</a:t>
            </a:r>
            <a:r>
              <a:rPr lang="pt-PT" sz="1400" u="sng" dirty="0">
                <a:solidFill>
                  <a:schemeClr val="dk1"/>
                </a:solidFill>
              </a:rPr>
              <a:t>CDU, Livro</a:t>
            </a:r>
            <a:r>
              <a:rPr lang="pt-PT" sz="1400" dirty="0">
                <a:solidFill>
                  <a:schemeClr val="dk1"/>
                </a:solidFill>
              </a:rPr>
              <a:t>}</a:t>
            </a:r>
          </a:p>
          <a:p>
            <a:pPr lvl="0"/>
            <a:r>
              <a:rPr lang="pt-PT" sz="1400" dirty="0">
                <a:solidFill>
                  <a:srgbClr val="000000"/>
                </a:solidFill>
              </a:rPr>
              <a:t>	</a:t>
            </a:r>
          </a:p>
          <a:p>
            <a:pPr marL="457200" lvl="0" indent="-317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400" b="1" u="sng" dirty="0">
                <a:solidFill>
                  <a:srgbClr val="000000"/>
                </a:solidFill>
              </a:rPr>
              <a:t>Total:</a:t>
            </a:r>
            <a:r>
              <a:rPr lang="pt-PT" sz="1400" dirty="0">
                <a:solidFill>
                  <a:srgbClr val="000000"/>
                </a:solidFill>
              </a:rPr>
              <a:t> 3 tabelas de relacionamentos N para N, 1 tabela de atributo multivalor</a:t>
            </a:r>
          </a:p>
          <a:p>
            <a:pPr marL="139700" lvl="0">
              <a:buClr>
                <a:srgbClr val="000000"/>
              </a:buClr>
            </a:pPr>
            <a:endParaRPr lang="pt-PT" sz="800" dirty="0">
              <a:solidFill>
                <a:srgbClr val="000000"/>
              </a:solidFill>
            </a:endParaRPr>
          </a:p>
          <a:p>
            <a:pPr marL="4254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rgbClr val="000000"/>
                </a:solidFill>
              </a:rPr>
              <a:t>Da derivação resulta também a definição das chaves estrangeiras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1900"/>
            <a:ext cx="8229600" cy="69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10</a:t>
            </a:fld>
            <a:endParaRPr lang="pt-PT"/>
          </a:p>
        </p:txBody>
      </p:sp>
      <p:sp>
        <p:nvSpPr>
          <p:cNvPr id="174" name="Shape 17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215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75" y="140110"/>
            <a:ext cx="8029051" cy="500338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>
                <a:solidFill>
                  <a:srgbClr val="000000"/>
                </a:solidFill>
              </a:rPr>
              <a:t>Modelo Lógico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11</a:t>
            </a:fld>
            <a:endParaRPr lang="pt-PT"/>
          </a:p>
        </p:txBody>
      </p:sp>
      <p:sp>
        <p:nvSpPr>
          <p:cNvPr id="190" name="Shape 19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1263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1ª Forma Normal (1FN)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387E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Chave primária como identificador único em cada tabela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Valores atómicos nos atributos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Nomes únicos para tabelas e atributos de cada uma delas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12</a:t>
            </a:fld>
            <a:endParaRPr lang="pt-PT"/>
          </a:p>
        </p:txBody>
      </p:sp>
      <p:sp>
        <p:nvSpPr>
          <p:cNvPr id="198" name="Shape 198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387E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2ª Forma Normal (2FN</a:t>
            </a:r>
            <a:r>
              <a:rPr lang="pt-PT" sz="1600" b="1" u="sng" dirty="0" smtClean="0">
                <a:solidFill>
                  <a:srgbClr val="000000"/>
                </a:solidFill>
              </a:rPr>
              <a:t>)</a:t>
            </a:r>
          </a:p>
          <a:p>
            <a:pPr marL="139700" lvl="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Todas as relações na 1FN</a:t>
            </a:r>
            <a:r>
              <a:rPr lang="pt-PT" sz="1400" b="1" dirty="0">
                <a:solidFill>
                  <a:srgbClr val="000000"/>
                </a:solidFill>
              </a:rPr>
              <a:t>	</a:t>
            </a:r>
            <a:endParaRPr lang="pt-PT" sz="14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pt-PT" sz="14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Dependência </a:t>
            </a:r>
            <a:r>
              <a:rPr lang="pt-PT" sz="1400" dirty="0">
                <a:solidFill>
                  <a:srgbClr val="000000"/>
                </a:solidFill>
              </a:rPr>
              <a:t>funcional total em relação à chave </a:t>
            </a:r>
            <a:r>
              <a:rPr lang="pt-PT" sz="1400" dirty="0" smtClean="0">
                <a:solidFill>
                  <a:srgbClr val="000000"/>
                </a:solidFill>
              </a:rPr>
              <a:t>primária</a:t>
            </a:r>
          </a:p>
          <a:p>
            <a:pPr lvl="0" rtl="0">
              <a:spcBef>
                <a:spcPts val="0"/>
              </a:spcBef>
              <a:buNone/>
            </a:pPr>
            <a:endParaRPr lang="pt-PT"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 smtClean="0">
                <a:solidFill>
                  <a:srgbClr val="000000"/>
                </a:solidFill>
              </a:rPr>
              <a:t>	</a:t>
            </a:r>
            <a:r>
              <a:rPr lang="pt-PT" sz="1400" b="1" u="sng" dirty="0" smtClean="0">
                <a:solidFill>
                  <a:srgbClr val="000000"/>
                </a:solidFill>
              </a:rPr>
              <a:t>EXEMPLO:</a:t>
            </a:r>
          </a:p>
          <a:p>
            <a:r>
              <a:rPr lang="pt-BR" sz="1400" b="1" dirty="0" smtClean="0"/>
              <a:t>	</a:t>
            </a:r>
            <a:r>
              <a:rPr lang="en-US" sz="1400" b="1" dirty="0" err="1">
                <a:solidFill>
                  <a:schemeClr val="tx1"/>
                </a:solidFill>
              </a:rPr>
              <a:t>Livro-Publicado-Editora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= {</a:t>
            </a:r>
            <a:r>
              <a:rPr lang="pt-BR" sz="1400" dirty="0" smtClean="0">
                <a:solidFill>
                  <a:schemeClr val="tx1"/>
                </a:solidFill>
              </a:rPr>
              <a:t>Livro,Editora</a:t>
            </a:r>
            <a:r>
              <a:rPr lang="pt-BR" sz="1400" dirty="0">
                <a:solidFill>
                  <a:schemeClr val="tx1"/>
                </a:solidFill>
              </a:rPr>
              <a:t>, Edicao, </a:t>
            </a:r>
            <a:r>
              <a:rPr lang="pt-BR" sz="1400" dirty="0" smtClean="0">
                <a:solidFill>
                  <a:schemeClr val="tx1"/>
                </a:solidFill>
              </a:rPr>
              <a:t>Ano}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Livro,Editora,Edicao</a:t>
            </a:r>
            <a:r>
              <a:rPr lang="en-US" sz="1400" dirty="0" smtClean="0">
                <a:solidFill>
                  <a:schemeClr val="tx1"/>
                </a:solidFill>
              </a:rPr>
              <a:t>-</a:t>
            </a:r>
            <a:r>
              <a:rPr lang="en-US" sz="1400" dirty="0">
                <a:solidFill>
                  <a:schemeClr val="tx1"/>
                </a:solidFill>
              </a:rPr>
              <a:t>&gt; </a:t>
            </a:r>
            <a:r>
              <a:rPr lang="en-US" sz="1400" dirty="0" err="1">
                <a:solidFill>
                  <a:schemeClr val="tx1"/>
                </a:solidFill>
              </a:rPr>
              <a:t>Ano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err="1">
                <a:solidFill>
                  <a:schemeClr val="tx1"/>
                </a:solidFill>
              </a:rPr>
              <a:t>Chave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primária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  <a:endParaRPr lang="pt-PT" sz="1400" b="1" u="sng" dirty="0">
              <a:solidFill>
                <a:schemeClr val="tx1"/>
              </a:solidFill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13</a:t>
            </a:fld>
            <a:endParaRPr lang="pt-PT"/>
          </a:p>
        </p:txBody>
      </p:sp>
      <p:sp>
        <p:nvSpPr>
          <p:cNvPr id="206" name="Shape 20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3ª Forma Normal (3FN)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Todas </a:t>
            </a:r>
            <a:r>
              <a:rPr lang="pt-PT" sz="1400" dirty="0">
                <a:solidFill>
                  <a:srgbClr val="000000"/>
                </a:solidFill>
              </a:rPr>
              <a:t>as relações na 2FN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Não </a:t>
            </a:r>
            <a:r>
              <a:rPr lang="pt-PT" sz="1400" dirty="0">
                <a:solidFill>
                  <a:srgbClr val="000000"/>
                </a:solidFill>
              </a:rPr>
              <a:t>existem dependências transitivas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14</a:t>
            </a:fld>
            <a:endParaRPr lang="pt-PT"/>
          </a:p>
        </p:txBody>
      </p:sp>
      <p:sp>
        <p:nvSpPr>
          <p:cNvPr id="214" name="Shape 21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</a:t>
            </a:r>
            <a:r>
              <a:rPr lang="pt-PT" sz="2400" b="1" dirty="0" smtClean="0">
                <a:solidFill>
                  <a:srgbClr val="000000"/>
                </a:solidFill>
              </a:rPr>
              <a:t>Normalização</a:t>
            </a:r>
            <a:endParaRPr lang="pt-PT"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Forma Normal Boyce-Codd (FNBC)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Todas as relações na 3ª </a:t>
            </a:r>
            <a:r>
              <a:rPr lang="pt-PT" sz="1400" dirty="0">
                <a:solidFill>
                  <a:srgbClr val="000000"/>
                </a:solidFill>
              </a:rPr>
              <a:t>FN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r>
              <a:rPr lang="pt-PT" sz="1400" dirty="0" smtClean="0">
                <a:solidFill>
                  <a:srgbClr val="000000"/>
                </a:solidFill>
              </a:rPr>
              <a:t>Todos </a:t>
            </a:r>
            <a:r>
              <a:rPr lang="pt-PT" sz="1400" dirty="0">
                <a:solidFill>
                  <a:srgbClr val="000000"/>
                </a:solidFill>
              </a:rPr>
              <a:t>os determinantes das dependências funcionais são chaves </a:t>
            </a:r>
            <a:r>
              <a:rPr lang="pt-PT" sz="1400" dirty="0" smtClean="0">
                <a:solidFill>
                  <a:srgbClr val="000000"/>
                </a:solidFill>
              </a:rPr>
              <a:t>candidatas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endParaRPr lang="pt-PT" sz="1400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  <a:r>
              <a:rPr lang="pt-PT" sz="1400" b="1" u="sng" dirty="0" smtClean="0">
                <a:solidFill>
                  <a:srgbClr val="000000"/>
                </a:solidFill>
              </a:rPr>
              <a:t>EXEMPLO:</a:t>
            </a:r>
            <a:endParaRPr lang="pt-PT" sz="1400" b="1" u="sng" dirty="0">
              <a:solidFill>
                <a:srgbClr val="000000"/>
              </a:solidFill>
            </a:endParaRPr>
          </a:p>
          <a:p>
            <a:r>
              <a:rPr lang="en-US" sz="1800" b="1" dirty="0" smtClean="0">
                <a:solidFill>
                  <a:srgbClr val="00387E"/>
                </a:solidFill>
              </a:rPr>
              <a:t>	</a:t>
            </a:r>
            <a:r>
              <a:rPr lang="pt-BR" sz="1400" b="1" dirty="0" smtClean="0">
                <a:solidFill>
                  <a:schemeClr val="tx1"/>
                </a:solidFill>
              </a:rPr>
              <a:t>Utilizador = {</a:t>
            </a:r>
            <a:r>
              <a:rPr lang="pt-BR" sz="1400" dirty="0" smtClean="0">
                <a:solidFill>
                  <a:schemeClr val="tx1"/>
                </a:solidFill>
              </a:rPr>
              <a:t>idUser</a:t>
            </a:r>
            <a:r>
              <a:rPr lang="pt-BR" sz="1400" dirty="0">
                <a:solidFill>
                  <a:schemeClr val="tx1"/>
                </a:solidFill>
              </a:rPr>
              <a:t>, Nome, Tipo, Email, Telefone, CC, </a:t>
            </a:r>
            <a:r>
              <a:rPr lang="pt-BR" sz="1400" dirty="0" smtClean="0">
                <a:solidFill>
                  <a:schemeClr val="tx1"/>
                </a:solidFill>
              </a:rPr>
              <a:t>NroMecanografico}</a:t>
            </a:r>
          </a:p>
          <a:p>
            <a:r>
              <a:rPr lang="pt-BR" sz="1400" dirty="0">
                <a:solidFill>
                  <a:schemeClr val="tx1"/>
                </a:solidFill>
              </a:rPr>
              <a:t>	</a:t>
            </a:r>
          </a:p>
          <a:p>
            <a:r>
              <a:rPr lang="pt-BR" sz="1400" dirty="0">
                <a:solidFill>
                  <a:schemeClr val="tx1"/>
                </a:solidFill>
              </a:rPr>
              <a:t>	</a:t>
            </a:r>
            <a:r>
              <a:rPr lang="pt-BR" sz="1400" b="1" dirty="0" smtClean="0">
                <a:solidFill>
                  <a:schemeClr val="tx1"/>
                </a:solidFill>
              </a:rPr>
              <a:t>idUser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>
                <a:solidFill>
                  <a:schemeClr val="tx1"/>
                </a:solidFill>
              </a:rPr>
              <a:t>-&gt; Nome, Tipo, Email, Telefone, CC, NroMecanografico (Chave primária)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</a:rPr>
              <a:t>CC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-&gt; </a:t>
            </a:r>
            <a:r>
              <a:rPr lang="en-US" sz="1400" dirty="0" err="1">
                <a:solidFill>
                  <a:schemeClr val="tx1"/>
                </a:solidFill>
              </a:rPr>
              <a:t>idUser</a:t>
            </a:r>
            <a:r>
              <a:rPr lang="en-US" sz="1400" dirty="0">
                <a:solidFill>
                  <a:schemeClr val="tx1"/>
                </a:solidFill>
              </a:rPr>
              <a:t>, Nome, </a:t>
            </a:r>
            <a:r>
              <a:rPr lang="en-US" sz="1400" dirty="0" err="1">
                <a:solidFill>
                  <a:schemeClr val="tx1"/>
                </a:solidFill>
              </a:rPr>
              <a:t>Tipo</a:t>
            </a:r>
            <a:r>
              <a:rPr lang="en-US" sz="1400" dirty="0">
                <a:solidFill>
                  <a:schemeClr val="tx1"/>
                </a:solidFill>
              </a:rPr>
              <a:t>, Email, </a:t>
            </a:r>
            <a:r>
              <a:rPr lang="en-US" sz="1400" dirty="0" err="1">
                <a:solidFill>
                  <a:schemeClr val="tx1"/>
                </a:solidFill>
              </a:rPr>
              <a:t>Telefone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NroMecanografico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err="1">
                <a:solidFill>
                  <a:schemeClr val="tx1"/>
                </a:solidFill>
              </a:rPr>
              <a:t>Chave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candidata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NroMecanografico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-&gt; </a:t>
            </a:r>
            <a:r>
              <a:rPr lang="en-US" sz="1400" dirty="0" err="1">
                <a:solidFill>
                  <a:schemeClr val="tx1"/>
                </a:solidFill>
              </a:rPr>
              <a:t>idUser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dUser</a:t>
            </a:r>
            <a:r>
              <a:rPr lang="en-US" sz="1400" dirty="0">
                <a:solidFill>
                  <a:schemeClr val="tx1"/>
                </a:solidFill>
              </a:rPr>
              <a:t>, Nome, </a:t>
            </a:r>
            <a:r>
              <a:rPr lang="en-US" sz="1400" dirty="0" err="1">
                <a:solidFill>
                  <a:schemeClr val="tx1"/>
                </a:solidFill>
              </a:rPr>
              <a:t>Tipo</a:t>
            </a:r>
            <a:r>
              <a:rPr lang="en-US" sz="1400" dirty="0">
                <a:solidFill>
                  <a:schemeClr val="tx1"/>
                </a:solidFill>
              </a:rPr>
              <a:t>, Email, </a:t>
            </a:r>
            <a:r>
              <a:rPr lang="en-US" sz="1400" dirty="0" err="1">
                <a:solidFill>
                  <a:schemeClr val="tx1"/>
                </a:solidFill>
              </a:rPr>
              <a:t>Telefone</a:t>
            </a:r>
            <a:r>
              <a:rPr lang="en-US" sz="1400" dirty="0">
                <a:solidFill>
                  <a:schemeClr val="tx1"/>
                </a:solidFill>
              </a:rPr>
              <a:t>, CC (</a:t>
            </a:r>
            <a:r>
              <a:rPr lang="en-US" sz="1400" dirty="0" err="1">
                <a:solidFill>
                  <a:schemeClr val="tx1"/>
                </a:solidFill>
              </a:rPr>
              <a:t>Chave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candidata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  <a:endParaRPr sz="1400" b="1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387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387E"/>
                </a:solidFill>
              </a:rPr>
              <a:t>		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15</a:t>
            </a:fld>
            <a:endParaRPr lang="pt-PT"/>
          </a:p>
        </p:txBody>
      </p:sp>
      <p:sp>
        <p:nvSpPr>
          <p:cNvPr id="222" name="Shape 222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229600" cy="70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PT" sz="3600">
                <a:solidFill>
                  <a:srgbClr val="000000"/>
                </a:solidFill>
              </a:rPr>
              <a:t> Modelação Lógica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16</a:t>
            </a:fld>
            <a:endParaRPr lang="pt-PT"/>
          </a:p>
        </p:txBody>
      </p:sp>
      <p:sp>
        <p:nvSpPr>
          <p:cNvPr id="229" name="Shape 22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1775" y="672899"/>
            <a:ext cx="6063724" cy="405341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0" y="997775"/>
            <a:ext cx="4014299" cy="358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Validação Segundo Transações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Exemplo: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2400" b="1" u="sng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Efectuar Requisição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PT" sz="2400" b="1" dirty="0">
                <a:solidFill>
                  <a:srgbClr val="000000"/>
                </a:solidFill>
              </a:rPr>
              <a:t>Restrições de </a:t>
            </a:r>
            <a:r>
              <a:rPr lang="pt-PT" sz="2400" b="1" dirty="0" smtClean="0">
                <a:solidFill>
                  <a:srgbClr val="000000"/>
                </a:solidFill>
              </a:rPr>
              <a:t>Integridade </a:t>
            </a:r>
            <a:r>
              <a:rPr lang="pt-PT" sz="2400" b="1" dirty="0">
                <a:solidFill>
                  <a:srgbClr val="000000"/>
                </a:solidFill>
              </a:rPr>
              <a:t>– </a:t>
            </a:r>
            <a:r>
              <a:rPr lang="pt-PT" sz="2000" b="1" dirty="0">
                <a:solidFill>
                  <a:srgbClr val="000000"/>
                </a:solidFill>
              </a:rPr>
              <a:t>Integridade de Domínio</a:t>
            </a:r>
          </a:p>
          <a:p>
            <a:pPr lvl="0" rtl="0">
              <a:spcBef>
                <a:spcPts val="0"/>
              </a:spcBef>
              <a:buNone/>
            </a:pPr>
            <a:endParaRPr lang="pt-PT" sz="14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Chave para Colecção na tabela Livro pode assumir nulo</a:t>
            </a:r>
          </a:p>
          <a:p>
            <a:pPr lvl="0" rtl="0">
              <a:spcBef>
                <a:spcPts val="0"/>
              </a:spcBef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Atributo </a:t>
            </a:r>
            <a:r>
              <a:rPr lang="pt-PT" sz="1300" b="1" dirty="0">
                <a:solidFill>
                  <a:srgbClr val="000000"/>
                </a:solidFill>
              </a:rPr>
              <a:t>Disponibilidade</a:t>
            </a:r>
            <a:r>
              <a:rPr lang="pt-PT" sz="1300" dirty="0">
                <a:solidFill>
                  <a:srgbClr val="000000"/>
                </a:solidFill>
              </a:rPr>
              <a:t>, na tabela </a:t>
            </a:r>
            <a:r>
              <a:rPr lang="pt-PT" sz="1300" b="1" dirty="0">
                <a:solidFill>
                  <a:srgbClr val="000000"/>
                </a:solidFill>
              </a:rPr>
              <a:t>Exemplar</a:t>
            </a:r>
            <a:r>
              <a:rPr lang="pt-PT" sz="1300" dirty="0">
                <a:solidFill>
                  <a:srgbClr val="000000"/>
                </a:solidFill>
              </a:rPr>
              <a:t>: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0 -</a:t>
            </a:r>
            <a:r>
              <a:rPr lang="pt-PT" sz="1300" dirty="0">
                <a:solidFill>
                  <a:srgbClr val="000000"/>
                </a:solidFill>
              </a:rPr>
              <a:t> caso o exemplar não seja requisitável;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1 - </a:t>
            </a:r>
            <a:r>
              <a:rPr lang="pt-PT" sz="1300" dirty="0">
                <a:solidFill>
                  <a:srgbClr val="000000"/>
                </a:solidFill>
              </a:rPr>
              <a:t>se já se encontrar </a:t>
            </a:r>
            <a:r>
              <a:rPr lang="pt-PT" sz="1300" dirty="0" smtClean="0">
                <a:solidFill>
                  <a:srgbClr val="000000"/>
                </a:solidFill>
              </a:rPr>
              <a:t>requisitado;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 smtClean="0">
                <a:solidFill>
                  <a:srgbClr val="000000"/>
                </a:solidFill>
              </a:rPr>
              <a:t>2 </a:t>
            </a:r>
            <a:r>
              <a:rPr lang="pt-PT" sz="1300" b="1" dirty="0">
                <a:solidFill>
                  <a:srgbClr val="000000"/>
                </a:solidFill>
              </a:rPr>
              <a:t>-</a:t>
            </a:r>
            <a:r>
              <a:rPr lang="pt-PT" sz="1300" dirty="0">
                <a:solidFill>
                  <a:srgbClr val="000000"/>
                </a:solidFill>
              </a:rPr>
              <a:t> caso esteja disponível.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Atributo </a:t>
            </a:r>
            <a:r>
              <a:rPr lang="pt-PT" sz="1300" b="1" dirty="0">
                <a:solidFill>
                  <a:srgbClr val="000000"/>
                </a:solidFill>
              </a:rPr>
              <a:t>Estado</a:t>
            </a:r>
            <a:r>
              <a:rPr lang="pt-PT" sz="1300" dirty="0">
                <a:solidFill>
                  <a:srgbClr val="000000"/>
                </a:solidFill>
              </a:rPr>
              <a:t>, na tabela </a:t>
            </a:r>
            <a:r>
              <a:rPr lang="pt-PT" sz="1300" b="1" dirty="0">
                <a:solidFill>
                  <a:srgbClr val="000000"/>
                </a:solidFill>
              </a:rPr>
              <a:t>Requisição</a:t>
            </a:r>
            <a:r>
              <a:rPr lang="pt-PT" sz="1300" dirty="0">
                <a:solidFill>
                  <a:srgbClr val="000000"/>
                </a:solidFill>
              </a:rPr>
              <a:t>: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rgbClr val="000000"/>
                </a:solidFill>
              </a:rPr>
              <a:t>        </a:t>
            </a:r>
            <a:r>
              <a:rPr lang="pt-PT" sz="1300" b="1" dirty="0" smtClean="0">
                <a:solidFill>
                  <a:srgbClr val="000000"/>
                </a:solidFill>
              </a:rPr>
              <a:t>0 </a:t>
            </a:r>
            <a:r>
              <a:rPr lang="pt-PT" sz="1300" b="1" dirty="0">
                <a:solidFill>
                  <a:srgbClr val="000000"/>
                </a:solidFill>
              </a:rPr>
              <a:t>–</a:t>
            </a:r>
            <a:r>
              <a:rPr lang="pt-PT" sz="1300" dirty="0">
                <a:solidFill>
                  <a:srgbClr val="000000"/>
                </a:solidFill>
              </a:rPr>
              <a:t> caso a requisição esteja ativa, ou seja, o exemplar encontra-se com o utilizador;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1 –</a:t>
            </a:r>
            <a:r>
              <a:rPr lang="pt-PT" sz="1300" dirty="0">
                <a:solidFill>
                  <a:srgbClr val="000000"/>
                </a:solidFill>
              </a:rPr>
              <a:t> caso o exemplar já tenha sido entregue.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17</a:t>
            </a:fld>
            <a:endParaRPr lang="pt-PT"/>
          </a:p>
        </p:txBody>
      </p:sp>
      <p:sp>
        <p:nvSpPr>
          <p:cNvPr id="239" name="Shape 23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</a:t>
            </a:r>
            <a:r>
              <a:rPr lang="pt-PT" sz="2400" b="1" dirty="0" smtClean="0">
                <a:solidFill>
                  <a:srgbClr val="000000"/>
                </a:solidFill>
              </a:rPr>
              <a:t>Integridade – </a:t>
            </a:r>
            <a:r>
              <a:rPr lang="pt-PT" sz="2000" b="1" dirty="0" smtClean="0">
                <a:solidFill>
                  <a:srgbClr val="000000"/>
                </a:solidFill>
              </a:rPr>
              <a:t>Integridade de Domínio</a:t>
            </a:r>
            <a:endParaRPr lang="pt-PT"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chemeClr val="dk1"/>
                </a:solidFill>
              </a:rPr>
              <a:t>Atributo </a:t>
            </a:r>
            <a:r>
              <a:rPr lang="pt-PT" sz="1300" b="1" dirty="0">
                <a:solidFill>
                  <a:schemeClr val="dk1"/>
                </a:solidFill>
              </a:rPr>
              <a:t>Tipo</a:t>
            </a:r>
            <a:r>
              <a:rPr lang="pt-PT" sz="1300" dirty="0">
                <a:solidFill>
                  <a:schemeClr val="dk1"/>
                </a:solidFill>
              </a:rPr>
              <a:t> na tabela </a:t>
            </a:r>
            <a:r>
              <a:rPr lang="pt-PT" sz="1300" b="1" dirty="0" smtClean="0">
                <a:solidFill>
                  <a:schemeClr val="dk1"/>
                </a:solidFill>
              </a:rPr>
              <a:t>Utilizador</a:t>
            </a:r>
            <a:r>
              <a:rPr lang="pt-PT" sz="1300" dirty="0" smtClean="0">
                <a:solidFill>
                  <a:schemeClr val="dk1"/>
                </a:solidFill>
              </a:rPr>
              <a:t>:</a:t>
            </a:r>
          </a:p>
          <a:p>
            <a:pPr marL="1460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pt-PT" sz="1300" b="1" dirty="0">
                <a:solidFill>
                  <a:schemeClr val="dk1"/>
                </a:solidFill>
              </a:rPr>
              <a:t>	</a:t>
            </a:r>
            <a:r>
              <a:rPr lang="pt-PT" sz="1300" b="1" dirty="0" smtClean="0">
                <a:solidFill>
                  <a:schemeClr val="dk1"/>
                </a:solidFill>
              </a:rPr>
              <a:t>A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utilizador seja um aluno de licenciatura;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PG/ID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utilizador seja aluno de pós graduação;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D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docente;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F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funcionário;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LE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leitor externo, não estando por isso registado na universidade;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X </a:t>
            </a:r>
            <a:r>
              <a:rPr lang="pt-PT" sz="1300" b="1" dirty="0">
                <a:solidFill>
                  <a:schemeClr val="dk1"/>
                </a:solidFill>
              </a:rPr>
              <a:t>– </a:t>
            </a:r>
            <a:r>
              <a:rPr lang="pt-PT" sz="1300" dirty="0">
                <a:solidFill>
                  <a:schemeClr val="dk1"/>
                </a:solidFill>
              </a:rPr>
              <a:t>caso o utilizador seja aluno de Erasmus.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600" dirty="0">
              <a:solidFill>
                <a:schemeClr val="dk1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chemeClr val="dk1"/>
                </a:solidFill>
              </a:rPr>
              <a:t>Atributo </a:t>
            </a:r>
            <a:r>
              <a:rPr lang="pt-PT" sz="1300" b="1" dirty="0">
                <a:solidFill>
                  <a:schemeClr val="dk1"/>
                </a:solidFill>
              </a:rPr>
              <a:t>Estado</a:t>
            </a:r>
            <a:r>
              <a:rPr lang="pt-PT" sz="1300" dirty="0">
                <a:solidFill>
                  <a:schemeClr val="dk1"/>
                </a:solidFill>
              </a:rPr>
              <a:t> na tabela resultante do relacionamento </a:t>
            </a:r>
            <a:r>
              <a:rPr lang="pt-PT" sz="1300" b="1" dirty="0">
                <a:solidFill>
                  <a:schemeClr val="dk1"/>
                </a:solidFill>
              </a:rPr>
              <a:t>Exemplar – Utilizador</a:t>
            </a:r>
            <a:r>
              <a:rPr lang="pt-PT" sz="1300" dirty="0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0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tenha sido efetuada uma reserva sobre o exemplar;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1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exemplar já estiver pronto a levantar;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2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exemplar já tenha sido levantado após o pedido de reserva;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3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a reserva tenha sido cancelada.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18</a:t>
            </a:fld>
            <a:endParaRPr lang="pt-PT"/>
          </a:p>
        </p:txBody>
      </p:sp>
      <p:sp>
        <p:nvSpPr>
          <p:cNvPr id="247" name="Shape 247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Integridade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0000"/>
                </a:solidFill>
              </a:rPr>
              <a:t>Integridade de Entidade</a:t>
            </a: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Valores de chave primária não nulos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300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Não existem valores de chaves primárias </a:t>
            </a:r>
            <a:r>
              <a:rPr lang="pt-PT" sz="1400" dirty="0" smtClean="0">
                <a:solidFill>
                  <a:srgbClr val="000000"/>
                </a:solidFill>
              </a:rPr>
              <a:t>iguais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pt-PT" sz="600" dirty="0">
              <a:solidFill>
                <a:srgbClr val="000000"/>
              </a:solidFill>
            </a:endParaRPr>
          </a:p>
          <a:p>
            <a:r>
              <a:rPr lang="pt-PT" sz="1800" b="1" dirty="0" smtClean="0">
                <a:solidFill>
                  <a:srgbClr val="000000"/>
                </a:solidFill>
              </a:rPr>
              <a:t>Integridade Referencial</a:t>
            </a:r>
          </a:p>
          <a:p>
            <a:endParaRPr lang="pt-PT" sz="600" b="1" dirty="0" smtClean="0">
              <a:solidFill>
                <a:srgbClr val="000000"/>
              </a:solidFill>
            </a:endParaRPr>
          </a:p>
          <a:p>
            <a:pPr marL="457200" indent="-317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rgbClr val="000000"/>
                </a:solidFill>
              </a:rPr>
              <a:t>Todas as chaves estrangeiras são válidas</a:t>
            </a:r>
            <a:endParaRPr lang="pt-PT" sz="140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300" dirty="0">
              <a:solidFill>
                <a:srgbClr val="000000"/>
              </a:solidFill>
            </a:endParaRPr>
          </a:p>
          <a:p>
            <a:pPr marL="457200" indent="-317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Não existem </a:t>
            </a:r>
            <a:r>
              <a:rPr lang="pt-PT" sz="1400" dirty="0" smtClean="0">
                <a:solidFill>
                  <a:srgbClr val="000000"/>
                </a:solidFill>
              </a:rPr>
              <a:t>referências a valores não existentes; alteração a um valor chave é consistente por toda a base de dados</a:t>
            </a:r>
          </a:p>
          <a:p>
            <a:pPr marL="139700">
              <a:buClr>
                <a:srgbClr val="000000"/>
              </a:buClr>
            </a:pPr>
            <a:endParaRPr sz="6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chemeClr val="dk1"/>
                </a:solidFill>
              </a:rPr>
              <a:t>Restrições de Multiplicidade</a:t>
            </a: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chemeClr val="dk1"/>
              </a:solidFill>
            </a:endParaRPr>
          </a:p>
          <a:p>
            <a:pPr marL="457200" lvl="0" indent="-3111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dk1"/>
                </a:solidFill>
              </a:rPr>
              <a:t>Impostas na decisão dos relacionamentos entre tabelas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		</a:t>
            </a:r>
          </a:p>
          <a:p>
            <a:pPr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19</a:t>
            </a:fld>
            <a:endParaRPr lang="pt-PT"/>
          </a:p>
        </p:txBody>
      </p:sp>
      <p:sp>
        <p:nvSpPr>
          <p:cNvPr id="255" name="Shape 255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9394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pt-PT" sz="1800" dirty="0"/>
              <a:t>Introdução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Contextualização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Apresentação do caso de estudo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 dirty="0"/>
              <a:t>Modelação Conceptual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Levantamento de Requisitos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Identificação de Entidades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Conceptual Final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457200">
              <a:spcBef>
                <a:spcPts val="0"/>
              </a:spcBef>
              <a:buNone/>
            </a:pPr>
            <a:r>
              <a:rPr lang="pt-PT" sz="3600">
                <a:solidFill>
                  <a:schemeClr val="lt1"/>
                </a:solidFill>
              </a:rPr>
              <a:t>Conteúdo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</a:t>
            </a:fld>
            <a:endParaRPr lang="pt-PT"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648200" y="928817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/>
              <a:t>Modelação Lógica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Derivação do Modelo 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Validação Segundo Regras de Normalização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Validação Segundo Transações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Restrições de Integridade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Tamanho Inicial e Crescimento Futuro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/>
              <a:t>Modelação Física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Tradução do Modelo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Transações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Estimativa de Espaço em Disco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Vistas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pt-PT" sz="1800"/>
              <a:t>Conclusões e Trabalho Futuro</a:t>
            </a:r>
          </a:p>
        </p:txBody>
      </p:sp>
    </p:spTree>
  </p:cSld>
  <p:clrMapOvr>
    <a:masterClrMapping/>
  </p:clrMapOvr>
  <p:transition spd="slow" advTm="1092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</a:t>
            </a:r>
            <a:r>
              <a:rPr lang="pt-PT" sz="2400" b="1" dirty="0" smtClean="0">
                <a:solidFill>
                  <a:srgbClr val="000000"/>
                </a:solidFill>
              </a:rPr>
              <a:t>Integridade </a:t>
            </a:r>
            <a:r>
              <a:rPr lang="pt-PT" sz="2000" b="1" dirty="0" smtClean="0">
                <a:solidFill>
                  <a:srgbClr val="000000"/>
                </a:solidFill>
              </a:rPr>
              <a:t>-</a:t>
            </a:r>
            <a:r>
              <a:rPr lang="pt-PT" sz="2400" b="1" dirty="0" smtClean="0">
                <a:solidFill>
                  <a:srgbClr val="000000"/>
                </a:solidFill>
              </a:rPr>
              <a:t> </a:t>
            </a:r>
            <a:r>
              <a:rPr lang="pt-PT" sz="2000" b="1" dirty="0" smtClean="0">
                <a:solidFill>
                  <a:srgbClr val="000000"/>
                </a:solidFill>
              </a:rPr>
              <a:t>Restrições Gerais</a:t>
            </a:r>
          </a:p>
          <a:p>
            <a:pPr lvl="0" rtl="0">
              <a:spcBef>
                <a:spcPts val="0"/>
              </a:spcBef>
              <a:buNone/>
            </a:pPr>
            <a:endParaRPr lang="pt-PT" sz="18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 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O número de renovações de requisição de um exemplar não pode exceder o número máximo de renovações 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Um utilizador não pode efetuar requisição se o livro não for requisitável ou tiver reservas por parte de outros utilizadores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Uma reserva só pode ser efetuada se o exemplar for </a:t>
            </a:r>
            <a:r>
              <a:rPr lang="pt-PT" sz="1400" dirty="0" smtClean="0">
                <a:solidFill>
                  <a:srgbClr val="000000"/>
                </a:solidFill>
              </a:rPr>
              <a:t>requisitável.</a:t>
            </a:r>
            <a:endParaRPr lang="pt-PT"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20</a:t>
            </a:fld>
            <a:endParaRPr lang="pt-PT"/>
          </a:p>
        </p:txBody>
      </p:sp>
      <p:sp>
        <p:nvSpPr>
          <p:cNvPr id="263" name="Shape 263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200" y="939450"/>
            <a:ext cx="80169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Tamanho Inicial e Crescimento Futuro</a:t>
            </a:r>
          </a:p>
          <a:p>
            <a:pPr lvl="0" rtl="0">
              <a:spcBef>
                <a:spcPts val="0"/>
              </a:spcBef>
              <a:buNone/>
            </a:pPr>
            <a:endParaRPr sz="1600" b="1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b="1" dirty="0">
                <a:solidFill>
                  <a:schemeClr val="dk1"/>
                </a:solidFill>
              </a:rPr>
              <a:t>Valores baseados na BGUM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Tamanho Inicial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30.000</a:t>
            </a:r>
            <a:r>
              <a:rPr lang="pt-PT" sz="1400" dirty="0">
                <a:solidFill>
                  <a:schemeClr val="dk1"/>
                </a:solidFill>
              </a:rPr>
              <a:t> exemplares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5.000</a:t>
            </a:r>
            <a:r>
              <a:rPr lang="pt-PT" sz="1400" dirty="0">
                <a:solidFill>
                  <a:schemeClr val="dk1"/>
                </a:solidFill>
              </a:rPr>
              <a:t> livros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15</a:t>
            </a:r>
            <a:r>
              <a:rPr lang="pt-PT" sz="1400" dirty="0">
                <a:solidFill>
                  <a:schemeClr val="dk1"/>
                </a:solidFill>
              </a:rPr>
              <a:t> coleções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3.000</a:t>
            </a:r>
            <a:r>
              <a:rPr lang="pt-PT" sz="1400" dirty="0">
                <a:solidFill>
                  <a:schemeClr val="dk1"/>
                </a:solidFill>
              </a:rPr>
              <a:t> utilizadores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1950</a:t>
            </a:r>
            <a:r>
              <a:rPr lang="pt-PT" sz="1400" dirty="0">
                <a:solidFill>
                  <a:schemeClr val="dk1"/>
                </a:solidFill>
              </a:rPr>
              <a:t> localizações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3.000</a:t>
            </a:r>
            <a:r>
              <a:rPr lang="pt-PT" sz="1400" dirty="0">
                <a:solidFill>
                  <a:schemeClr val="dk1"/>
                </a:solidFill>
              </a:rPr>
              <a:t> autores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1.000</a:t>
            </a:r>
            <a:r>
              <a:rPr lang="pt-PT" sz="1400" dirty="0">
                <a:solidFill>
                  <a:schemeClr val="dk1"/>
                </a:solidFill>
              </a:rPr>
              <a:t> editoras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300 </a:t>
            </a:r>
            <a:r>
              <a:rPr lang="pt-PT" sz="1400" dirty="0">
                <a:solidFill>
                  <a:schemeClr val="dk1"/>
                </a:solidFill>
              </a:rPr>
              <a:t>requisições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10</a:t>
            </a:r>
            <a:r>
              <a:rPr lang="pt-PT" sz="1400" dirty="0">
                <a:solidFill>
                  <a:schemeClr val="dk1"/>
                </a:solidFill>
              </a:rPr>
              <a:t> reservas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693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21</a:t>
            </a:fld>
            <a:endParaRPr lang="pt-PT"/>
          </a:p>
        </p:txBody>
      </p:sp>
      <p:sp>
        <p:nvSpPr>
          <p:cNvPr id="271" name="Shape 271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2"/>
          </p:nvPr>
        </p:nvSpPr>
        <p:spPr>
          <a:xfrm>
            <a:off x="4518200" y="1691700"/>
            <a:ext cx="3580200" cy="272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Crescimento Futuro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150 </a:t>
            </a:r>
            <a:r>
              <a:rPr lang="pt-PT" sz="1400" dirty="0">
                <a:solidFill>
                  <a:schemeClr val="dk1"/>
                </a:solidFill>
              </a:rPr>
              <a:t>exemplares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10 </a:t>
            </a:r>
            <a:r>
              <a:rPr lang="pt-PT" sz="1400" dirty="0">
                <a:solidFill>
                  <a:schemeClr val="dk1"/>
                </a:solidFill>
              </a:rPr>
              <a:t>livros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1</a:t>
            </a:r>
            <a:r>
              <a:rPr lang="pt-PT" sz="1400" dirty="0">
                <a:solidFill>
                  <a:schemeClr val="dk1"/>
                </a:solidFill>
              </a:rPr>
              <a:t> coleção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3.000</a:t>
            </a:r>
            <a:r>
              <a:rPr lang="pt-PT" sz="1400" dirty="0">
                <a:solidFill>
                  <a:schemeClr val="dk1"/>
                </a:solidFill>
              </a:rPr>
              <a:t> utilizadores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3</a:t>
            </a:r>
            <a:r>
              <a:rPr lang="pt-PT" sz="1400" dirty="0">
                <a:solidFill>
                  <a:schemeClr val="dk1"/>
                </a:solidFill>
              </a:rPr>
              <a:t> autores e editoras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50</a:t>
            </a:r>
            <a:r>
              <a:rPr lang="pt-PT" sz="1400" dirty="0">
                <a:solidFill>
                  <a:schemeClr val="dk1"/>
                </a:solidFill>
              </a:rPr>
              <a:t> requisições por dia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10</a:t>
            </a:r>
            <a:r>
              <a:rPr lang="pt-PT" sz="1400" dirty="0">
                <a:solidFill>
                  <a:schemeClr val="dk1"/>
                </a:solidFill>
              </a:rPr>
              <a:t> reservas por dia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Tradução do modelo</a:t>
            </a: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</a:rPr>
              <a:t>SGBD escolhido: </a:t>
            </a:r>
            <a:r>
              <a:rPr lang="pt-PT" sz="1600" dirty="0" smtClean="0">
                <a:solidFill>
                  <a:srgbClr val="000000"/>
                </a:solidFill>
              </a:rPr>
              <a:t>MySQL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sz="500" b="1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</a:rPr>
              <a:t>Derivação das tabelas do modelo lógico para o </a:t>
            </a:r>
            <a:r>
              <a:rPr lang="pt-PT" sz="1600" b="1" dirty="0" smtClean="0">
                <a:solidFill>
                  <a:srgbClr val="000000"/>
                </a:solidFill>
              </a:rPr>
              <a:t>físico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sz="600" b="1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rgbClr val="000000"/>
                </a:solidFill>
              </a:rPr>
              <a:t>Integridade de domínio garantida por triggers</a:t>
            </a:r>
          </a:p>
          <a:p>
            <a:pPr marL="127000"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pt-PT" sz="500" b="1" dirty="0" smtClean="0">
              <a:solidFill>
                <a:srgbClr val="000000"/>
              </a:solidFill>
            </a:endParaRPr>
          </a:p>
          <a:p>
            <a:pPr marL="457200" lvl="0" indent="-330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000000"/>
                </a:solidFill>
              </a:rPr>
              <a:t>Restrições </a:t>
            </a:r>
            <a:r>
              <a:rPr lang="pt-BR" sz="1600" b="1" dirty="0" smtClean="0">
                <a:solidFill>
                  <a:srgbClr val="000000"/>
                </a:solidFill>
              </a:rPr>
              <a:t>gerais garantidas com código SQL das transações</a:t>
            </a:r>
          </a:p>
          <a:p>
            <a:pPr marL="457200" lvl="0" indent="-330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PT" sz="500" dirty="0" smtClean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rgbClr val="000000"/>
                </a:solidFill>
              </a:rPr>
              <a:t>Não há atributos derivados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sz="600" dirty="0">
              <a:solidFill>
                <a:srgbClr val="000000"/>
              </a:solidFill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22</a:t>
            </a:fld>
            <a:endParaRPr lang="pt-PT"/>
          </a:p>
        </p:txBody>
      </p:sp>
      <p:sp>
        <p:nvSpPr>
          <p:cNvPr id="280" name="Shape 28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 smtClean="0">
                <a:solidFill>
                  <a:srgbClr val="000000"/>
                </a:solidFill>
              </a:rPr>
              <a:t>Validação segundo Transações</a:t>
            </a:r>
            <a:endParaRPr lang="pt-PT" sz="2400" b="1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000000"/>
                </a:solidFill>
              </a:rPr>
              <a:t>Gerado código SQL para </a:t>
            </a:r>
            <a:r>
              <a:rPr lang="pt-BR" sz="1600" b="1" dirty="0" smtClean="0">
                <a:solidFill>
                  <a:srgbClr val="000000"/>
                </a:solidFill>
              </a:rPr>
              <a:t>as seguintes transações:</a:t>
            </a:r>
          </a:p>
          <a:p>
            <a:pPr marL="457200" lvl="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BR" sz="1600" b="1" dirty="0" smtClean="0">
              <a:solidFill>
                <a:srgbClr val="000000"/>
              </a:solidFill>
            </a:endParaRP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</a:rPr>
              <a:t>Efetuar requisição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</a:rPr>
              <a:t>Renovar requisição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</a:rPr>
              <a:t>Entregar exemplar </a:t>
            </a:r>
            <a:endParaRPr lang="pt-BR" sz="1400" dirty="0">
              <a:solidFill>
                <a:srgbClr val="000000"/>
              </a:solidFill>
            </a:endParaRP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</a:rPr>
              <a:t>Efetuar uma </a:t>
            </a:r>
            <a:r>
              <a:rPr lang="pt-BR" sz="1400" dirty="0" smtClean="0">
                <a:solidFill>
                  <a:srgbClr val="000000"/>
                </a:solidFill>
              </a:rPr>
              <a:t>reserva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</a:rPr>
              <a:t>Cancelar uma reserva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</a:rPr>
              <a:t>Localizar exemplar segundo o seu título</a:t>
            </a:r>
          </a:p>
          <a:p>
            <a:pPr marL="596900" lvl="1">
              <a:lnSpc>
                <a:spcPct val="115000"/>
              </a:lnSpc>
              <a:buClr>
                <a:srgbClr val="000000"/>
              </a:buClr>
            </a:pPr>
            <a:endParaRPr lang="pt-PT" sz="1800" dirty="0" smtClean="0">
              <a:solidFill>
                <a:srgbClr val="000000"/>
              </a:solidFill>
            </a:endParaRPr>
          </a:p>
          <a:p>
            <a:pPr marL="457200" lvl="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rgbClr val="000000"/>
                </a:solidFill>
              </a:rPr>
              <a:t>Aplicação </a:t>
            </a:r>
            <a:r>
              <a:rPr lang="pt-PT" sz="1600" b="1" dirty="0">
                <a:solidFill>
                  <a:srgbClr val="000000"/>
                </a:solidFill>
              </a:rPr>
              <a:t>das restrições de integridade </a:t>
            </a:r>
            <a:r>
              <a:rPr lang="pt-PT" sz="1600" b="1" dirty="0" smtClean="0">
                <a:solidFill>
                  <a:srgbClr val="000000"/>
                </a:solidFill>
              </a:rPr>
              <a:t>gerais</a:t>
            </a:r>
            <a:endParaRPr lang="pt-PT" sz="1600" b="1" dirty="0">
              <a:solidFill>
                <a:srgbClr val="000000"/>
              </a:solidFill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 dirty="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23</a:t>
            </a:fld>
            <a:endParaRPr lang="pt-PT"/>
          </a:p>
        </p:txBody>
      </p:sp>
      <p:sp>
        <p:nvSpPr>
          <p:cNvPr id="288" name="Shape 288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chemeClr val="dk1"/>
                </a:solidFill>
              </a:rPr>
              <a:t>Estimativa Espaço em disco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dk1"/>
                </a:solidFill>
              </a:rPr>
              <a:t>Povoamento e tamanho inicial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b="1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dk1"/>
                </a:solidFill>
              </a:rPr>
              <a:t>Total espaço ocupado 5.5 MB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b="1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 smtClean="0">
                <a:solidFill>
                  <a:schemeClr val="dk1"/>
                </a:solidFill>
              </a:rPr>
              <a:t>Crescimento Futuro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chemeClr val="dk1"/>
                </a:solidFill>
              </a:rPr>
              <a:t>50 requisições por dia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chemeClr val="dk1"/>
                </a:solidFill>
              </a:rPr>
              <a:t>3000 novos utilizadores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>
                <a:solidFill>
                  <a:schemeClr val="dk1"/>
                </a:solidFill>
              </a:rPr>
              <a:t>Ao fim de um ano: aumento de 8.3 MB</a:t>
            </a:r>
            <a:endParaRPr lang="pt-PT" sz="1400" dirty="0">
              <a:solidFill>
                <a:schemeClr val="dk1"/>
              </a:solidFill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24</a:t>
            </a:fld>
            <a:endParaRPr lang="pt-PT"/>
          </a:p>
        </p:txBody>
      </p:sp>
      <p:sp>
        <p:nvSpPr>
          <p:cNvPr id="296" name="Shape 29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25</a:t>
            </a:fld>
            <a:endParaRPr lang="pt-PT"/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850" y="1147074"/>
            <a:ext cx="5210590" cy="399637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150470" y="1455175"/>
            <a:ext cx="318303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Vistas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Permissões de acesso</a:t>
            </a:r>
            <a:r>
              <a:rPr lang="pt-PT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000000"/>
                </a:solidFill>
              </a:rPr>
              <a:t>Modelação Física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Seguida metodologia de desenvolvimento Base de </a:t>
            </a:r>
            <a:r>
              <a:rPr lang="pt-PT" sz="1800" dirty="0" smtClean="0">
                <a:solidFill>
                  <a:schemeClr val="dk1"/>
                </a:solidFill>
              </a:rPr>
              <a:t>Dados:</a:t>
            </a: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Modelação Conceptual</a:t>
            </a:r>
            <a:endParaRPr lang="pt-PT" sz="1800" dirty="0">
              <a:solidFill>
                <a:schemeClr val="dk1"/>
              </a:solidFill>
            </a:endParaRP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Modelação Lógica</a:t>
            </a:r>
            <a:endParaRPr lang="pt-PT" sz="1800" dirty="0">
              <a:solidFill>
                <a:schemeClr val="dk1"/>
              </a:solidFill>
            </a:endParaRP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Modelação Física</a:t>
            </a:r>
            <a:endParaRPr lang="pt-PT" sz="18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pt-PT" sz="1800" dirty="0" smtClean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Revisão </a:t>
            </a:r>
            <a:r>
              <a:rPr lang="pt-PT" sz="1800" dirty="0">
                <a:solidFill>
                  <a:schemeClr val="dk1"/>
                </a:solidFill>
              </a:rPr>
              <a:t>dos modelos e requisitos obrigou a alterações constantes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000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Possíveis melhorias:</a:t>
            </a:r>
          </a:p>
          <a:p>
            <a:pPr marL="8572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Atributo DataReserva como chave primária</a:t>
            </a:r>
          </a:p>
          <a:p>
            <a:pPr marL="85725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Reserva como entidade</a:t>
            </a:r>
          </a:p>
          <a:p>
            <a:pPr marL="85725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CDU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26</a:t>
            </a:fld>
            <a:endParaRPr lang="pt-PT"/>
          </a:p>
        </p:txBody>
      </p:sp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Conclusões e Trabalho Futuro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ctrTitle"/>
          </p:nvPr>
        </p:nvSpPr>
        <p:spPr>
          <a:xfrm>
            <a:off x="883725" y="2268950"/>
            <a:ext cx="7035899" cy="69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 dirty="0"/>
              <a:t>Gestão de Dados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subTitle" idx="1"/>
          </p:nvPr>
        </p:nvSpPr>
        <p:spPr>
          <a:xfrm>
            <a:off x="1054040" y="296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0" lvl="0" indent="457200" algn="ctr" rtl="0">
              <a:spcBef>
                <a:spcPts val="0"/>
              </a:spcBef>
              <a:buNone/>
            </a:pPr>
            <a:r>
              <a:rPr lang="pt-PT" dirty="0"/>
              <a:t>Biblioteca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11625" y="191250"/>
            <a:ext cx="4617000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 dirty="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Mestrado Integrado em Engenharia Informática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 dirty="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Unidade Curricular de Base de Dados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 dirty="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11 de Fevereiro de 2015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299175"/>
            <a:ext cx="19050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6521625" y="1242150"/>
            <a:ext cx="2160000" cy="50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999999"/>
                </a:solidFill>
              </a:rPr>
              <a:t>Universidade do Minho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dirty="0">
                <a:solidFill>
                  <a:srgbClr val="999999"/>
                </a:solidFill>
              </a:rPr>
              <a:t>Escola de Engenharia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3" name="Shape 323"/>
          <p:cNvSpPr txBox="1"/>
          <p:nvPr/>
        </p:nvSpPr>
        <p:spPr>
          <a:xfrm>
            <a:off x="436125" y="4591150"/>
            <a:ext cx="23244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Ano Letivo 2015/2016</a:t>
            </a:r>
          </a:p>
        </p:txBody>
      </p:sp>
      <p:sp>
        <p:nvSpPr>
          <p:cNvPr id="9" name="Shape 106"/>
          <p:cNvSpPr txBox="1"/>
          <p:nvPr/>
        </p:nvSpPr>
        <p:spPr>
          <a:xfrm>
            <a:off x="6918251" y="4103750"/>
            <a:ext cx="2147091" cy="103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Grupo </a:t>
            </a: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08:</a:t>
            </a:r>
          </a:p>
          <a:p>
            <a:pPr lvl="4"/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André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Santos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pt-PT" u="sng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Jéssica </a:t>
            </a:r>
            <a:r>
              <a:rPr lang="pt-PT" u="sng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Pereira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    Mariana </a:t>
            </a:r>
            <a: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Carvalho</a:t>
            </a:r>
            <a:br>
              <a:rPr lang="pt-PT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pt-PT" dirty="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817725" y="1252249"/>
            <a:ext cx="8229600" cy="349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Contextualização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Base de dados para gestão de documentos bibliográficos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Inspirado no sistema da Biblioteca Geral da Universidade do Minho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2400" b="1" dirty="0">
                <a:solidFill>
                  <a:schemeClr val="dk1"/>
                </a:solidFill>
              </a:rPr>
              <a:t>Serviços oferecidos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Consulta de exemplares disponíveis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Empréstimo de publicações para leitura domiciliária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Reserva de publicações para leitura domiciliária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04800" y="435599"/>
            <a:ext cx="8229600" cy="60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Introdução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3</a:t>
            </a:fld>
            <a:endParaRPr lang="pt-PT"/>
          </a:p>
        </p:txBody>
      </p:sp>
    </p:spTree>
  </p:cSld>
  <p:clrMapOvr>
    <a:masterClrMapping/>
  </p:clrMapOvr>
  <p:transition spd="slow" advTm="847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61950" y="1244249"/>
            <a:ext cx="7296599" cy="322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400" b="1" dirty="0" smtClean="0">
                <a:solidFill>
                  <a:srgbClr val="000000"/>
                </a:solidFill>
              </a:rPr>
              <a:t>Motivação e Objetivos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lang="pt-PT" sz="1000" b="1" dirty="0">
              <a:solidFill>
                <a:srgbClr val="000000"/>
              </a:solidFill>
            </a:endParaRP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pt-PT" sz="1800" dirty="0"/>
              <a:t>Necessidade de organizar informação </a:t>
            </a:r>
            <a:r>
              <a:rPr lang="pt-PT" sz="1800" dirty="0" smtClean="0"/>
              <a:t>bibliográfica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/>
              <a:t>Compreender </a:t>
            </a:r>
            <a:r>
              <a:rPr lang="pt-PT" sz="1800" dirty="0"/>
              <a:t>funcionamento da </a:t>
            </a:r>
            <a:r>
              <a:rPr lang="pt-PT" sz="1800" dirty="0" smtClean="0"/>
              <a:t>biblioteca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/>
              <a:t>Compreender </a:t>
            </a:r>
            <a:r>
              <a:rPr lang="pt-PT" sz="1800" dirty="0"/>
              <a:t>metodologia de concepção de uma base de dados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/>
              <a:t>Satisfazer </a:t>
            </a:r>
            <a:r>
              <a:rPr lang="pt-PT" sz="1800" dirty="0"/>
              <a:t>os requisitos dos utilizadores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27200" y="320499"/>
            <a:ext cx="8229600" cy="744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3F3F3"/>
                </a:solidFill>
              </a:rPr>
              <a:t>Introdução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4</a:t>
            </a:fld>
            <a:endParaRPr lang="pt-PT"/>
          </a:p>
        </p:txBody>
      </p:sp>
    </p:spTree>
  </p:cSld>
  <p:clrMapOvr>
    <a:masterClrMapping/>
  </p:clrMapOvr>
  <p:transition spd="slow" advTm="38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86275" y="780875"/>
            <a:ext cx="8229600" cy="376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PT" sz="2400" b="1" dirty="0">
                <a:solidFill>
                  <a:schemeClr val="dk1"/>
                </a:solidFill>
              </a:rPr>
              <a:t>Levantamento de Requisitos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a designação de todas as coleções existentes.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quantos livros cada coleção tem.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lista de nomes dos autores dos livros da biblioteca.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Para uma dada editora, saber a sua designação.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Pesquisar um livro segundo: ISSN, ISBN, código de barras e título.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/>
              <a:t>Saber </a:t>
            </a:r>
            <a:r>
              <a:rPr lang="pt-PT" sz="1400" dirty="0"/>
              <a:t>a localização de livros de uma certa CDU.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Para cada exemplar saber o estado de disponibilidade (reservado, requisitado ou não requisitável), o estado de conservação do exemplar bem como a sua localização na biblioteca (piso, estante e prateleira).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Reservar exemplares de um ou mais livros.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...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33870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Conceptual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5</a:t>
            </a:fld>
            <a:endParaRPr lang="pt-PT"/>
          </a:p>
        </p:txBody>
      </p:sp>
    </p:spTree>
  </p:cSld>
  <p:clrMapOvr>
    <a:masterClrMapping/>
  </p:clrMapOvr>
  <p:transition spd="slow" advTm="271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254500" y="1733575"/>
            <a:ext cx="6627859" cy="253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/>
              <a:t>Identificação de entidades: Livro, Exemplar, Autor, Editora, Coleção, Utilizador, Requisição, Localização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/>
              <a:t>Identificação de atributos</a:t>
            </a:r>
          </a:p>
          <a:p>
            <a:endParaRPr lang="pt-PT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/>
              <a:t>Identificação de relacionamentos e respectivos atributos</a:t>
            </a:r>
            <a:r>
              <a:rPr lang="pt-PT" sz="2000" dirty="0"/>
              <a:t/>
            </a:r>
            <a:br>
              <a:rPr lang="pt-PT" sz="2000" dirty="0"/>
            </a:br>
            <a:r>
              <a:rPr lang="pt-PT" sz="2000" dirty="0"/>
              <a:t>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000" dirty="0"/>
              <a:t/>
            </a:r>
            <a:br>
              <a:rPr lang="pt-PT" sz="2000" dirty="0"/>
            </a:br>
            <a:endParaRPr lang="pt-PT" sz="2000" dirty="0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1017476"/>
            <a:ext cx="8229600" cy="56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 dirty="0" smtClean="0">
                <a:solidFill>
                  <a:srgbClr val="000000"/>
                </a:solidFill>
              </a:rPr>
              <a:t>Entidades, Atributos e Relacionamentos</a:t>
            </a:r>
            <a:endParaRPr lang="pt-PT" sz="2400" dirty="0">
              <a:solidFill>
                <a:srgbClr val="000000"/>
              </a:solidFill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6</a:t>
            </a:fld>
            <a:endParaRPr lang="pt-PT"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33870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Conceptual</a:t>
            </a:r>
          </a:p>
        </p:txBody>
      </p:sp>
    </p:spTree>
  </p:cSld>
  <p:clrMapOvr>
    <a:masterClrMapping/>
  </p:clrMapOvr>
  <p:transition spd="slow" advTm="212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000500" y="1733575"/>
            <a:ext cx="7219599" cy="17388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2000" dirty="0" smtClean="0"/>
              <a:t>Para cada cada requisito verificou-se de que forma o modelo dava resposta</a:t>
            </a:r>
          </a:p>
          <a:p>
            <a:pPr lvl="0" rtl="0">
              <a:spcBef>
                <a:spcPts val="0"/>
              </a:spcBef>
            </a:pPr>
            <a:endParaRPr lang="pt-PT" sz="2000" dirty="0" smtClean="0"/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2000" dirty="0" smtClean="0"/>
              <a:t>Consideradas 3 transações importantes</a:t>
            </a:r>
            <a:r>
              <a:rPr lang="pt-PT" sz="2000" dirty="0"/>
              <a:t> </a:t>
            </a:r>
            <a:r>
              <a:rPr lang="pt-PT" sz="2000" dirty="0" smtClean="0"/>
              <a:t>usadas na validação: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2060"/>
                </a:solidFill>
              </a:rPr>
              <a:t>Qual(is) a(s) localização(ões) (piso, estante e prateleira) dos exemplares de um livro com determinado título?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2060"/>
                </a:solidFill>
              </a:rPr>
              <a:t>Efetuar requisição</a:t>
            </a:r>
          </a:p>
          <a:p>
            <a:pPr marL="914400" lvl="1" indent="-3175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2060"/>
                </a:solidFill>
              </a:rPr>
              <a:t>Efetuar uma reserva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000" dirty="0"/>
              <a:t/>
            </a:r>
            <a:br>
              <a:rPr lang="pt-PT" sz="2000" dirty="0"/>
            </a:br>
            <a:endParaRPr lang="pt-PT" sz="2000" dirty="0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1017476"/>
            <a:ext cx="8229600" cy="56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 dirty="0" smtClean="0">
                <a:solidFill>
                  <a:srgbClr val="000000"/>
                </a:solidFill>
              </a:rPr>
              <a:t>Validação segundo requisitos e transações</a:t>
            </a:r>
            <a:endParaRPr lang="pt-PT" sz="2400" dirty="0">
              <a:solidFill>
                <a:srgbClr val="000000"/>
              </a:solidFill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7</a:t>
            </a:fld>
            <a:endParaRPr lang="pt-PT"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33870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Conceptual</a:t>
            </a:r>
          </a:p>
        </p:txBody>
      </p:sp>
    </p:spTree>
    <p:extLst>
      <p:ext uri="{BB962C8B-B14F-4D97-AF65-F5344CB8AC3E}">
        <p14:creationId xmlns:p14="http://schemas.microsoft.com/office/powerpoint/2010/main" val="3185865399"/>
      </p:ext>
    </p:extLst>
  </p:cSld>
  <p:clrMapOvr>
    <a:masterClrMapping/>
  </p:clrMapOvr>
  <p:transition spd="slow" advTm="212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>
                <a:solidFill>
                  <a:srgbClr val="000000"/>
                </a:solidFill>
              </a:rPr>
              <a:t>Modelo Conceptual Final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8</a:t>
            </a:fld>
            <a:endParaRPr lang="pt-PT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11" y="457550"/>
            <a:ext cx="5413175" cy="4355251"/>
          </a:xfrm>
          <a:prstGeom prst="rect">
            <a:avLst/>
          </a:prstGeom>
        </p:spPr>
      </p:pic>
    </p:spTree>
  </p:cSld>
  <p:clrMapOvr>
    <a:masterClrMapping/>
  </p:clrMapOvr>
  <p:transition spd="slow" advTm="194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015650"/>
            <a:ext cx="82296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Derivação do Modelo para Obtenção de Tabelas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rgbClr val="000000"/>
                </a:solidFill>
              </a:rPr>
              <a:t>Tabelas Base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b="1" dirty="0">
              <a:solidFill>
                <a:srgbClr val="980000"/>
              </a:solidFill>
            </a:endParaRPr>
          </a:p>
          <a:p>
            <a:pPr marL="457200" lvl="0" indent="457200"/>
            <a:r>
              <a:rPr lang="pt-PT" sz="1400" b="1" dirty="0">
                <a:solidFill>
                  <a:srgbClr val="980000"/>
                </a:solidFill>
              </a:rPr>
              <a:t>Utilizador</a:t>
            </a:r>
            <a:r>
              <a:rPr lang="pt-PT" sz="1400" b="1" dirty="0">
                <a:solidFill>
                  <a:srgbClr val="000000"/>
                </a:solidFill>
              </a:rPr>
              <a:t>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>
                <a:solidFill>
                  <a:srgbClr val="000000"/>
                </a:solidFill>
              </a:rPr>
              <a:t>idUser</a:t>
            </a:r>
            <a:r>
              <a:rPr lang="pt-PT" sz="1400" dirty="0">
                <a:solidFill>
                  <a:srgbClr val="000000"/>
                </a:solidFill>
              </a:rPr>
              <a:t>, Tipo, Nome, Email, CC, NroMecanografico, Telefone}</a:t>
            </a:r>
          </a:p>
          <a:p>
            <a:pPr marL="914400" lvl="0"/>
            <a:r>
              <a:rPr lang="pt-PT" sz="1400" b="1" dirty="0">
                <a:solidFill>
                  <a:srgbClr val="980000"/>
                </a:solidFill>
              </a:rPr>
              <a:t>Livro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>
                <a:solidFill>
                  <a:srgbClr val="000000"/>
                </a:solidFill>
              </a:rPr>
              <a:t>idLivro</a:t>
            </a:r>
            <a:r>
              <a:rPr lang="pt-PT" sz="1400" dirty="0">
                <a:solidFill>
                  <a:srgbClr val="000000"/>
                </a:solidFill>
              </a:rPr>
              <a:t>, Titulo, CodBarras, ISBN, ISSN, Coleccao}</a:t>
            </a:r>
          </a:p>
          <a:p>
            <a:pPr marL="914400" lvl="0"/>
            <a:r>
              <a:rPr lang="pt-PT" sz="1400" b="1" dirty="0">
                <a:solidFill>
                  <a:srgbClr val="980000"/>
                </a:solidFill>
              </a:rPr>
              <a:t>Autor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>
                <a:solidFill>
                  <a:srgbClr val="000000"/>
                </a:solidFill>
              </a:rPr>
              <a:t>idAutor</a:t>
            </a:r>
            <a:r>
              <a:rPr lang="pt-PT" sz="1400" dirty="0">
                <a:solidFill>
                  <a:srgbClr val="000000"/>
                </a:solidFill>
              </a:rPr>
              <a:t>, PrimeirosNomes, Apelido}</a:t>
            </a:r>
          </a:p>
          <a:p>
            <a:pPr marL="914400" lvl="0"/>
            <a:r>
              <a:rPr lang="pt-PT" sz="1400" b="1" dirty="0">
                <a:solidFill>
                  <a:srgbClr val="980000"/>
                </a:solidFill>
              </a:rPr>
              <a:t>Editora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>
                <a:solidFill>
                  <a:srgbClr val="000000"/>
                </a:solidFill>
              </a:rPr>
              <a:t>idEditora</a:t>
            </a:r>
            <a:r>
              <a:rPr lang="pt-PT" sz="1400" dirty="0">
                <a:solidFill>
                  <a:srgbClr val="000000"/>
                </a:solidFill>
              </a:rPr>
              <a:t>, Designacao}</a:t>
            </a:r>
          </a:p>
          <a:p>
            <a:pPr marL="914400" lvl="0"/>
            <a:r>
              <a:rPr lang="pt-PT" sz="1400" b="1" dirty="0">
                <a:solidFill>
                  <a:srgbClr val="980000"/>
                </a:solidFill>
              </a:rPr>
              <a:t>Requisicao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 err="1">
                <a:solidFill>
                  <a:srgbClr val="000000"/>
                </a:solidFill>
              </a:rPr>
              <a:t>idRequisicao</a:t>
            </a:r>
            <a:r>
              <a:rPr lang="pt-PT" sz="1400" dirty="0">
                <a:solidFill>
                  <a:srgbClr val="000000"/>
                </a:solidFill>
              </a:rPr>
              <a:t>, </a:t>
            </a:r>
            <a:r>
              <a:rPr lang="pt-PT" sz="1400" dirty="0" err="1">
                <a:solidFill>
                  <a:srgbClr val="000000"/>
                </a:solidFill>
              </a:rPr>
              <a:t>DataRequisicao</a:t>
            </a:r>
            <a:r>
              <a:rPr lang="pt-PT" sz="1400" dirty="0">
                <a:solidFill>
                  <a:srgbClr val="000000"/>
                </a:solidFill>
              </a:rPr>
              <a:t>, </a:t>
            </a:r>
            <a:r>
              <a:rPr lang="pt-PT" sz="1400" dirty="0" err="1">
                <a:solidFill>
                  <a:srgbClr val="000000"/>
                </a:solidFill>
              </a:rPr>
              <a:t>DataEntrega</a:t>
            </a:r>
            <a:r>
              <a:rPr lang="pt-PT" sz="1400" dirty="0">
                <a:solidFill>
                  <a:srgbClr val="000000"/>
                </a:solidFill>
              </a:rPr>
              <a:t>, Estado, NroMaxRenovacoes,             	    </a:t>
            </a:r>
            <a:r>
              <a:rPr lang="pt-PT" sz="1400" dirty="0" err="1">
                <a:solidFill>
                  <a:srgbClr val="000000"/>
                </a:solidFill>
              </a:rPr>
              <a:t>NrRenovacoes</a:t>
            </a:r>
            <a:r>
              <a:rPr lang="pt-PT" sz="1400" dirty="0">
                <a:solidFill>
                  <a:srgbClr val="000000"/>
                </a:solidFill>
              </a:rPr>
              <a:t>, Exemplar, Utilizador}</a:t>
            </a:r>
          </a:p>
          <a:p>
            <a:pPr marL="914400" lvl="0"/>
            <a:r>
              <a:rPr lang="pt-PT" sz="1400" b="1" dirty="0">
                <a:solidFill>
                  <a:srgbClr val="980000"/>
                </a:solidFill>
              </a:rPr>
              <a:t>Exemplar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 err="1">
                <a:solidFill>
                  <a:srgbClr val="000000"/>
                </a:solidFill>
              </a:rPr>
              <a:t>idExemplar</a:t>
            </a:r>
            <a:r>
              <a:rPr lang="pt-PT" sz="1400" dirty="0">
                <a:solidFill>
                  <a:srgbClr val="000000"/>
                </a:solidFill>
              </a:rPr>
              <a:t>, </a:t>
            </a:r>
            <a:r>
              <a:rPr lang="pt-PT" sz="1400" dirty="0" err="1">
                <a:solidFill>
                  <a:srgbClr val="000000"/>
                </a:solidFill>
              </a:rPr>
              <a:t>Condicao</a:t>
            </a:r>
            <a:r>
              <a:rPr lang="pt-PT" sz="1400" dirty="0">
                <a:solidFill>
                  <a:srgbClr val="000000"/>
                </a:solidFill>
              </a:rPr>
              <a:t>, Disponibilidade, Localizacao, Livro}</a:t>
            </a:r>
          </a:p>
          <a:p>
            <a:pPr marL="914400" lvl="0"/>
            <a:r>
              <a:rPr lang="pt-PT" sz="1400" b="1" dirty="0">
                <a:solidFill>
                  <a:srgbClr val="980000"/>
                </a:solidFill>
              </a:rPr>
              <a:t>Localizacao </a:t>
            </a:r>
            <a:r>
              <a:rPr lang="pt-PT" sz="1400" dirty="0">
                <a:solidFill>
                  <a:srgbClr val="000000"/>
                </a:solidFill>
              </a:rPr>
              <a:t>= {</a:t>
            </a:r>
            <a:r>
              <a:rPr lang="pt-PT" sz="1400" u="sng" dirty="0">
                <a:solidFill>
                  <a:srgbClr val="000000"/>
                </a:solidFill>
              </a:rPr>
              <a:t>IdLocal</a:t>
            </a:r>
            <a:r>
              <a:rPr lang="pt-PT" sz="1400" dirty="0">
                <a:solidFill>
                  <a:srgbClr val="000000"/>
                </a:solidFill>
              </a:rPr>
              <a:t>, Piso, Estante, Prateleira}</a:t>
            </a:r>
          </a:p>
          <a:p>
            <a:pPr marL="914400" lvl="0"/>
            <a:r>
              <a:rPr lang="pt-PT" sz="1400" b="1" dirty="0">
                <a:solidFill>
                  <a:srgbClr val="980000"/>
                </a:solidFill>
              </a:rPr>
              <a:t>Coleccao </a:t>
            </a:r>
            <a:r>
              <a:rPr lang="pt-PT" sz="1400" dirty="0">
                <a:solidFill>
                  <a:schemeClr val="dk1"/>
                </a:solidFill>
              </a:rPr>
              <a:t>= {</a:t>
            </a:r>
            <a:r>
              <a:rPr lang="pt-PT" sz="1400" u="sng" dirty="0">
                <a:solidFill>
                  <a:schemeClr val="dk1"/>
                </a:solidFill>
              </a:rPr>
              <a:t>idColeccao</a:t>
            </a:r>
            <a:r>
              <a:rPr lang="pt-PT" sz="1400" dirty="0">
                <a:solidFill>
                  <a:schemeClr val="dk1"/>
                </a:solidFill>
              </a:rPr>
              <a:t>, Designacao}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b="1" u="sng" dirty="0">
                <a:solidFill>
                  <a:srgbClr val="000000"/>
                </a:solidFill>
              </a:rPr>
              <a:t>Total:</a:t>
            </a:r>
            <a:r>
              <a:rPr lang="pt-PT" sz="1600" b="1" dirty="0">
                <a:solidFill>
                  <a:srgbClr val="000000"/>
                </a:solidFill>
              </a:rPr>
              <a:t> </a:t>
            </a:r>
            <a:r>
              <a:rPr lang="pt-PT" sz="1400" dirty="0">
                <a:solidFill>
                  <a:srgbClr val="000000"/>
                </a:solidFill>
              </a:rPr>
              <a:t>8 tabelas base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1900"/>
            <a:ext cx="8229600" cy="69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9</a:t>
            </a:fld>
            <a:endParaRPr lang="pt-PT"/>
          </a:p>
        </p:txBody>
      </p:sp>
      <p:sp>
        <p:nvSpPr>
          <p:cNvPr id="166" name="Shape 16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350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1789</Words>
  <Application>Microsoft Office PowerPoint</Application>
  <PresentationFormat>Apresentação no Ecrã (16:9)</PresentationFormat>
  <Paragraphs>425</Paragraphs>
  <Slides>27</Slides>
  <Notes>27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27</vt:i4>
      </vt:variant>
    </vt:vector>
  </HeadingPairs>
  <TitlesOfParts>
    <vt:vector size="34" baseType="lpstr">
      <vt:lpstr>Arial</vt:lpstr>
      <vt:lpstr>Montserrat</vt:lpstr>
      <vt:lpstr>Trebuchet MS</vt:lpstr>
      <vt:lpstr>Oswald</vt:lpstr>
      <vt:lpstr>Playfair Display</vt:lpstr>
      <vt:lpstr>pop</vt:lpstr>
      <vt:lpstr>wave</vt:lpstr>
      <vt:lpstr>Gestão de Dados</vt:lpstr>
      <vt:lpstr>Conteúdo</vt:lpstr>
      <vt:lpstr>Introdução</vt:lpstr>
      <vt:lpstr>Introdução</vt:lpstr>
      <vt:lpstr>Modelação Conceptual</vt:lpstr>
      <vt:lpstr>Entidades, Atributos e Relacionamentos</vt:lpstr>
      <vt:lpstr>Validação segundo requisitos e transações</vt:lpstr>
      <vt:lpstr>Modelo Conceptual Final</vt:lpstr>
      <vt:lpstr>Modelação Lógica</vt:lpstr>
      <vt:lpstr>Modelação Lógica</vt:lpstr>
      <vt:lpstr>Modelo Lógico</vt:lpstr>
      <vt:lpstr>Modelação Lógica</vt:lpstr>
      <vt:lpstr>Modelação Lógica</vt:lpstr>
      <vt:lpstr>Modelação Lógica</vt:lpstr>
      <vt:lpstr>Modelação Lógica</vt:lpstr>
      <vt:lpstr> Modelação Lógica</vt:lpstr>
      <vt:lpstr>Modelação Lógica</vt:lpstr>
      <vt:lpstr>Modelação Lógica</vt:lpstr>
      <vt:lpstr>Modelação Lógica</vt:lpstr>
      <vt:lpstr>Modelação Lógica</vt:lpstr>
      <vt:lpstr>Modelação Lógica</vt:lpstr>
      <vt:lpstr>Modelação Física</vt:lpstr>
      <vt:lpstr>Modelação Física</vt:lpstr>
      <vt:lpstr>Modelação Física</vt:lpstr>
      <vt:lpstr>Modelação Física</vt:lpstr>
      <vt:lpstr>Conclusões e Trabalho Futuro</vt:lpstr>
      <vt:lpstr>Gestão de Dados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Dados</dc:title>
  <dc:creator>mariana</dc:creator>
  <cp:lastModifiedBy>ASUS</cp:lastModifiedBy>
  <cp:revision>36</cp:revision>
  <dcterms:modified xsi:type="dcterms:W3CDTF">2016-02-11T15:15:59Z</dcterms:modified>
</cp:coreProperties>
</file>