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30"/>
  </p:notesMasterIdLst>
  <p:sldIdLst>
    <p:sldId id="256" r:id="rId2"/>
    <p:sldId id="320" r:id="rId3"/>
    <p:sldId id="321" r:id="rId4"/>
    <p:sldId id="323" r:id="rId5"/>
    <p:sldId id="325" r:id="rId6"/>
    <p:sldId id="326" r:id="rId7"/>
    <p:sldId id="291" r:id="rId8"/>
    <p:sldId id="259" r:id="rId9"/>
    <p:sldId id="262" r:id="rId10"/>
    <p:sldId id="300" r:id="rId11"/>
    <p:sldId id="302" r:id="rId12"/>
    <p:sldId id="309" r:id="rId13"/>
    <p:sldId id="312" r:id="rId14"/>
    <p:sldId id="330" r:id="rId15"/>
    <p:sldId id="310" r:id="rId16"/>
    <p:sldId id="333" r:id="rId17"/>
    <p:sldId id="334" r:id="rId18"/>
    <p:sldId id="311" r:id="rId19"/>
    <p:sldId id="314" r:id="rId20"/>
    <p:sldId id="316" r:id="rId21"/>
    <p:sldId id="313" r:id="rId22"/>
    <p:sldId id="335" r:id="rId23"/>
    <p:sldId id="336" r:id="rId24"/>
    <p:sldId id="337" r:id="rId25"/>
    <p:sldId id="338" r:id="rId26"/>
    <p:sldId id="329" r:id="rId27"/>
    <p:sldId id="295" r:id="rId28"/>
    <p:sldId id="294" r:id="rId29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9F078-F226-4DFC-A659-BA9427B6E162}" type="datetimeFigureOut">
              <a:rPr lang="pt-PT" smtClean="0"/>
              <a:t>29-06-2016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08B40-A07E-4F9D-B843-8EC76142E4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6634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08B40-A07E-4F9D-B843-8EC76142E4FB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5440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1728788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5410202"/>
            <a:ext cx="2057400" cy="365125"/>
          </a:xfrm>
        </p:spPr>
        <p:txBody>
          <a:bodyPr/>
          <a:lstStyle/>
          <a:p>
            <a:fld id="{36E5539B-DE7E-4F23-A1C9-CE30CE7F18F6}" type="datetime1">
              <a:rPr lang="pt-PT" smtClean="0"/>
              <a:t>29-06-2016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5410202"/>
            <a:ext cx="3843665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5410200"/>
            <a:ext cx="578317" cy="365125"/>
          </a:xfrm>
        </p:spPr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602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1108-BF11-42DE-B378-7FCF42EE5E39}" type="datetime1">
              <a:rPr lang="pt-PT" smtClean="0"/>
              <a:t>29-06-2016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744982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1108-BF11-42DE-B378-7FCF42EE5E39}" type="datetime1">
              <a:rPr lang="pt-PT" smtClean="0"/>
              <a:t>29-06-2016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64152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1108-BF11-42DE-B378-7FCF42EE5E39}" type="datetime1">
              <a:rPr lang="pt-PT" smtClean="0"/>
              <a:t>29-06-2016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677634" y="73239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752364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1108-BF11-42DE-B378-7FCF42EE5E39}" type="datetime1">
              <a:rPr lang="pt-PT" smtClean="0"/>
              <a:t>29-06-2016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391452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3360263"/>
            <a:ext cx="2406551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3363435"/>
            <a:ext cx="2396873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1108-BF11-42DE-B378-7FCF42EE5E39}" type="datetime1">
              <a:rPr lang="pt-PT" smtClean="0"/>
              <a:t>29-06-2016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081240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1108-BF11-42DE-B378-7FCF42EE5E39}" type="datetime1">
              <a:rPr lang="pt-PT" smtClean="0"/>
              <a:t>29-06-2016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006262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7CD12-191D-4D75-9205-A8D69FDF743A}" type="datetime1">
              <a:rPr lang="pt-PT" smtClean="0"/>
              <a:t>29-06-2016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2702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C1ED-BE5C-48F0-B6F7-89E5EDDD897E}" type="datetime1">
              <a:rPr lang="pt-PT" smtClean="0"/>
              <a:t>29-06-2016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62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1108-BF11-42DE-B378-7FCF42EE5E39}" type="datetime1">
              <a:rPr lang="pt-PT" smtClean="0"/>
              <a:t>29-06-2016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580271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A083-9373-43F0-A7DD-7E8E292C951F}" type="datetime1">
              <a:rPr lang="pt-PT" smtClean="0"/>
              <a:t>29-06-2016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033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DDD8-8137-435A-94E5-4477E80B80E0}" type="datetime1">
              <a:rPr lang="pt-PT" smtClean="0"/>
              <a:t>29-06-2016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764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2249486"/>
            <a:ext cx="3487337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2249485"/>
            <a:ext cx="348495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4E16-6EF0-4835-8707-4FF2E2C7C008}" type="datetime1">
              <a:rPr lang="pt-PT" smtClean="0"/>
              <a:t>29-06-2016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344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FCDE-835D-49DC-89FC-D92F3E4E6922}" type="datetime1">
              <a:rPr lang="pt-PT" smtClean="0"/>
              <a:t>29-06-2016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152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2E9A-E76B-414A-9090-B8A9FE493C79}" type="datetime1">
              <a:rPr lang="pt-PT" smtClean="0"/>
              <a:t>29-06-2016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7424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0D7E-20B6-49E1-A054-BC1B40C90E3C}" type="datetime1">
              <a:rPr lang="pt-PT" smtClean="0"/>
              <a:t>29-06-2016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258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4450881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609602"/>
            <a:ext cx="2750018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2249486"/>
            <a:ext cx="445088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BF96-34F7-4BBA-9B67-8B74FC2B103B}" type="datetime1">
              <a:rPr lang="pt-PT" smtClean="0"/>
              <a:t>29-06-2016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346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1"/>
            <a:ext cx="9040416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51108-BF11-42DE-B378-7FCF42EE5E39}" type="datetime1">
              <a:rPr lang="pt-PT" smtClean="0"/>
              <a:t>29-06-2016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5400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s://www.nasa.gov/pdf/55583main_vision_space_exploration2.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rc2010.di.uminho.pt/logo_ee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515" y="116632"/>
            <a:ext cx="2224981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ângulo 6"/>
          <p:cNvSpPr/>
          <p:nvPr/>
        </p:nvSpPr>
        <p:spPr>
          <a:xfrm>
            <a:off x="6811515" y="1929025"/>
            <a:ext cx="2224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600" dirty="0">
                <a:latin typeface="Calibri" panose="020F0502020204030204" pitchFamily="34" charset="0"/>
                <a:cs typeface="Helvetica" panose="020B0604020202020204" pitchFamily="34" charset="0"/>
              </a:rPr>
              <a:t>Mestrado </a:t>
            </a:r>
            <a:r>
              <a:rPr lang="pt-PT" sz="1600" dirty="0" smtClean="0">
                <a:latin typeface="Calibri" panose="020F0502020204030204" pitchFamily="34" charset="0"/>
                <a:cs typeface="Helvetica" panose="020B0604020202020204" pitchFamily="34" charset="0"/>
              </a:rPr>
              <a:t>Integrado em</a:t>
            </a:r>
          </a:p>
          <a:p>
            <a:pPr algn="r"/>
            <a:r>
              <a:rPr lang="pt-PT" sz="1600" dirty="0" smtClean="0">
                <a:latin typeface="Calibri" panose="020F0502020204030204" pitchFamily="34" charset="0"/>
                <a:cs typeface="Helvetica" panose="020B0604020202020204" pitchFamily="34" charset="0"/>
              </a:rPr>
              <a:t>Engenharia </a:t>
            </a:r>
            <a:r>
              <a:rPr lang="pt-PT" sz="1600" dirty="0">
                <a:latin typeface="Calibri" panose="020F0502020204030204" pitchFamily="34" charset="0"/>
                <a:cs typeface="Helvetica" panose="020B0604020202020204" pitchFamily="34" charset="0"/>
              </a:rPr>
              <a:t>Informática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979713" y="6164194"/>
            <a:ext cx="2014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Ano </a:t>
            </a:r>
            <a:r>
              <a:rPr lang="pt-PT" sz="1200" dirty="0" smtClean="0">
                <a:latin typeface="Calibri" panose="020F0502020204030204" pitchFamily="34" charset="0"/>
                <a:cs typeface="Helvetica" panose="020B0604020202020204" pitchFamily="34" charset="0"/>
              </a:rPr>
              <a:t>letivo </a:t>
            </a:r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2015/2016</a:t>
            </a:r>
          </a:p>
          <a:p>
            <a:pPr algn="just"/>
            <a:endParaRPr lang="pt-PT" sz="1200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835696" y="102556"/>
            <a:ext cx="4752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Laboratórios de Informática IV </a:t>
            </a:r>
            <a:r>
              <a:rPr lang="pt-PT" sz="1200" dirty="0" smtClean="0"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latin typeface="Calibri" panose="020F0502020204030204" pitchFamily="34" charset="0"/>
                <a:cs typeface="Helvetica" panose="020B0604020202020204" pitchFamily="34" charset="0"/>
              </a:rPr>
              <a:t>Junho 2016 </a:t>
            </a:r>
            <a:endParaRPr lang="pt-PT" sz="1200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ctrTitle"/>
          </p:nvPr>
        </p:nvSpPr>
        <p:spPr>
          <a:xfrm>
            <a:off x="1547664" y="2780928"/>
            <a:ext cx="6736029" cy="1539001"/>
          </a:xfrm>
          <a:noFill/>
        </p:spPr>
        <p:txBody>
          <a:bodyPr/>
          <a:lstStyle/>
          <a:p>
            <a:r>
              <a:rPr lang="pt-PT" dirty="0">
                <a:latin typeface="Calibri" panose="020F0502020204030204" pitchFamily="34" charset="0"/>
                <a:cs typeface="Helvetica" panose="020B0604020202020204" pitchFamily="34" charset="0"/>
              </a:rPr>
              <a:t>Explorador Espacial </a:t>
            </a:r>
            <a:r>
              <a:rPr lang="pt-PT" dirty="0" smtClean="0">
                <a:latin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pt-PT" dirty="0">
                <a:latin typeface="Calibri" panose="020F0502020204030204" pitchFamily="34" charset="0"/>
                <a:cs typeface="Helvetica" panose="020B0604020202020204" pitchFamily="34" charset="0"/>
              </a:rPr>
              <a:t>Assistente de Campo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895927" y="5085184"/>
            <a:ext cx="2016224" cy="154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50000"/>
              </a:lnSpc>
            </a:pPr>
            <a:r>
              <a:rPr lang="pt-PT" sz="1200" u="sng" dirty="0" smtClean="0">
                <a:latin typeface="Calibri" panose="020F0502020204030204" pitchFamily="34" charset="0"/>
              </a:rPr>
              <a:t>Grupo 10:</a:t>
            </a:r>
            <a:br>
              <a:rPr lang="pt-PT" sz="1200" u="sng" dirty="0" smtClean="0">
                <a:latin typeface="Calibri" panose="020F0502020204030204" pitchFamily="34" charset="0"/>
              </a:rPr>
            </a:br>
            <a:r>
              <a:rPr lang="pt-PT" sz="1200" dirty="0" smtClean="0">
                <a:latin typeface="Calibri" panose="020F0502020204030204" pitchFamily="34" charset="0"/>
              </a:rPr>
              <a:t>Alexandre </a:t>
            </a:r>
            <a:r>
              <a:rPr lang="pt-PT" sz="1200" dirty="0">
                <a:latin typeface="Calibri" panose="020F0502020204030204" pitchFamily="34" charset="0"/>
              </a:rPr>
              <a:t>Silva </a:t>
            </a:r>
            <a:r>
              <a:rPr lang="pt-PT" sz="1200" dirty="0" smtClean="0">
                <a:latin typeface="Calibri" panose="020F0502020204030204" pitchFamily="34" charset="0"/>
              </a:rPr>
              <a:t>- A72502 </a:t>
            </a:r>
            <a:endParaRPr lang="pt-PT" sz="12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PT" sz="1200" dirty="0">
                <a:latin typeface="Calibri" panose="020F0502020204030204" pitchFamily="34" charset="0"/>
              </a:rPr>
              <a:t>Daniel </a:t>
            </a:r>
            <a:r>
              <a:rPr lang="pt-PT" sz="1200" dirty="0" smtClean="0">
                <a:latin typeface="Calibri" panose="020F0502020204030204" pitchFamily="34" charset="0"/>
              </a:rPr>
              <a:t>Malhadas - A72293 </a:t>
            </a:r>
            <a:endParaRPr lang="pt-PT" sz="12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PT" sz="1200" dirty="0">
                <a:latin typeface="Calibri" panose="020F0502020204030204" pitchFamily="34" charset="0"/>
              </a:rPr>
              <a:t>Jéssica </a:t>
            </a:r>
            <a:r>
              <a:rPr lang="pt-PT" sz="1200" dirty="0" smtClean="0">
                <a:latin typeface="Calibri" panose="020F0502020204030204" pitchFamily="34" charset="0"/>
              </a:rPr>
              <a:t>Pereira - </a:t>
            </a:r>
            <a:r>
              <a:rPr lang="pt-PT" sz="1200" dirty="0">
                <a:latin typeface="Calibri" panose="020F0502020204030204" pitchFamily="34" charset="0"/>
              </a:rPr>
              <a:t>A71164 </a:t>
            </a:r>
          </a:p>
          <a:p>
            <a:pPr algn="just">
              <a:lnSpc>
                <a:spcPct val="150000"/>
              </a:lnSpc>
            </a:pPr>
            <a:r>
              <a:rPr lang="pt-PT" sz="1200" dirty="0">
                <a:latin typeface="Calibri" panose="020F0502020204030204" pitchFamily="34" charset="0"/>
              </a:rPr>
              <a:t>Joana </a:t>
            </a:r>
            <a:r>
              <a:rPr lang="pt-PT" sz="1200" dirty="0" smtClean="0">
                <a:latin typeface="Calibri" panose="020F0502020204030204" pitchFamily="34" charset="0"/>
              </a:rPr>
              <a:t>Arantes - A57810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204558" y="4392146"/>
            <a:ext cx="2014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dirty="0" smtClean="0">
                <a:latin typeface="Calibri" panose="020F0502020204030204" pitchFamily="34" charset="0"/>
                <a:cs typeface="Helvetica" panose="020B0604020202020204" pitchFamily="34" charset="0"/>
              </a:rPr>
              <a:t>Fase III</a:t>
            </a:r>
            <a:endParaRPr lang="pt-PT" sz="2000" b="1" dirty="0">
              <a:latin typeface="Calibri" panose="020F0502020204030204" pitchFamily="34" charset="0"/>
              <a:cs typeface="Helvetica" panose="020B0604020202020204" pitchFamily="34" charset="0"/>
            </a:endParaRPr>
          </a:p>
          <a:p>
            <a:pPr algn="ctr"/>
            <a:endParaRPr lang="pt-PT" sz="2000" b="1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Picture 2" descr="http://www.brandsoftheworld.com/sites/default/files/styles/logo-thumbnail/public/0001/0752/brand.gif?itok=0sEPGhz-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1000" y1="54000" x2="21000" y2="45500"/>
                        <a14:foregroundMark x1="28500" y1="53000" x2="28500" y2="53000"/>
                        <a14:foregroundMark x1="31500" y1="47000" x2="31500" y2="47000"/>
                        <a14:foregroundMark x1="45500" y1="49000" x2="45500" y2="49000"/>
                        <a14:foregroundMark x1="37000" y1="54000" x2="37000" y2="54000"/>
                        <a14:foregroundMark x1="48000" y1="55500" x2="48000" y2="55500"/>
                        <a14:foregroundMark x1="43500" y1="46500" x2="43500" y2="46500"/>
                        <a14:foregroundMark x1="55500" y1="47000" x2="55500" y2="47000"/>
                        <a14:foregroundMark x1="60000" y1="50000" x2="60000" y2="50000"/>
                        <a14:foregroundMark x1="60000" y1="55500" x2="60000" y2="55500"/>
                        <a14:foregroundMark x1="74000" y1="51000" x2="74000" y2="51000"/>
                        <a14:foregroundMark x1="73000" y1="47000" x2="73000" y2="4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795" y="1603247"/>
            <a:ext cx="1236329" cy="123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10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548680"/>
            <a:ext cx="7429499" cy="1332384"/>
          </a:xfrm>
        </p:spPr>
        <p:txBody>
          <a:bodyPr/>
          <a:lstStyle/>
          <a:p>
            <a:r>
              <a:rPr lang="pt-PT" dirty="0" smtClean="0">
                <a:latin typeface="Calibri" panose="020F0502020204030204" pitchFamily="34" charset="0"/>
              </a:rPr>
              <a:t>Base de dados – Modelo Conceptual</a:t>
            </a:r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10</a:t>
            </a:fld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Junho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  <p:sp>
        <p:nvSpPr>
          <p:cNvPr id="8" name="CaixaDeTexto 5"/>
          <p:cNvSpPr txBox="1"/>
          <p:nvPr/>
        </p:nvSpPr>
        <p:spPr>
          <a:xfrm>
            <a:off x="899592" y="129657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</a:t>
            </a:r>
            <a:r>
              <a:rPr lang="en-US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–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Fase III</a:t>
            </a:r>
          </a:p>
        </p:txBody>
      </p:sp>
    </p:spTree>
    <p:extLst>
      <p:ext uri="{BB962C8B-B14F-4D97-AF65-F5344CB8AC3E}">
        <p14:creationId xmlns:p14="http://schemas.microsoft.com/office/powerpoint/2010/main" val="65879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pPr/>
              <a:t>11</a:t>
            </a:fld>
            <a:endParaRPr lang="pt-PT"/>
          </a:p>
        </p:txBody>
      </p:sp>
      <p:pic>
        <p:nvPicPr>
          <p:cNvPr id="2" name="Picture 1" descr="conceptua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2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Calibri" panose="020F0502020204030204" pitchFamily="34" charset="0"/>
              </a:rPr>
              <a:t>Modelo Lógico 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600" b="1" u="sng" dirty="0"/>
              <a:t>Validação segundo as Regras de </a:t>
            </a:r>
            <a:r>
              <a:rPr lang="pt-PT" sz="1600" b="1" u="sng" dirty="0" smtClean="0"/>
              <a:t>Normalização:</a:t>
            </a:r>
            <a:r>
              <a:rPr lang="pt-PT" sz="1600" b="1" dirty="0" smtClean="0"/>
              <a:t> </a:t>
            </a:r>
            <a:r>
              <a:rPr lang="pt-PT" sz="1600" dirty="0" smtClean="0"/>
              <a:t>Uma base de dados </a:t>
            </a:r>
            <a:r>
              <a:rPr lang="pt-PT" sz="1600" dirty="0"/>
              <a:t>normalizada deverá ter </a:t>
            </a:r>
            <a:r>
              <a:rPr lang="pt-PT" sz="1600" b="1" dirty="0">
                <a:solidFill>
                  <a:srgbClr val="FFCC99"/>
                </a:solidFill>
              </a:rPr>
              <a:t>valores atómicos </a:t>
            </a:r>
            <a:r>
              <a:rPr lang="pt-PT" sz="1600" dirty="0"/>
              <a:t>em todos os atributos, </a:t>
            </a:r>
            <a:r>
              <a:rPr lang="pt-PT" sz="1600" b="1" dirty="0">
                <a:solidFill>
                  <a:srgbClr val="FFCC99"/>
                </a:solidFill>
              </a:rPr>
              <a:t>ausência de redundância</a:t>
            </a:r>
            <a:r>
              <a:rPr lang="pt-PT" sz="1600" dirty="0"/>
              <a:t>, </a:t>
            </a:r>
            <a:r>
              <a:rPr lang="pt-PT" sz="1600" b="1" dirty="0">
                <a:solidFill>
                  <a:srgbClr val="FFCC99"/>
                </a:solidFill>
              </a:rPr>
              <a:t>utilização mínima de valores nulos</a:t>
            </a:r>
            <a:r>
              <a:rPr lang="pt-PT" sz="1600" dirty="0"/>
              <a:t> e </a:t>
            </a:r>
            <a:r>
              <a:rPr lang="pt-PT" sz="1600" b="1" dirty="0">
                <a:solidFill>
                  <a:srgbClr val="FFCC99"/>
                </a:solidFill>
              </a:rPr>
              <a:t>perdas de informação mínimas</a:t>
            </a:r>
            <a:r>
              <a:rPr lang="pt-PT" sz="1600" dirty="0"/>
              <a:t>. </a:t>
            </a:r>
          </a:p>
          <a:p>
            <a:r>
              <a:rPr lang="pt-BR" sz="1600" b="1" u="sng" dirty="0" err="1"/>
              <a:t>Validação</a:t>
            </a:r>
            <a:r>
              <a:rPr lang="pt-BR" sz="1600" b="1" u="sng" dirty="0"/>
              <a:t> segundo as </a:t>
            </a:r>
            <a:r>
              <a:rPr lang="pt-BR" sz="1600" b="1" u="sng" dirty="0" err="1"/>
              <a:t>Transações</a:t>
            </a:r>
            <a:r>
              <a:rPr lang="pt-BR" sz="1600" b="1" u="sng" dirty="0"/>
              <a:t> do </a:t>
            </a:r>
            <a:r>
              <a:rPr lang="pt-BR" sz="1600" b="1" u="sng" dirty="0" smtClean="0"/>
              <a:t>Utilizador:</a:t>
            </a:r>
            <a:r>
              <a:rPr lang="pt-BR" sz="1600" dirty="0" smtClean="0"/>
              <a:t> Criamos </a:t>
            </a:r>
            <a:r>
              <a:rPr lang="pt-BR" sz="1600" b="1" dirty="0">
                <a:solidFill>
                  <a:srgbClr val="FFCC99"/>
                </a:solidFill>
              </a:rPr>
              <a:t>dois tipos de utilizadores </a:t>
            </a:r>
            <a:r>
              <a:rPr lang="pt-BR" sz="1600" dirty="0"/>
              <a:t>(</a:t>
            </a:r>
            <a:r>
              <a:rPr lang="pt-BR" sz="1600" b="1" dirty="0">
                <a:solidFill>
                  <a:srgbClr val="FFCC99"/>
                </a:solidFill>
              </a:rPr>
              <a:t>Astronauta e </a:t>
            </a:r>
            <a:r>
              <a:rPr lang="pt-BR" sz="1600" b="1" dirty="0" err="1">
                <a:solidFill>
                  <a:srgbClr val="FFCC99"/>
                </a:solidFill>
              </a:rPr>
              <a:t>Funcionário</a:t>
            </a:r>
            <a:r>
              <a:rPr lang="pt-BR" sz="1600" dirty="0"/>
              <a:t>, sendo que o Astronauta é </a:t>
            </a:r>
            <a:r>
              <a:rPr lang="pt-BR" sz="1600" dirty="0" err="1"/>
              <a:t>também</a:t>
            </a:r>
            <a:r>
              <a:rPr lang="pt-BR" sz="1600" dirty="0"/>
              <a:t> identificado pelo seu cargo – </a:t>
            </a:r>
            <a:r>
              <a:rPr lang="pt-BR" sz="1600" dirty="0" err="1"/>
              <a:t>Geólogo</a:t>
            </a:r>
            <a:r>
              <a:rPr lang="pt-BR" sz="1600" dirty="0"/>
              <a:t>, </a:t>
            </a:r>
            <a:r>
              <a:rPr lang="pt-BR" sz="1600" dirty="0" err="1"/>
              <a:t>Médico</a:t>
            </a:r>
            <a:r>
              <a:rPr lang="pt-BR" sz="1600" dirty="0"/>
              <a:t>, </a:t>
            </a:r>
            <a:r>
              <a:rPr lang="pt-BR" sz="1600" dirty="0" err="1"/>
              <a:t>Cartógrafo</a:t>
            </a:r>
            <a:r>
              <a:rPr lang="pt-BR" sz="1600" dirty="0"/>
              <a:t> e Gestor de </a:t>
            </a:r>
            <a:r>
              <a:rPr lang="pt-BR" sz="1600" dirty="0" err="1"/>
              <a:t>Inventário</a:t>
            </a:r>
            <a:r>
              <a:rPr lang="pt-BR" sz="1600" dirty="0"/>
              <a:t>) que </a:t>
            </a:r>
            <a:r>
              <a:rPr lang="pt-BR" sz="1600" dirty="0" err="1"/>
              <a:t>terão</a:t>
            </a:r>
            <a:r>
              <a:rPr lang="pt-BR" sz="1600" dirty="0"/>
              <a:t> diferentes </a:t>
            </a:r>
            <a:r>
              <a:rPr lang="pt-BR" sz="1600" dirty="0" err="1"/>
              <a:t>questões</a:t>
            </a:r>
            <a:r>
              <a:rPr lang="pt-BR" sz="1600" dirty="0"/>
              <a:t> a fazer à </a:t>
            </a:r>
            <a:r>
              <a:rPr lang="pt-BR" sz="1600" dirty="0" smtClean="0"/>
              <a:t>base de dados.</a:t>
            </a:r>
            <a:endParaRPr lang="pt-PT" sz="1600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12</a:t>
            </a:fld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Junho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  <p:sp>
        <p:nvSpPr>
          <p:cNvPr id="8" name="CaixaDeTexto 5"/>
          <p:cNvSpPr txBox="1"/>
          <p:nvPr/>
        </p:nvSpPr>
        <p:spPr>
          <a:xfrm>
            <a:off x="899592" y="129657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</a:t>
            </a:r>
            <a:r>
              <a:rPr lang="en-US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–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Fase III</a:t>
            </a:r>
          </a:p>
        </p:txBody>
      </p:sp>
    </p:spTree>
    <p:extLst>
      <p:ext uri="{BB962C8B-B14F-4D97-AF65-F5344CB8AC3E}">
        <p14:creationId xmlns:p14="http://schemas.microsoft.com/office/powerpoint/2010/main" val="98572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13</a:t>
            </a:fld>
            <a:endParaRPr lang="pt-PT"/>
          </a:p>
        </p:txBody>
      </p:sp>
      <p:pic>
        <p:nvPicPr>
          <p:cNvPr id="2" name="Picture 1" descr="logic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0"/>
            <a:ext cx="81168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6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429499" cy="1044352"/>
          </a:xfrm>
        </p:spPr>
        <p:txBody>
          <a:bodyPr/>
          <a:lstStyle/>
          <a:p>
            <a:r>
              <a:rPr lang="en-US" dirty="0" err="1" smtClean="0">
                <a:latin typeface="Calibri" panose="020F0502020204030204" pitchFamily="34" charset="0"/>
              </a:rPr>
              <a:t>Modelo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Físico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338037"/>
            <a:ext cx="7429499" cy="1467545"/>
          </a:xfrm>
        </p:spPr>
        <p:txBody>
          <a:bodyPr>
            <a:normAutofit lnSpcReduction="10000"/>
          </a:bodyPr>
          <a:lstStyle/>
          <a:p>
            <a:r>
              <a:rPr lang="pt-BR" sz="1600" dirty="0"/>
              <a:t>Foi </a:t>
            </a:r>
            <a:r>
              <a:rPr lang="pt-BR" sz="1600" dirty="0" err="1"/>
              <a:t>necessário</a:t>
            </a:r>
            <a:r>
              <a:rPr lang="pt-BR" sz="1600" dirty="0"/>
              <a:t> adicionar uma </a:t>
            </a:r>
            <a:r>
              <a:rPr lang="pt-BR" sz="1600" b="1" dirty="0">
                <a:solidFill>
                  <a:srgbClr val="FFCC99"/>
                </a:solidFill>
              </a:rPr>
              <a:t>nova tabela chamada </a:t>
            </a:r>
            <a:r>
              <a:rPr lang="pt-BR" sz="1600" b="1" dirty="0" err="1">
                <a:solidFill>
                  <a:srgbClr val="FFCC99"/>
                </a:solidFill>
              </a:rPr>
              <a:t>Funcionários</a:t>
            </a:r>
            <a:r>
              <a:rPr lang="pt-BR" sz="1600" dirty="0"/>
              <a:t>, pois a </a:t>
            </a:r>
            <a:r>
              <a:rPr lang="pt-BR" sz="1600" dirty="0" err="1"/>
              <a:t>aplicação</a:t>
            </a:r>
            <a:r>
              <a:rPr lang="pt-BR" sz="1600" dirty="0"/>
              <a:t> precisa de </a:t>
            </a:r>
            <a:r>
              <a:rPr lang="pt-BR" sz="1600" b="1" dirty="0">
                <a:solidFill>
                  <a:srgbClr val="FFCC99"/>
                </a:solidFill>
              </a:rPr>
              <a:t>diferenciar</a:t>
            </a:r>
            <a:r>
              <a:rPr lang="pt-BR" sz="1600" dirty="0"/>
              <a:t> os utilizadores denominados </a:t>
            </a:r>
            <a:r>
              <a:rPr lang="pt-BR" sz="1600" b="1" dirty="0">
                <a:solidFill>
                  <a:srgbClr val="FFCC99"/>
                </a:solidFill>
              </a:rPr>
              <a:t>Astronautas que </a:t>
            </a:r>
            <a:r>
              <a:rPr lang="pt-BR" sz="1600" b="1" dirty="0" err="1">
                <a:solidFill>
                  <a:srgbClr val="FFCC99"/>
                </a:solidFill>
              </a:rPr>
              <a:t>vão</a:t>
            </a:r>
            <a:r>
              <a:rPr lang="pt-BR" sz="1600" b="1" dirty="0">
                <a:solidFill>
                  <a:srgbClr val="FFCC99"/>
                </a:solidFill>
              </a:rPr>
              <a:t> participar em </a:t>
            </a:r>
            <a:r>
              <a:rPr lang="pt-BR" sz="1600" b="1" dirty="0" err="1">
                <a:solidFill>
                  <a:srgbClr val="FFCC99"/>
                </a:solidFill>
              </a:rPr>
              <a:t>missões</a:t>
            </a:r>
            <a:r>
              <a:rPr lang="pt-BR" sz="1600" dirty="0"/>
              <a:t>, dos utilizadores que </a:t>
            </a:r>
            <a:r>
              <a:rPr lang="pt-BR" sz="1600" b="1" dirty="0">
                <a:solidFill>
                  <a:srgbClr val="FFCC99"/>
                </a:solidFill>
              </a:rPr>
              <a:t>apenas podem inserir e remover Astronautas</a:t>
            </a:r>
            <a:r>
              <a:rPr lang="pt-BR" sz="1600" dirty="0"/>
              <a:t>, </a:t>
            </a:r>
            <a:r>
              <a:rPr lang="pt-BR" sz="1600" dirty="0" err="1"/>
              <a:t>não</a:t>
            </a:r>
            <a:r>
              <a:rPr lang="pt-BR" sz="1600" dirty="0"/>
              <a:t> tendo estes </a:t>
            </a:r>
            <a:r>
              <a:rPr lang="pt-BR" sz="1600" dirty="0" err="1"/>
              <a:t>conexão</a:t>
            </a:r>
            <a:r>
              <a:rPr lang="pt-BR" sz="1600" dirty="0"/>
              <a:t> com todas as outras funcionalidades da </a:t>
            </a:r>
            <a:r>
              <a:rPr lang="pt-BR" sz="1600" dirty="0" err="1"/>
              <a:t>aplicação</a:t>
            </a:r>
            <a:r>
              <a:rPr lang="pt-BR" sz="16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14</a:t>
            </a:fld>
            <a:endParaRPr lang="pt-PT"/>
          </a:p>
        </p:txBody>
      </p:sp>
      <p:sp>
        <p:nvSpPr>
          <p:cNvPr id="7" name="TextBox 6"/>
          <p:cNvSpPr txBox="1"/>
          <p:nvPr/>
        </p:nvSpPr>
        <p:spPr>
          <a:xfrm>
            <a:off x="465811" y="4671828"/>
            <a:ext cx="4032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aseline="30000" dirty="0"/>
              <a:t>Criação da Base de Dados “Explorador Espacial”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6528808"/>
            <a:ext cx="4032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aseline="30000" dirty="0"/>
              <a:t>Criação da </a:t>
            </a:r>
            <a:r>
              <a:rPr lang="pt-BR" baseline="30000" dirty="0" smtClean="0"/>
              <a:t>tabela “Funcionário”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92" y="3147704"/>
            <a:ext cx="4191000" cy="1473200"/>
          </a:xfrm>
          <a:prstGeom prst="rect">
            <a:avLst/>
          </a:prstGeom>
        </p:spPr>
      </p:pic>
      <p:pic>
        <p:nvPicPr>
          <p:cNvPr id="12" name="Picture 11" descr="Captura de ecrã 2016-06-28, às 12.11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016640"/>
            <a:ext cx="4176464" cy="146124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08602" y="5411875"/>
            <a:ext cx="4032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aseline="30000" dirty="0" smtClean="0"/>
              <a:t>Povoamento da tabela “Funcionário”</a:t>
            </a:r>
            <a:endParaRPr lang="en-US" dirty="0"/>
          </a:p>
        </p:txBody>
      </p:sp>
      <p:pic>
        <p:nvPicPr>
          <p:cNvPr id="15" name="Picture 14" descr="Captura de ecrã 2016-06-28, às 12.27.4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147704"/>
            <a:ext cx="4104456" cy="226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0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Calibri" panose="020F0502020204030204" pitchFamily="34" charset="0"/>
              </a:rPr>
              <a:t>Especificação </a:t>
            </a:r>
            <a:r>
              <a:rPr lang="pt-PT" dirty="0" smtClean="0">
                <a:latin typeface="Calibri" panose="020F0502020204030204" pitchFamily="34" charset="0"/>
              </a:rPr>
              <a:t>UML - </a:t>
            </a:r>
            <a:r>
              <a:rPr lang="pt-PT" dirty="0">
                <a:latin typeface="Calibri" panose="020F0502020204030204" pitchFamily="34" charset="0"/>
              </a:rPr>
              <a:t>Modelo de Domínio </a:t>
            </a:r>
            <a:r>
              <a:rPr lang="pt-PT" dirty="0" smtClean="0">
                <a:latin typeface="Calibri" panose="020F0502020204030204" pitchFamily="34" charset="0"/>
              </a:rPr>
              <a:t> </a:t>
            </a:r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15</a:t>
            </a:fld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Junho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  <p:sp>
        <p:nvSpPr>
          <p:cNvPr id="8" name="CaixaDeTexto 5"/>
          <p:cNvSpPr txBox="1"/>
          <p:nvPr/>
        </p:nvSpPr>
        <p:spPr>
          <a:xfrm>
            <a:off x="899592" y="129657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</a:t>
            </a:r>
            <a:r>
              <a:rPr lang="en-US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–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Fase III</a:t>
            </a:r>
          </a:p>
        </p:txBody>
      </p:sp>
    </p:spTree>
    <p:extLst>
      <p:ext uri="{BB962C8B-B14F-4D97-AF65-F5344CB8AC3E}">
        <p14:creationId xmlns:p14="http://schemas.microsoft.com/office/powerpoint/2010/main" val="71151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16</a:t>
            </a:fld>
            <a:endParaRPr lang="pt-PT"/>
          </a:p>
        </p:txBody>
      </p:sp>
      <p:pic>
        <p:nvPicPr>
          <p:cNvPr id="1025" name="Picture 1" descr="13170756_1189562221068150_500888800_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9143999" cy="494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310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548680"/>
            <a:ext cx="7429499" cy="1478570"/>
          </a:xfrm>
        </p:spPr>
        <p:txBody>
          <a:bodyPr/>
          <a:lstStyle/>
          <a:p>
            <a:r>
              <a:rPr lang="pt-PT" dirty="0">
                <a:latin typeface="Calibri" panose="020F0502020204030204" pitchFamily="34" charset="0"/>
              </a:rPr>
              <a:t>Especificação </a:t>
            </a:r>
            <a:r>
              <a:rPr lang="pt-PT" dirty="0" smtClean="0">
                <a:latin typeface="Calibri" panose="020F0502020204030204" pitchFamily="34" charset="0"/>
              </a:rPr>
              <a:t>UML - </a:t>
            </a:r>
            <a:r>
              <a:rPr lang="pt-PT" dirty="0">
                <a:latin typeface="Calibri" panose="020F0502020204030204" pitchFamily="34" charset="0"/>
              </a:rPr>
              <a:t>Modelo de </a:t>
            </a:r>
            <a:r>
              <a:rPr lang="pt-PT" dirty="0" smtClean="0">
                <a:latin typeface="Calibri" panose="020F0502020204030204" pitchFamily="34" charset="0"/>
              </a:rPr>
              <a:t>Use Case </a:t>
            </a:r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17</a:t>
            </a:fld>
            <a:endParaRPr lang="pt-PT"/>
          </a:p>
        </p:txBody>
      </p:sp>
      <p:pic>
        <p:nvPicPr>
          <p:cNvPr id="7169" name="Picture 1" descr="C:\Users\Joana Arantes\Desktop\Trabalhos-Exercícios\LI4\2Fase\2Fase\Especificação-UML\imagens\Use Case Assistente Espaci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712" y="1821822"/>
            <a:ext cx="5248592" cy="496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Junho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  <p:sp>
        <p:nvSpPr>
          <p:cNvPr id="8" name="CaixaDeTexto 5"/>
          <p:cNvSpPr txBox="1"/>
          <p:nvPr/>
        </p:nvSpPr>
        <p:spPr>
          <a:xfrm>
            <a:off x="899592" y="129657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</a:t>
            </a:r>
            <a:r>
              <a:rPr lang="en-US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–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Fase III</a:t>
            </a:r>
          </a:p>
        </p:txBody>
      </p:sp>
    </p:spTree>
    <p:extLst>
      <p:ext uri="{BB962C8B-B14F-4D97-AF65-F5344CB8AC3E}">
        <p14:creationId xmlns:p14="http://schemas.microsoft.com/office/powerpoint/2010/main" val="230275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47295" y="2012224"/>
            <a:ext cx="7429499" cy="2131995"/>
          </a:xfrm>
        </p:spPr>
        <p:txBody>
          <a:bodyPr>
            <a:noAutofit/>
          </a:bodyPr>
          <a:lstStyle/>
          <a:p>
            <a:r>
              <a:rPr lang="pt-PT" sz="1600" dirty="0" smtClean="0"/>
              <a:t>Existem </a:t>
            </a:r>
            <a:r>
              <a:rPr lang="pt-PT" sz="1600" b="1" dirty="0">
                <a:solidFill>
                  <a:srgbClr val="FFCC99"/>
                </a:solidFill>
              </a:rPr>
              <a:t>vários </a:t>
            </a:r>
            <a:r>
              <a:rPr lang="pt-PT" sz="1600" b="1" dirty="0" smtClean="0">
                <a:solidFill>
                  <a:srgbClr val="FFCC99"/>
                </a:solidFill>
              </a:rPr>
              <a:t>tipos </a:t>
            </a:r>
            <a:r>
              <a:rPr lang="pt-PT" sz="1600" b="1" dirty="0">
                <a:solidFill>
                  <a:srgbClr val="FFCC99"/>
                </a:solidFill>
              </a:rPr>
              <a:t>de </a:t>
            </a:r>
            <a:r>
              <a:rPr lang="pt-PT" sz="1600" b="1" dirty="0" smtClean="0">
                <a:solidFill>
                  <a:srgbClr val="FFCC99"/>
                </a:solidFill>
              </a:rPr>
              <a:t>missões</a:t>
            </a:r>
            <a:r>
              <a:rPr lang="pt-PT" sz="1600" dirty="0" smtClean="0"/>
              <a:t>: </a:t>
            </a:r>
            <a:r>
              <a:rPr lang="pt-PT" sz="1600" b="1" dirty="0" smtClean="0">
                <a:solidFill>
                  <a:srgbClr val="FFCC99"/>
                </a:solidFill>
              </a:rPr>
              <a:t>Cartografar/Mapear</a:t>
            </a:r>
            <a:r>
              <a:rPr lang="pt-PT" sz="1600" dirty="0" smtClean="0"/>
              <a:t> </a:t>
            </a:r>
            <a:r>
              <a:rPr lang="pt-PT" sz="1600" dirty="0"/>
              <a:t>a </a:t>
            </a:r>
            <a:r>
              <a:rPr lang="pt-PT" sz="1600" dirty="0" smtClean="0"/>
              <a:t>Lua (identificar </a:t>
            </a:r>
            <a:r>
              <a:rPr lang="pt-PT" sz="1600" dirty="0"/>
              <a:t>características do </a:t>
            </a:r>
            <a:r>
              <a:rPr lang="pt-PT" sz="1600" dirty="0" smtClean="0"/>
              <a:t>solo); </a:t>
            </a:r>
            <a:r>
              <a:rPr lang="pt-PT" sz="1600" b="1" dirty="0" smtClean="0">
                <a:solidFill>
                  <a:srgbClr val="FFCC99"/>
                </a:solidFill>
              </a:rPr>
              <a:t>montar peças </a:t>
            </a:r>
            <a:r>
              <a:rPr lang="pt-PT" sz="1600" dirty="0" smtClean="0"/>
              <a:t>(telescópios); </a:t>
            </a:r>
            <a:r>
              <a:rPr lang="pt-PT" sz="1600" b="1" dirty="0" smtClean="0">
                <a:solidFill>
                  <a:srgbClr val="FFCC99"/>
                </a:solidFill>
              </a:rPr>
              <a:t>verificar </a:t>
            </a:r>
            <a:r>
              <a:rPr lang="pt-PT" sz="1600" b="1" dirty="0">
                <a:solidFill>
                  <a:srgbClr val="FFCC99"/>
                </a:solidFill>
              </a:rPr>
              <a:t>a lista de instrumentos utilizados</a:t>
            </a:r>
            <a:r>
              <a:rPr lang="pt-PT" sz="1600" dirty="0"/>
              <a:t> para permitir ou não outra pessoa de o </a:t>
            </a:r>
            <a:r>
              <a:rPr lang="pt-PT" sz="1600" dirty="0" smtClean="0"/>
              <a:t>usar e permitir </a:t>
            </a:r>
            <a:r>
              <a:rPr lang="pt-PT" sz="1600" dirty="0"/>
              <a:t>saber quando esse instrumento está disponível para esta nova pessoa poder </a:t>
            </a:r>
            <a:r>
              <a:rPr lang="pt-PT" sz="1600" dirty="0" err="1"/>
              <a:t>efetuar</a:t>
            </a:r>
            <a:r>
              <a:rPr lang="pt-PT" sz="1600" dirty="0"/>
              <a:t> a sua </a:t>
            </a:r>
            <a:r>
              <a:rPr lang="pt-PT" sz="1600" dirty="0" smtClean="0"/>
              <a:t>tarefa/missão; </a:t>
            </a:r>
            <a:r>
              <a:rPr lang="pt-PT" sz="1600" b="1" dirty="0" smtClean="0">
                <a:solidFill>
                  <a:srgbClr val="FFCC99"/>
                </a:solidFill>
              </a:rPr>
              <a:t>fazer </a:t>
            </a:r>
            <a:r>
              <a:rPr lang="pt-PT" sz="1600" b="1" dirty="0">
                <a:solidFill>
                  <a:srgbClr val="FFCC99"/>
                </a:solidFill>
              </a:rPr>
              <a:t>perfurações </a:t>
            </a:r>
            <a:r>
              <a:rPr lang="pt-PT" sz="1600" dirty="0"/>
              <a:t>para preparar local de trabalho para encontrar </a:t>
            </a:r>
            <a:r>
              <a:rPr lang="pt-PT" sz="1600" dirty="0" smtClean="0"/>
              <a:t>pedras e para trazê-las; </a:t>
            </a:r>
            <a:r>
              <a:rPr lang="pt-PT" sz="1600" b="1" dirty="0" smtClean="0">
                <a:solidFill>
                  <a:srgbClr val="FFCC99"/>
                </a:solidFill>
              </a:rPr>
              <a:t>encher </a:t>
            </a:r>
            <a:r>
              <a:rPr lang="pt-PT" sz="1600" b="1" dirty="0">
                <a:solidFill>
                  <a:srgbClr val="FFCC99"/>
                </a:solidFill>
              </a:rPr>
              <a:t>depósito</a:t>
            </a:r>
            <a:r>
              <a:rPr lang="pt-PT" sz="1600" dirty="0"/>
              <a:t> de </a:t>
            </a:r>
            <a:r>
              <a:rPr lang="pt-PT" sz="1600" dirty="0" smtClean="0"/>
              <a:t>Rover; </a:t>
            </a:r>
            <a:r>
              <a:rPr lang="pt-PT" sz="1600" b="1" dirty="0" smtClean="0">
                <a:solidFill>
                  <a:srgbClr val="FFCC99"/>
                </a:solidFill>
              </a:rPr>
              <a:t>atribuir </a:t>
            </a:r>
            <a:r>
              <a:rPr lang="pt-PT" sz="1600" b="1" dirty="0">
                <a:solidFill>
                  <a:srgbClr val="FFCC99"/>
                </a:solidFill>
              </a:rPr>
              <a:t>missões</a:t>
            </a:r>
            <a:r>
              <a:rPr lang="pt-PT" sz="1600" dirty="0"/>
              <a:t> (dar permissões a dados utilizadores). </a:t>
            </a:r>
          </a:p>
          <a:p>
            <a:endParaRPr lang="pt-PT" sz="16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18</a:t>
            </a:fld>
            <a:endParaRPr lang="pt-PT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pt-PT" dirty="0">
                <a:latin typeface="Calibri" panose="020F0502020204030204" pitchFamily="34" charset="0"/>
              </a:rPr>
              <a:t>Especificação </a:t>
            </a:r>
            <a:r>
              <a:rPr lang="pt-PT" dirty="0" smtClean="0">
                <a:latin typeface="Calibri" panose="020F0502020204030204" pitchFamily="34" charset="0"/>
              </a:rPr>
              <a:t>UML - </a:t>
            </a:r>
            <a:r>
              <a:rPr lang="pt-PT" dirty="0">
                <a:latin typeface="Calibri" panose="020F0502020204030204" pitchFamily="34" charset="0"/>
              </a:rPr>
              <a:t>Modelo de </a:t>
            </a:r>
            <a:r>
              <a:rPr lang="pt-PT" dirty="0" smtClean="0">
                <a:latin typeface="Calibri" panose="020F0502020204030204" pitchFamily="34" charset="0"/>
              </a:rPr>
              <a:t>USE CASE (Especificação) </a:t>
            </a:r>
            <a:endParaRPr lang="pt-PT" dirty="0">
              <a:latin typeface="Calibri" panose="020F0502020204030204" pitchFamily="34" charset="0"/>
            </a:endParaRPr>
          </a:p>
        </p:txBody>
      </p:sp>
      <p:pic>
        <p:nvPicPr>
          <p:cNvPr id="6146" name="Picture 2" descr="13187899_1189562421068130_1456242198_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7" t="19254"/>
          <a:stretch/>
        </p:blipFill>
        <p:spPr bwMode="auto">
          <a:xfrm>
            <a:off x="2843808" y="4143127"/>
            <a:ext cx="3797652" cy="263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6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Junho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  <p:sp>
        <p:nvSpPr>
          <p:cNvPr id="9" name="CaixaDeTexto 5"/>
          <p:cNvSpPr txBox="1"/>
          <p:nvPr/>
        </p:nvSpPr>
        <p:spPr>
          <a:xfrm>
            <a:off x="899592" y="129657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</a:t>
            </a:r>
            <a:r>
              <a:rPr lang="en-US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–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Fase III</a:t>
            </a:r>
          </a:p>
        </p:txBody>
      </p:sp>
    </p:spTree>
    <p:extLst>
      <p:ext uri="{BB962C8B-B14F-4D97-AF65-F5344CB8AC3E}">
        <p14:creationId xmlns:p14="http://schemas.microsoft.com/office/powerpoint/2010/main" val="232447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19</a:t>
            </a:fld>
            <a:endParaRPr lang="pt-PT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pt-PT" dirty="0">
                <a:latin typeface="Calibri" panose="020F0502020204030204" pitchFamily="34" charset="0"/>
              </a:rPr>
              <a:t>Especificação UML - </a:t>
            </a:r>
            <a:r>
              <a:rPr lang="pt-PT" dirty="0" smtClean="0">
                <a:latin typeface="Calibri" panose="020F0502020204030204" pitchFamily="34" charset="0"/>
              </a:rPr>
              <a:t>Diagrama </a:t>
            </a:r>
            <a:r>
              <a:rPr lang="pt-PT" dirty="0">
                <a:latin typeface="Calibri" panose="020F0502020204030204" pitchFamily="34" charset="0"/>
              </a:rPr>
              <a:t>de </a:t>
            </a:r>
            <a:r>
              <a:rPr lang="pt-PT" dirty="0" smtClean="0">
                <a:latin typeface="Calibri" panose="020F0502020204030204" pitchFamily="34" charset="0"/>
              </a:rPr>
              <a:t>Classes</a:t>
            </a:r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8" name="CaixaDeTexto 6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Junho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  <p:sp>
        <p:nvSpPr>
          <p:cNvPr id="9" name="CaixaDeTexto 5"/>
          <p:cNvSpPr txBox="1"/>
          <p:nvPr/>
        </p:nvSpPr>
        <p:spPr>
          <a:xfrm>
            <a:off x="899592" y="129657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</a:t>
            </a:r>
            <a:r>
              <a:rPr lang="en-US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–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Fase III</a:t>
            </a:r>
          </a:p>
        </p:txBody>
      </p:sp>
    </p:spTree>
    <p:extLst>
      <p:ext uri="{BB962C8B-B14F-4D97-AF65-F5344CB8AC3E}">
        <p14:creationId xmlns:p14="http://schemas.microsoft.com/office/powerpoint/2010/main" val="328130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>
                <a:latin typeface="Calibri" panose="020F0502020204030204" pitchFamily="34" charset="0"/>
                <a:cs typeface="Helvetica" panose="020B0604020202020204" pitchFamily="34" charset="0"/>
              </a:rPr>
              <a:t>Introdução</a:t>
            </a:r>
            <a:endParaRPr lang="pt-PT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27584" y="2060848"/>
            <a:ext cx="7429499" cy="4059833"/>
          </a:xfrm>
        </p:spPr>
        <p:txBody>
          <a:bodyPr>
            <a:noAutofit/>
          </a:bodyPr>
          <a:lstStyle/>
          <a:p>
            <a:pPr algn="just"/>
            <a:r>
              <a:rPr lang="pt-PT" sz="1600" dirty="0" smtClean="0"/>
              <a:t>Desenvolvimento </a:t>
            </a:r>
            <a:r>
              <a:rPr lang="pt-PT" sz="1600" dirty="0"/>
              <a:t>de uma aplicação de </a:t>
            </a:r>
            <a:r>
              <a:rPr lang="pt-PT" sz="1600" b="1" dirty="0">
                <a:solidFill>
                  <a:srgbClr val="FFCC99"/>
                </a:solidFill>
              </a:rPr>
              <a:t>grande </a:t>
            </a:r>
            <a:r>
              <a:rPr lang="pt-PT" sz="1600" b="1" dirty="0" smtClean="0">
                <a:solidFill>
                  <a:srgbClr val="FFCC99"/>
                </a:solidFill>
              </a:rPr>
              <a:t>complexidade </a:t>
            </a:r>
            <a:r>
              <a:rPr lang="pt-PT" sz="1600" dirty="0"/>
              <a:t>através do </a:t>
            </a:r>
            <a:r>
              <a:rPr lang="pt-PT" sz="1600" b="1" dirty="0">
                <a:solidFill>
                  <a:srgbClr val="FFCC99"/>
                </a:solidFill>
              </a:rPr>
              <a:t>modelo </a:t>
            </a:r>
            <a:r>
              <a:rPr lang="pt-PT" sz="1600" b="1" dirty="0" smtClean="0">
                <a:solidFill>
                  <a:srgbClr val="FFCC99"/>
                </a:solidFill>
              </a:rPr>
              <a:t>RUP</a:t>
            </a:r>
            <a:r>
              <a:rPr lang="pt-PT" sz="1600" dirty="0" smtClean="0"/>
              <a:t>, </a:t>
            </a:r>
            <a:r>
              <a:rPr lang="pt-PT" sz="1600" dirty="0"/>
              <a:t>cujo tema geral é "</a:t>
            </a:r>
            <a:r>
              <a:rPr lang="pt-PT" sz="1600" b="1" dirty="0">
                <a:solidFill>
                  <a:srgbClr val="FFCC99"/>
                </a:solidFill>
              </a:rPr>
              <a:t>Agente de </a:t>
            </a:r>
            <a:r>
              <a:rPr lang="pt-PT" sz="1600" b="1" dirty="0" smtClean="0">
                <a:solidFill>
                  <a:srgbClr val="FFCC99"/>
                </a:solidFill>
              </a:rPr>
              <a:t>Campo</a:t>
            </a:r>
            <a:r>
              <a:rPr lang="pt-PT" sz="1600" dirty="0" smtClean="0"/>
              <a:t>” e o tema </a:t>
            </a:r>
            <a:r>
              <a:rPr lang="pt-PT" sz="1600" dirty="0"/>
              <a:t>específico </a:t>
            </a:r>
            <a:r>
              <a:rPr lang="pt-PT" sz="1600" dirty="0" smtClean="0"/>
              <a:t>é </a:t>
            </a:r>
            <a:r>
              <a:rPr lang="pt-PT" sz="1600" dirty="0"/>
              <a:t>“</a:t>
            </a:r>
            <a:r>
              <a:rPr lang="pt-PT" sz="1600" b="1" dirty="0">
                <a:solidFill>
                  <a:srgbClr val="FFCC99"/>
                </a:solidFill>
              </a:rPr>
              <a:t>Exploração Espacial</a:t>
            </a:r>
            <a:r>
              <a:rPr lang="pt-PT" sz="1600" dirty="0"/>
              <a:t>”, </a:t>
            </a:r>
            <a:r>
              <a:rPr lang="pt-PT" sz="1600" dirty="0" smtClean="0"/>
              <a:t>sendo destinada a assistentes espaciais </a:t>
            </a:r>
            <a:r>
              <a:rPr lang="pt-PT" sz="1600" dirty="0"/>
              <a:t>(</a:t>
            </a:r>
            <a:r>
              <a:rPr lang="pt-PT" sz="1600" dirty="0" smtClean="0"/>
              <a:t>astronautas), </a:t>
            </a:r>
            <a:r>
              <a:rPr lang="pt-PT" sz="1600" dirty="0"/>
              <a:t>em missões da </a:t>
            </a:r>
            <a:r>
              <a:rPr lang="pt-PT" sz="1600" dirty="0" smtClean="0"/>
              <a:t>NASA.</a:t>
            </a:r>
          </a:p>
          <a:p>
            <a:pPr algn="just"/>
            <a:r>
              <a:rPr lang="pt-PT" sz="1600" dirty="0" smtClean="0"/>
              <a:t>Implementação de </a:t>
            </a:r>
            <a:r>
              <a:rPr lang="pt-PT" sz="1600" b="1" dirty="0">
                <a:solidFill>
                  <a:srgbClr val="FFCC99"/>
                </a:solidFill>
              </a:rPr>
              <a:t>sistemas de leitura de voz, sistema de coordenadas </a:t>
            </a:r>
            <a:r>
              <a:rPr lang="pt-PT" sz="1600" b="1" dirty="0" smtClean="0">
                <a:solidFill>
                  <a:srgbClr val="FFCC99"/>
                </a:solidFill>
              </a:rPr>
              <a:t>geográficas, </a:t>
            </a:r>
            <a:r>
              <a:rPr lang="pt-PT" sz="1600" b="1" dirty="0">
                <a:solidFill>
                  <a:srgbClr val="FFCC99"/>
                </a:solidFill>
              </a:rPr>
              <a:t>capacidades para listar </a:t>
            </a:r>
            <a:r>
              <a:rPr lang="pt-PT" sz="1600" b="1" dirty="0" smtClean="0">
                <a:solidFill>
                  <a:srgbClr val="FFCC99"/>
                </a:solidFill>
              </a:rPr>
              <a:t>atividades, </a:t>
            </a:r>
            <a:r>
              <a:rPr lang="pt-PT" sz="1600" b="1" dirty="0">
                <a:solidFill>
                  <a:srgbClr val="FFCC99"/>
                </a:solidFill>
              </a:rPr>
              <a:t>entre outras </a:t>
            </a:r>
            <a:r>
              <a:rPr lang="pt-PT" sz="1600" dirty="0"/>
              <a:t>essenciais para o bom funcionamento da </a:t>
            </a:r>
            <a:r>
              <a:rPr lang="pt-PT" sz="1600" dirty="0" smtClean="0"/>
              <a:t>aplicação.</a:t>
            </a:r>
          </a:p>
          <a:p>
            <a:pPr algn="just"/>
            <a:r>
              <a:rPr lang="pt-PT" sz="1600" b="1" dirty="0" smtClean="0">
                <a:solidFill>
                  <a:srgbClr val="FFCC99"/>
                </a:solidFill>
              </a:rPr>
              <a:t>Análise </a:t>
            </a:r>
            <a:r>
              <a:rPr lang="pt-PT" sz="1600" b="1" dirty="0">
                <a:solidFill>
                  <a:srgbClr val="FFCC99"/>
                </a:solidFill>
              </a:rPr>
              <a:t>completa de todos os requisitos </a:t>
            </a:r>
            <a:r>
              <a:rPr lang="pt-PT" sz="1600" dirty="0" smtClean="0"/>
              <a:t>facultados, criação </a:t>
            </a:r>
            <a:r>
              <a:rPr lang="pt-PT" sz="1600" dirty="0"/>
              <a:t>de </a:t>
            </a:r>
            <a:r>
              <a:rPr lang="pt-PT" sz="1600" b="1" dirty="0">
                <a:solidFill>
                  <a:srgbClr val="FFCC99"/>
                </a:solidFill>
              </a:rPr>
              <a:t>diagramas </a:t>
            </a:r>
            <a:r>
              <a:rPr lang="pt-PT" sz="1600" b="1" dirty="0" smtClean="0">
                <a:solidFill>
                  <a:srgbClr val="FFCC99"/>
                </a:solidFill>
              </a:rPr>
              <a:t>UML, definição </a:t>
            </a:r>
            <a:r>
              <a:rPr lang="pt-PT" sz="1600" b="1" dirty="0">
                <a:solidFill>
                  <a:srgbClr val="FFCC99"/>
                </a:solidFill>
              </a:rPr>
              <a:t>dos responsáveis </a:t>
            </a:r>
            <a:r>
              <a:rPr lang="pt-PT" sz="1600" dirty="0"/>
              <a:t>por cada </a:t>
            </a:r>
            <a:r>
              <a:rPr lang="pt-PT" sz="1600" dirty="0" smtClean="0"/>
              <a:t>tarefa e implementação de toda a especificação detalhada.</a:t>
            </a:r>
            <a:endParaRPr lang="pt-PT" sz="1600" dirty="0"/>
          </a:p>
          <a:p>
            <a:pPr algn="just"/>
            <a:r>
              <a:rPr lang="pt-PT" sz="1600" dirty="0"/>
              <a:t>Divisão em fases mais gerais: </a:t>
            </a:r>
            <a:r>
              <a:rPr lang="pt-PT" sz="1600" b="1" dirty="0">
                <a:solidFill>
                  <a:srgbClr val="FFCC99"/>
                </a:solidFill>
              </a:rPr>
              <a:t>fase de </a:t>
            </a:r>
            <a:r>
              <a:rPr lang="pt-PT" sz="1600" b="1" dirty="0" err="1">
                <a:solidFill>
                  <a:srgbClr val="FFCC99"/>
                </a:solidFill>
              </a:rPr>
              <a:t>conceção</a:t>
            </a:r>
            <a:r>
              <a:rPr lang="pt-PT" sz="1600" b="1" dirty="0">
                <a:solidFill>
                  <a:srgbClr val="FFCC99"/>
                </a:solidFill>
              </a:rPr>
              <a:t> </a:t>
            </a:r>
            <a:r>
              <a:rPr lang="pt-PT" sz="1600" dirty="0"/>
              <a:t>(primeira fase da entrega do projeto - fase de fundamentação), </a:t>
            </a:r>
            <a:r>
              <a:rPr lang="pt-PT" sz="1600" b="1" dirty="0">
                <a:solidFill>
                  <a:srgbClr val="FFCC99"/>
                </a:solidFill>
              </a:rPr>
              <a:t>de elaboração </a:t>
            </a:r>
            <a:r>
              <a:rPr lang="pt-PT" sz="1600" dirty="0"/>
              <a:t>(segunda fase - fase de especificação) e </a:t>
            </a:r>
            <a:r>
              <a:rPr lang="pt-PT" sz="1600" b="1" dirty="0">
                <a:solidFill>
                  <a:srgbClr val="FFCC99"/>
                </a:solidFill>
              </a:rPr>
              <a:t>de construção e de transição </a:t>
            </a:r>
            <a:r>
              <a:rPr lang="pt-PT" sz="1600" dirty="0"/>
              <a:t>(última fase - fase de construção). </a:t>
            </a:r>
            <a:endParaRPr lang="pt-PT" sz="1600" dirty="0" smtClean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>
          <a:xfrm>
            <a:off x="7707242" y="6237312"/>
            <a:ext cx="578317" cy="365125"/>
          </a:xfrm>
        </p:spPr>
        <p:txBody>
          <a:bodyPr/>
          <a:lstStyle/>
          <a:p>
            <a:fld id="{9660B947-ED4A-490C-A1B4-4EC94289EEFF}" type="slidenum">
              <a:rPr lang="pt-PT" smtClean="0">
                <a:latin typeface="Calibri" panose="020F0502020204030204" pitchFamily="34" charset="0"/>
              </a:rPr>
              <a:t>2</a:t>
            </a:fld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99592" y="129657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</a:t>
            </a:r>
            <a:r>
              <a:rPr lang="en-US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–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Fase III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Junho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</p:spTree>
    <p:extLst>
      <p:ext uri="{BB962C8B-B14F-4D97-AF65-F5344CB8AC3E}">
        <p14:creationId xmlns:p14="http://schemas.microsoft.com/office/powerpoint/2010/main" val="148232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20</a:t>
            </a:fld>
            <a:endParaRPr lang="pt-PT"/>
          </a:p>
        </p:txBody>
      </p:sp>
      <p:pic>
        <p:nvPicPr>
          <p:cNvPr id="2049" name="Picture 1" descr="Diagrama de Clas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144000" cy="501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26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Calibri" panose="020F0502020204030204" pitchFamily="34" charset="0"/>
              </a:rPr>
              <a:t>Especificação UML - </a:t>
            </a:r>
            <a:r>
              <a:rPr lang="pt-PT" dirty="0" smtClean="0">
                <a:latin typeface="Calibri" panose="020F0502020204030204" pitchFamily="34" charset="0"/>
              </a:rPr>
              <a:t>Diagrama </a:t>
            </a:r>
            <a:r>
              <a:rPr lang="pt-PT" dirty="0">
                <a:latin typeface="Calibri" panose="020F0502020204030204" pitchFamily="34" charset="0"/>
              </a:rPr>
              <a:t>de Sequência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21</a:t>
            </a:fld>
            <a:endParaRPr lang="pt-PT"/>
          </a:p>
        </p:txBody>
      </p:sp>
      <p:pic>
        <p:nvPicPr>
          <p:cNvPr id="19458" name="Picture 2" descr="C:\Users\Joana Arantes\Desktop\Trabalhos-Exercícios\LI4\2Fase\2Fase\Especificação-UML\imagens\Registar Notas sobre missã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22" y="1988840"/>
            <a:ext cx="8853261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Junho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  <p:sp>
        <p:nvSpPr>
          <p:cNvPr id="8" name="CaixaDeTexto 5"/>
          <p:cNvSpPr txBox="1"/>
          <p:nvPr/>
        </p:nvSpPr>
        <p:spPr>
          <a:xfrm>
            <a:off x="899592" y="129657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</a:t>
            </a:r>
            <a:r>
              <a:rPr lang="en-US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–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Fase III</a:t>
            </a:r>
          </a:p>
        </p:txBody>
      </p:sp>
    </p:spTree>
    <p:extLst>
      <p:ext uri="{BB962C8B-B14F-4D97-AF65-F5344CB8AC3E}">
        <p14:creationId xmlns:p14="http://schemas.microsoft.com/office/powerpoint/2010/main" val="94303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panose="020F0502020204030204" pitchFamily="34" charset="0"/>
              </a:rPr>
              <a:t>Motivos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para</a:t>
            </a:r>
            <a:r>
              <a:rPr lang="en-US" dirty="0" smtClean="0">
                <a:latin typeface="Calibri" panose="020F0502020204030204" pitchFamily="34" charset="0"/>
              </a:rPr>
              <a:t> a </a:t>
            </a:r>
            <a:r>
              <a:rPr lang="en-US" dirty="0" err="1" smtClean="0">
                <a:latin typeface="Calibri" panose="020F0502020204030204" pitchFamily="34" charset="0"/>
              </a:rPr>
              <a:t>escolha</a:t>
            </a:r>
            <a:r>
              <a:rPr lang="en-US" dirty="0" smtClean="0">
                <a:latin typeface="Calibri" panose="020F0502020204030204" pitchFamily="34" charset="0"/>
              </a:rPr>
              <a:t> da </a:t>
            </a:r>
            <a:r>
              <a:rPr lang="en-US" dirty="0" err="1" smtClean="0">
                <a:latin typeface="Calibri" panose="020F0502020204030204" pitchFamily="34" charset="0"/>
              </a:rPr>
              <a:t>plataforma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2249486"/>
            <a:ext cx="7429499" cy="3699793"/>
          </a:xfrm>
        </p:spPr>
        <p:txBody>
          <a:bodyPr>
            <a:noAutofit/>
          </a:bodyPr>
          <a:lstStyle/>
          <a:p>
            <a:r>
              <a:rPr lang="pt-BR" sz="1600" dirty="0" err="1" smtClean="0"/>
              <a:t>Aplicação</a:t>
            </a:r>
            <a:r>
              <a:rPr lang="pt-BR" sz="1600" dirty="0" smtClean="0"/>
              <a:t> desenvolvida </a:t>
            </a:r>
            <a:r>
              <a:rPr lang="pt-BR" sz="1600" dirty="0"/>
              <a:t>para a </a:t>
            </a:r>
            <a:r>
              <a:rPr lang="pt-BR" sz="1600" b="1" dirty="0">
                <a:solidFill>
                  <a:srgbClr val="FFCC99"/>
                </a:solidFill>
              </a:rPr>
              <a:t>plataforma </a:t>
            </a:r>
            <a:r>
              <a:rPr lang="pt-BR" sz="1600" b="1" dirty="0" smtClean="0">
                <a:solidFill>
                  <a:srgbClr val="FFCC99"/>
                </a:solidFill>
              </a:rPr>
              <a:t>Windows </a:t>
            </a:r>
            <a:r>
              <a:rPr lang="pt-BR" sz="1600" b="1" dirty="0">
                <a:solidFill>
                  <a:srgbClr val="FFCC99"/>
                </a:solidFill>
              </a:rPr>
              <a:t>10</a:t>
            </a:r>
            <a:r>
              <a:rPr lang="pt-BR" sz="1600" dirty="0"/>
              <a:t>. </a:t>
            </a:r>
          </a:p>
          <a:p>
            <a:r>
              <a:rPr lang="pt-BR" sz="1600" dirty="0" smtClean="0"/>
              <a:t>Usar </a:t>
            </a:r>
            <a:r>
              <a:rPr lang="pt-BR" sz="1600" dirty="0"/>
              <a:t>as </a:t>
            </a:r>
            <a:r>
              <a:rPr lang="pt-BR" sz="1600" i="1" dirty="0" err="1"/>
              <a:t>APIs</a:t>
            </a:r>
            <a:r>
              <a:rPr lang="pt-BR" sz="1600" i="1" dirty="0"/>
              <a:t> </a:t>
            </a:r>
            <a:r>
              <a:rPr lang="pt-BR" sz="1600" dirty="0"/>
              <a:t>unificadas da Microsoft entre as ferramentas de desenvolvimento e o sistema operativo onde a </a:t>
            </a:r>
            <a:r>
              <a:rPr lang="pt-BR" sz="1600" dirty="0" err="1"/>
              <a:t>aplicação</a:t>
            </a:r>
            <a:r>
              <a:rPr lang="pt-BR" sz="1600" dirty="0"/>
              <a:t> irá funcionar torna</a:t>
            </a:r>
            <a:r>
              <a:rPr lang="pt-BR" sz="1600" b="1" dirty="0"/>
              <a:t> o </a:t>
            </a:r>
            <a:r>
              <a:rPr lang="pt-BR" sz="1600" b="1" dirty="0">
                <a:solidFill>
                  <a:srgbClr val="FFCC99"/>
                </a:solidFill>
              </a:rPr>
              <a:t>desenvolvimento do produto final mais </a:t>
            </a:r>
            <a:r>
              <a:rPr lang="pt-BR" sz="1600" b="1" dirty="0" err="1">
                <a:solidFill>
                  <a:srgbClr val="FFCC99"/>
                </a:solidFill>
              </a:rPr>
              <a:t>fácil</a:t>
            </a:r>
            <a:r>
              <a:rPr lang="pt-BR" sz="1600" dirty="0"/>
              <a:t>. </a:t>
            </a:r>
            <a:endParaRPr lang="pt-BR" sz="1600" dirty="0" smtClean="0"/>
          </a:p>
          <a:p>
            <a:r>
              <a:rPr lang="pt-BR" sz="1600" dirty="0" smtClean="0"/>
              <a:t>Mesmo </a:t>
            </a:r>
            <a:r>
              <a:rPr lang="pt-BR" sz="1600" dirty="0"/>
              <a:t>que os testes à nossa </a:t>
            </a:r>
            <a:r>
              <a:rPr lang="pt-BR" sz="1600" dirty="0" err="1"/>
              <a:t>aplicação</a:t>
            </a:r>
            <a:r>
              <a:rPr lang="pt-BR" sz="1600" dirty="0"/>
              <a:t> sejam feitos num </a:t>
            </a:r>
            <a:r>
              <a:rPr lang="pt-BR" sz="1600" dirty="0" err="1"/>
              <a:t>portátil</a:t>
            </a:r>
            <a:r>
              <a:rPr lang="pt-BR" sz="1600" dirty="0"/>
              <a:t>, sabemos que esse mesmo </a:t>
            </a:r>
            <a:r>
              <a:rPr lang="pt-BR" sz="1600" dirty="0" err="1"/>
              <a:t>executável</a:t>
            </a:r>
            <a:r>
              <a:rPr lang="pt-BR" sz="1600" dirty="0"/>
              <a:t> </a:t>
            </a:r>
            <a:r>
              <a:rPr lang="pt-BR" sz="1600" dirty="0" smtClean="0"/>
              <a:t>Windows, </a:t>
            </a:r>
            <a:r>
              <a:rPr lang="pt-BR" sz="1600" dirty="0"/>
              <a:t>a ser executado num </a:t>
            </a:r>
            <a:r>
              <a:rPr lang="pt-BR" sz="1600" i="1" dirty="0" err="1"/>
              <a:t>tablet</a:t>
            </a:r>
            <a:r>
              <a:rPr lang="pt-BR" sz="1600" i="1" dirty="0"/>
              <a:t> </a:t>
            </a:r>
            <a:r>
              <a:rPr lang="pt-BR" sz="1600" dirty="0"/>
              <a:t>ou num </a:t>
            </a:r>
            <a:r>
              <a:rPr lang="pt-BR" sz="1600" i="1" dirty="0"/>
              <a:t>smartphone, </a:t>
            </a:r>
            <a:r>
              <a:rPr lang="pt-BR" sz="1600" b="1" dirty="0">
                <a:solidFill>
                  <a:srgbClr val="FFCC99"/>
                </a:solidFill>
              </a:rPr>
              <a:t>funcionaria de igual </a:t>
            </a:r>
            <a:r>
              <a:rPr lang="pt-BR" sz="1600" b="1" dirty="0" smtClean="0">
                <a:solidFill>
                  <a:srgbClr val="FFCC99"/>
                </a:solidFill>
              </a:rPr>
              <a:t>forma</a:t>
            </a:r>
            <a:r>
              <a:rPr lang="pt-BR" sz="1600" dirty="0" smtClean="0"/>
              <a:t>. Também temos </a:t>
            </a:r>
            <a:r>
              <a:rPr lang="pt-BR" sz="1600" dirty="0"/>
              <a:t>recurso a </a:t>
            </a:r>
            <a:r>
              <a:rPr lang="pt-BR" sz="1600" b="1" dirty="0">
                <a:solidFill>
                  <a:srgbClr val="FFCC99"/>
                </a:solidFill>
              </a:rPr>
              <a:t>emuladores no Microsoft Visual Studio </a:t>
            </a:r>
            <a:r>
              <a:rPr lang="pt-BR" sz="1600" dirty="0"/>
              <a:t>que nos permitem ter uma </a:t>
            </a:r>
            <a:r>
              <a:rPr lang="pt-BR" sz="1600" dirty="0" err="1"/>
              <a:t>visualização</a:t>
            </a:r>
            <a:r>
              <a:rPr lang="pt-BR" sz="1600" dirty="0"/>
              <a:t> de como </a:t>
            </a:r>
            <a:r>
              <a:rPr lang="pt-BR" sz="1600" dirty="0" smtClean="0"/>
              <a:t>será </a:t>
            </a:r>
            <a:r>
              <a:rPr lang="pt-BR" sz="1600" dirty="0"/>
              <a:t>apresentada a nossa </a:t>
            </a:r>
            <a:r>
              <a:rPr lang="pt-BR" sz="1600" dirty="0" err="1"/>
              <a:t>aplicação</a:t>
            </a:r>
            <a:r>
              <a:rPr lang="pt-BR" sz="1600" dirty="0"/>
              <a:t> num </a:t>
            </a:r>
            <a:r>
              <a:rPr lang="pt-BR" sz="1600" i="1" dirty="0"/>
              <a:t>smartphone </a:t>
            </a:r>
            <a:r>
              <a:rPr lang="pt-BR" sz="1600" dirty="0"/>
              <a:t>ou outro tipo de sistema mobile. </a:t>
            </a:r>
          </a:p>
          <a:p>
            <a:r>
              <a:rPr lang="pt-BR" sz="1600" dirty="0"/>
              <a:t>Esta escolha faz que a nossa </a:t>
            </a:r>
            <a:r>
              <a:rPr lang="pt-BR" sz="1600" dirty="0" err="1"/>
              <a:t>aplicação</a:t>
            </a:r>
            <a:r>
              <a:rPr lang="pt-BR" sz="1600" dirty="0"/>
              <a:t> "Agente de Campo" </a:t>
            </a:r>
            <a:r>
              <a:rPr lang="pt-BR" sz="1600" b="1" dirty="0">
                <a:solidFill>
                  <a:srgbClr val="FFCC99"/>
                </a:solidFill>
              </a:rPr>
              <a:t>possa ser usada de forma </a:t>
            </a:r>
            <a:r>
              <a:rPr lang="pt-BR" sz="1600" b="1" dirty="0" err="1" smtClean="0">
                <a:solidFill>
                  <a:srgbClr val="FFCC99"/>
                </a:solidFill>
              </a:rPr>
              <a:t>móvel</a:t>
            </a:r>
            <a:r>
              <a:rPr lang="pt-BR" sz="1600" dirty="0" smtClean="0"/>
              <a:t>. </a:t>
            </a:r>
            <a:endParaRPr lang="pt-BR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316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>
                <a:latin typeface="Calibri" panose="020F0502020204030204" pitchFamily="34" charset="0"/>
              </a:rPr>
              <a:t>Organização</a:t>
            </a:r>
            <a:r>
              <a:rPr lang="pt-BR" dirty="0">
                <a:latin typeface="Calibri" panose="020F0502020204030204" pitchFamily="34" charset="0"/>
              </a:rPr>
              <a:t> e </a:t>
            </a:r>
            <a:r>
              <a:rPr lang="pt-BR" dirty="0" err="1">
                <a:latin typeface="Calibri" panose="020F0502020204030204" pitchFamily="34" charset="0"/>
              </a:rPr>
              <a:t>Implementação</a:t>
            </a:r>
            <a:r>
              <a:rPr lang="pt-BR" dirty="0">
                <a:latin typeface="Calibri" panose="020F0502020204030204" pitchFamily="34" charset="0"/>
              </a:rPr>
              <a:t> das </a:t>
            </a:r>
            <a:r>
              <a:rPr lang="pt-BR" dirty="0" smtClean="0">
                <a:latin typeface="Calibri" panose="020F0502020204030204" pitchFamily="34" charset="0"/>
              </a:rPr>
              <a:t>Classes - Aplicação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2115617"/>
          </a:xfrm>
        </p:spPr>
        <p:txBody>
          <a:bodyPr>
            <a:normAutofit/>
          </a:bodyPr>
          <a:lstStyle/>
          <a:p>
            <a:r>
              <a:rPr lang="pt-BR" sz="1600" b="1" dirty="0">
                <a:solidFill>
                  <a:srgbClr val="FFCC99"/>
                </a:solidFill>
              </a:rPr>
              <a:t>C</a:t>
            </a:r>
            <a:r>
              <a:rPr lang="pt-BR" sz="1600" b="1" dirty="0" smtClean="0">
                <a:solidFill>
                  <a:srgbClr val="FFCC99"/>
                </a:solidFill>
              </a:rPr>
              <a:t>amada </a:t>
            </a:r>
            <a:r>
              <a:rPr lang="pt-BR" sz="1600" b="1" dirty="0">
                <a:solidFill>
                  <a:srgbClr val="FFCC99"/>
                </a:solidFill>
              </a:rPr>
              <a:t>D</a:t>
            </a:r>
            <a:r>
              <a:rPr lang="pt-BR" sz="1600" b="1" dirty="0" smtClean="0">
                <a:solidFill>
                  <a:srgbClr val="FFCC99"/>
                </a:solidFill>
              </a:rPr>
              <a:t>ata </a:t>
            </a:r>
            <a:r>
              <a:rPr lang="pt-BR" sz="1600" dirty="0" smtClean="0"/>
              <a:t>(implementação </a:t>
            </a:r>
            <a:r>
              <a:rPr lang="pt-BR" sz="1600" dirty="0"/>
              <a:t>da </a:t>
            </a:r>
            <a:r>
              <a:rPr lang="pt-BR" sz="1600" b="1" dirty="0">
                <a:solidFill>
                  <a:srgbClr val="FFCC99"/>
                </a:solidFill>
              </a:rPr>
              <a:t>Base de Dados </a:t>
            </a:r>
            <a:r>
              <a:rPr lang="pt-BR" sz="1600" dirty="0"/>
              <a:t>em SQL </a:t>
            </a:r>
            <a:r>
              <a:rPr lang="pt-BR" sz="1600" dirty="0" smtClean="0"/>
              <a:t>Server), </a:t>
            </a:r>
            <a:r>
              <a:rPr lang="pt-BR" sz="1600" b="1" dirty="0" smtClean="0">
                <a:solidFill>
                  <a:srgbClr val="FFCC99"/>
                </a:solidFill>
              </a:rPr>
              <a:t>camada </a:t>
            </a:r>
            <a:r>
              <a:rPr lang="pt-BR" sz="1600" b="1" dirty="0">
                <a:solidFill>
                  <a:srgbClr val="FFCC99"/>
                </a:solidFill>
              </a:rPr>
              <a:t>Business </a:t>
            </a:r>
            <a:r>
              <a:rPr lang="pt-BR" sz="1600" dirty="0"/>
              <a:t>(</a:t>
            </a:r>
            <a:r>
              <a:rPr lang="pt-BR" sz="1600" b="1" dirty="0" smtClean="0">
                <a:solidFill>
                  <a:srgbClr val="FFCC99"/>
                </a:solidFill>
              </a:rPr>
              <a:t>desenvolvimento</a:t>
            </a:r>
            <a:r>
              <a:rPr lang="pt-BR" sz="1600" dirty="0" smtClean="0"/>
              <a:t> e </a:t>
            </a:r>
            <a:r>
              <a:rPr lang="pt-BR" sz="1600" dirty="0"/>
              <a:t>d</a:t>
            </a:r>
            <a:r>
              <a:rPr lang="pt-BR" sz="1600" dirty="0" smtClean="0"/>
              <a:t>isponibilização </a:t>
            </a:r>
            <a:r>
              <a:rPr lang="pt-BR" sz="1600" dirty="0"/>
              <a:t>de métodos importantes para apresentar à ultima </a:t>
            </a:r>
            <a:r>
              <a:rPr lang="pt-BR" sz="1600" dirty="0" smtClean="0"/>
              <a:t>camada) e </a:t>
            </a:r>
            <a:r>
              <a:rPr lang="pt-BR" sz="1600" b="1" dirty="0" smtClean="0">
                <a:solidFill>
                  <a:srgbClr val="FFCC99"/>
                </a:solidFill>
              </a:rPr>
              <a:t>camada </a:t>
            </a:r>
            <a:r>
              <a:rPr lang="pt-BR" sz="1600" b="1" dirty="0">
                <a:solidFill>
                  <a:srgbClr val="FFCC99"/>
                </a:solidFill>
              </a:rPr>
              <a:t>de </a:t>
            </a:r>
            <a:r>
              <a:rPr lang="pt-BR" sz="1600" b="1" dirty="0" smtClean="0">
                <a:solidFill>
                  <a:srgbClr val="FFCC99"/>
                </a:solidFill>
              </a:rPr>
              <a:t>Interface </a:t>
            </a:r>
            <a:r>
              <a:rPr lang="pt-BR" sz="1600" b="1" dirty="0" smtClean="0">
                <a:solidFill>
                  <a:srgbClr val="FFCC99"/>
                </a:solidFill>
              </a:rPr>
              <a:t>UI</a:t>
            </a:r>
            <a:r>
              <a:rPr lang="pt-BR" sz="1600" dirty="0" smtClean="0"/>
              <a:t>.</a:t>
            </a:r>
            <a:endParaRPr lang="pt-BR" sz="1600" dirty="0"/>
          </a:p>
          <a:p>
            <a:r>
              <a:rPr lang="pt-BR" sz="1600" dirty="0" smtClean="0"/>
              <a:t>Classes </a:t>
            </a:r>
            <a:r>
              <a:rPr lang="pt-BR" sz="1600" dirty="0"/>
              <a:t>mais importantes a serem implementadas logo de </a:t>
            </a:r>
            <a:r>
              <a:rPr lang="pt-BR" sz="1600" dirty="0" smtClean="0"/>
              <a:t>início </a:t>
            </a:r>
            <a:r>
              <a:rPr lang="pt-BR" sz="1600" dirty="0"/>
              <a:t>na camada </a:t>
            </a:r>
            <a:r>
              <a:rPr lang="pt-BR" sz="1600" dirty="0" smtClean="0"/>
              <a:t>Business: </a:t>
            </a:r>
            <a:r>
              <a:rPr lang="pt-BR" sz="1600" b="1" dirty="0" smtClean="0">
                <a:solidFill>
                  <a:srgbClr val="FFCC99"/>
                </a:solidFill>
              </a:rPr>
              <a:t>Astronauta</a:t>
            </a:r>
            <a:r>
              <a:rPr lang="pt-BR" sz="1600" dirty="0" smtClean="0"/>
              <a:t> (contendo ID</a:t>
            </a:r>
            <a:r>
              <a:rPr lang="pt-BR" sz="1600" dirty="0"/>
              <a:t>, </a:t>
            </a:r>
            <a:r>
              <a:rPr lang="pt-BR" sz="1600" dirty="0" err="1"/>
              <a:t>Password</a:t>
            </a:r>
            <a:r>
              <a:rPr lang="pt-BR" sz="1600" dirty="0"/>
              <a:t> e Nome para </a:t>
            </a:r>
            <a:r>
              <a:rPr lang="pt-BR" sz="1600" dirty="0" err="1" smtClean="0"/>
              <a:t>login</a:t>
            </a:r>
            <a:r>
              <a:rPr lang="pt-BR" sz="1600" dirty="0" smtClean="0"/>
              <a:t>), </a:t>
            </a:r>
            <a:r>
              <a:rPr lang="pt-BR" sz="1600" b="1" dirty="0" err="1">
                <a:solidFill>
                  <a:srgbClr val="FFCC99"/>
                </a:solidFill>
              </a:rPr>
              <a:t>Missão</a:t>
            </a:r>
            <a:r>
              <a:rPr lang="pt-BR" sz="1600" b="1" dirty="0">
                <a:solidFill>
                  <a:srgbClr val="FFCC99"/>
                </a:solidFill>
              </a:rPr>
              <a:t> e Caderno de </a:t>
            </a:r>
            <a:r>
              <a:rPr lang="pt-BR" sz="1600" b="1" dirty="0" smtClean="0">
                <a:solidFill>
                  <a:srgbClr val="FFCC99"/>
                </a:solidFill>
              </a:rPr>
              <a:t>Notas </a:t>
            </a:r>
            <a:r>
              <a:rPr lang="pt-BR" sz="1600" dirty="0" smtClean="0"/>
              <a:t>(para </a:t>
            </a:r>
            <a:r>
              <a:rPr lang="pt-BR" sz="1600" dirty="0"/>
              <a:t>serem guardados os Registos dos </a:t>
            </a:r>
            <a:r>
              <a:rPr lang="pt-BR" sz="1600" dirty="0" smtClean="0"/>
              <a:t>Astronautas). </a:t>
            </a:r>
            <a:endParaRPr lang="pt-BR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40352" y="6381328"/>
            <a:ext cx="578317" cy="365125"/>
          </a:xfrm>
        </p:spPr>
        <p:txBody>
          <a:bodyPr/>
          <a:lstStyle/>
          <a:p>
            <a:fld id="{9660B947-ED4A-490C-A1B4-4EC94289EEFF}" type="slidenum">
              <a:rPr lang="pt-PT" smtClean="0"/>
              <a:t>23</a:t>
            </a:fld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4365104"/>
            <a:ext cx="2806700" cy="1143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503" y="5589240"/>
            <a:ext cx="2652813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aseline="30000" dirty="0" smtClean="0"/>
              <a:t>Camadas da </a:t>
            </a:r>
            <a:r>
              <a:rPr lang="pt-BR" baseline="30000" dirty="0" err="1" smtClean="0"/>
              <a:t>apilcação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3" y="4365104"/>
            <a:ext cx="6098251" cy="19442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16016" y="6381328"/>
            <a:ext cx="2736304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aseline="30000" dirty="0" smtClean="0"/>
              <a:t>Camada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0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RESULTADO FINAL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24</a:t>
            </a:fld>
            <a:endParaRPr lang="pt-P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204864"/>
            <a:ext cx="3136900" cy="3060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2204864"/>
            <a:ext cx="5422900" cy="3136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7544" y="5373216"/>
            <a:ext cx="2652813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aseline="30000" dirty="0" err="1" smtClean="0"/>
              <a:t>Ecrã</a:t>
            </a:r>
            <a:r>
              <a:rPr lang="pt-BR" baseline="30000" dirty="0" smtClean="0"/>
              <a:t> inicial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88024" y="537321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aseline="30000" dirty="0" err="1" smtClean="0"/>
              <a:t>Ecrã</a:t>
            </a:r>
            <a:r>
              <a:rPr lang="pt-BR" baseline="30000" dirty="0" smtClean="0"/>
              <a:t> das listas das missões disponíveis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15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FERRAMENTAS UTILIZADAS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b="1" dirty="0" smtClean="0">
                <a:solidFill>
                  <a:srgbClr val="FFCC99"/>
                </a:solidFill>
              </a:rPr>
              <a:t>Microsoft </a:t>
            </a:r>
            <a:r>
              <a:rPr lang="pt-BR" sz="1600" b="1" dirty="0">
                <a:solidFill>
                  <a:srgbClr val="FFCC99"/>
                </a:solidFill>
              </a:rPr>
              <a:t>Office Word </a:t>
            </a:r>
            <a:r>
              <a:rPr lang="pt-BR" sz="1600" dirty="0"/>
              <a:t>para a escrita do </a:t>
            </a:r>
            <a:r>
              <a:rPr lang="pt-BR" sz="1600" dirty="0" err="1" smtClean="0"/>
              <a:t>relatório</a:t>
            </a:r>
            <a:r>
              <a:rPr lang="pt-BR" sz="1600" dirty="0" smtClean="0"/>
              <a:t>.</a:t>
            </a:r>
          </a:p>
          <a:p>
            <a:r>
              <a:rPr lang="pt-BR" sz="1600" b="1" dirty="0" smtClean="0">
                <a:solidFill>
                  <a:srgbClr val="FFCC99"/>
                </a:solidFill>
              </a:rPr>
              <a:t>Microsoft </a:t>
            </a:r>
            <a:r>
              <a:rPr lang="pt-BR" sz="1600" b="1" dirty="0">
                <a:solidFill>
                  <a:srgbClr val="FFCC99"/>
                </a:solidFill>
              </a:rPr>
              <a:t>Office PowerPoint </a:t>
            </a:r>
            <a:r>
              <a:rPr lang="pt-BR" sz="1600" dirty="0"/>
              <a:t>para a </a:t>
            </a:r>
            <a:r>
              <a:rPr lang="pt-BR" sz="1600" dirty="0" err="1"/>
              <a:t>apresentação</a:t>
            </a:r>
            <a:r>
              <a:rPr lang="pt-BR" sz="1600" dirty="0"/>
              <a:t> do </a:t>
            </a:r>
            <a:r>
              <a:rPr lang="pt-BR" sz="1600" dirty="0" smtClean="0"/>
              <a:t>projeto.</a:t>
            </a:r>
          </a:p>
          <a:p>
            <a:r>
              <a:rPr lang="pt-BR" sz="1600" b="1" dirty="0" smtClean="0">
                <a:solidFill>
                  <a:srgbClr val="FFCC99"/>
                </a:solidFill>
              </a:rPr>
              <a:t>Visual </a:t>
            </a:r>
            <a:r>
              <a:rPr lang="pt-BR" sz="1600" b="1" dirty="0" err="1">
                <a:solidFill>
                  <a:srgbClr val="FFCC99"/>
                </a:solidFill>
              </a:rPr>
              <a:t>Paradigm</a:t>
            </a:r>
            <a:r>
              <a:rPr lang="pt-BR" sz="1600" b="1" dirty="0">
                <a:solidFill>
                  <a:srgbClr val="FFCC99"/>
                </a:solidFill>
              </a:rPr>
              <a:t> </a:t>
            </a:r>
            <a:r>
              <a:rPr lang="pt-BR" sz="1600" dirty="0"/>
              <a:t>para a </a:t>
            </a:r>
            <a:r>
              <a:rPr lang="pt-BR" sz="1600" dirty="0" err="1"/>
              <a:t>especificação</a:t>
            </a:r>
            <a:r>
              <a:rPr lang="pt-BR" sz="1600" dirty="0"/>
              <a:t> UML; </a:t>
            </a:r>
          </a:p>
          <a:p>
            <a:r>
              <a:rPr lang="pt-BR" sz="1600" b="1" i="1" dirty="0" smtClean="0">
                <a:solidFill>
                  <a:srgbClr val="FFCC99"/>
                </a:solidFill>
              </a:rPr>
              <a:t>SQL </a:t>
            </a:r>
            <a:r>
              <a:rPr lang="pt-BR" sz="1600" b="1" dirty="0">
                <a:solidFill>
                  <a:srgbClr val="FFCC99"/>
                </a:solidFill>
              </a:rPr>
              <a:t>Server e Visual Studio </a:t>
            </a:r>
            <a:r>
              <a:rPr lang="pt-BR" sz="1600" dirty="0"/>
              <a:t>para o desenvolvimento da </a:t>
            </a:r>
            <a:r>
              <a:rPr lang="pt-BR" sz="1600" dirty="0" err="1"/>
              <a:t>aplicação</a:t>
            </a:r>
            <a:r>
              <a:rPr lang="pt-BR" sz="1600" dirty="0"/>
              <a:t>. 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445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Calibri" panose="020F0502020204030204" pitchFamily="34" charset="0"/>
              </a:rPr>
              <a:t>Conclusões e Trabalho Futuro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27584" y="1988840"/>
            <a:ext cx="7429499" cy="4104456"/>
          </a:xfrm>
        </p:spPr>
        <p:txBody>
          <a:bodyPr>
            <a:noAutofit/>
          </a:bodyPr>
          <a:lstStyle/>
          <a:p>
            <a:r>
              <a:rPr lang="pt-PT" sz="1600" dirty="0"/>
              <a:t>A</a:t>
            </a:r>
            <a:r>
              <a:rPr lang="pt-PT" sz="1600" dirty="0" smtClean="0"/>
              <a:t> primeira fase, a fase da </a:t>
            </a:r>
            <a:r>
              <a:rPr lang="pt-PT" sz="1600" b="1" dirty="0" smtClean="0">
                <a:solidFill>
                  <a:srgbClr val="FFCC99"/>
                </a:solidFill>
              </a:rPr>
              <a:t>fundamentação </a:t>
            </a:r>
            <a:r>
              <a:rPr lang="pt-PT" sz="1600" b="1" dirty="0">
                <a:solidFill>
                  <a:srgbClr val="FFCC99"/>
                </a:solidFill>
              </a:rPr>
              <a:t>da </a:t>
            </a:r>
            <a:r>
              <a:rPr lang="pt-PT" sz="1600" b="1" dirty="0" smtClean="0">
                <a:solidFill>
                  <a:srgbClr val="FFCC99"/>
                </a:solidFill>
              </a:rPr>
              <a:t>aplicação</a:t>
            </a:r>
            <a:r>
              <a:rPr lang="pt-PT" sz="1600" dirty="0" smtClean="0"/>
              <a:t>, foi </a:t>
            </a:r>
            <a:r>
              <a:rPr lang="pt-PT" sz="1600" dirty="0"/>
              <a:t>bem </a:t>
            </a:r>
            <a:r>
              <a:rPr lang="pt-PT" sz="1600" dirty="0" smtClean="0"/>
              <a:t>conseguida</a:t>
            </a:r>
            <a:r>
              <a:rPr lang="pt-PT" sz="1600" dirty="0"/>
              <a:t> </a:t>
            </a:r>
            <a:r>
              <a:rPr lang="pt-PT" sz="1600" dirty="0" smtClean="0"/>
              <a:t>e o contacto </a:t>
            </a:r>
            <a:r>
              <a:rPr lang="pt-PT" sz="1600" dirty="0"/>
              <a:t>com o cliente foi bastante enriquecedor para </a:t>
            </a:r>
            <a:r>
              <a:rPr lang="pt-PT" sz="1600" b="1" dirty="0">
                <a:solidFill>
                  <a:srgbClr val="FFCC99"/>
                </a:solidFill>
              </a:rPr>
              <a:t>recolher e analisar os requisitos </a:t>
            </a:r>
            <a:r>
              <a:rPr lang="pt-PT" sz="1600" dirty="0" smtClean="0"/>
              <a:t>que foram </a:t>
            </a:r>
            <a:r>
              <a:rPr lang="pt-PT" sz="1600" dirty="0"/>
              <a:t>tidos em conta como a parte mais importante do </a:t>
            </a:r>
            <a:r>
              <a:rPr lang="pt-PT" sz="1600" dirty="0" smtClean="0"/>
              <a:t>trabalho.</a:t>
            </a:r>
          </a:p>
          <a:p>
            <a:r>
              <a:rPr lang="pt-PT" sz="1600" dirty="0"/>
              <a:t>Na segunda fase, especificamos o </a:t>
            </a:r>
            <a:r>
              <a:rPr lang="pt-PT" sz="1600" b="1" dirty="0">
                <a:solidFill>
                  <a:srgbClr val="FFCC99"/>
                </a:solidFill>
              </a:rPr>
              <a:t>desenvolvimento da aplicação </a:t>
            </a:r>
            <a:r>
              <a:rPr lang="pt-PT" sz="1600" dirty="0"/>
              <a:t>com </a:t>
            </a:r>
            <a:r>
              <a:rPr lang="pt-PT" sz="1600" b="1" dirty="0">
                <a:solidFill>
                  <a:srgbClr val="FFCC99"/>
                </a:solidFill>
              </a:rPr>
              <a:t>documentação UML </a:t>
            </a:r>
            <a:r>
              <a:rPr lang="pt-PT" sz="1600" dirty="0"/>
              <a:t>detalhada, c</a:t>
            </a:r>
            <a:r>
              <a:rPr lang="pt-PT" sz="1600" dirty="0" smtClean="0"/>
              <a:t>umprimos </a:t>
            </a:r>
            <a:r>
              <a:rPr lang="pt-PT" sz="1600" dirty="0"/>
              <a:t>com as tarefas de realização de </a:t>
            </a:r>
            <a:r>
              <a:rPr lang="pt-PT" sz="1600" b="1" dirty="0">
                <a:solidFill>
                  <a:srgbClr val="FFCC99"/>
                </a:solidFill>
              </a:rPr>
              <a:t>diagramas </a:t>
            </a:r>
            <a:r>
              <a:rPr lang="pt-PT" sz="1600" b="1" i="1" dirty="0">
                <a:solidFill>
                  <a:srgbClr val="FFCC99"/>
                </a:solidFill>
              </a:rPr>
              <a:t>Use Case</a:t>
            </a:r>
            <a:r>
              <a:rPr lang="pt-PT" sz="1600" dirty="0"/>
              <a:t>, </a:t>
            </a:r>
            <a:r>
              <a:rPr lang="pt-PT" sz="1600" b="1" dirty="0">
                <a:solidFill>
                  <a:srgbClr val="FFCC99"/>
                </a:solidFill>
              </a:rPr>
              <a:t>diagramas de classe</a:t>
            </a:r>
            <a:r>
              <a:rPr lang="pt-PT" sz="1600" dirty="0"/>
              <a:t>, entre </a:t>
            </a:r>
            <a:r>
              <a:rPr lang="pt-PT" sz="1600" dirty="0" smtClean="0"/>
              <a:t>outros.</a:t>
            </a:r>
          </a:p>
          <a:p>
            <a:r>
              <a:rPr lang="pt-PT" sz="1600" dirty="0"/>
              <a:t>Na terceira fase, apresentamos a </a:t>
            </a:r>
            <a:r>
              <a:rPr lang="pt-PT" sz="1600" b="1" dirty="0">
                <a:solidFill>
                  <a:srgbClr val="FFCC99"/>
                </a:solidFill>
              </a:rPr>
              <a:t>arquitetura do </a:t>
            </a:r>
            <a:r>
              <a:rPr lang="pt-PT" sz="1600" b="1" dirty="0" smtClean="0">
                <a:solidFill>
                  <a:srgbClr val="FFCC99"/>
                </a:solidFill>
              </a:rPr>
              <a:t>sistema</a:t>
            </a:r>
            <a:r>
              <a:rPr lang="pt-PT" sz="1600" dirty="0" smtClean="0"/>
              <a:t>, a </a:t>
            </a:r>
            <a:r>
              <a:rPr lang="pt-PT" sz="1600" b="1" dirty="0" smtClean="0">
                <a:solidFill>
                  <a:srgbClr val="FFCC99"/>
                </a:solidFill>
              </a:rPr>
              <a:t>organização </a:t>
            </a:r>
            <a:r>
              <a:rPr lang="pt-PT" sz="1600" b="1" dirty="0">
                <a:solidFill>
                  <a:srgbClr val="FFCC99"/>
                </a:solidFill>
              </a:rPr>
              <a:t>e desenvolvimento da aplicação </a:t>
            </a:r>
            <a:r>
              <a:rPr lang="pt-PT" sz="1600" dirty="0"/>
              <a:t>e os </a:t>
            </a:r>
            <a:r>
              <a:rPr lang="pt-PT" sz="1600" b="1" dirty="0">
                <a:solidFill>
                  <a:srgbClr val="FFCC99"/>
                </a:solidFill>
              </a:rPr>
              <a:t>motivos de escolha da plataforma Windows </a:t>
            </a:r>
            <a:r>
              <a:rPr lang="pt-PT" sz="1600" b="1" dirty="0" smtClean="0">
                <a:solidFill>
                  <a:srgbClr val="FFCC99"/>
                </a:solidFill>
              </a:rPr>
              <a:t>10</a:t>
            </a:r>
            <a:r>
              <a:rPr lang="pt-PT" sz="1600" dirty="0" smtClean="0"/>
              <a:t>.</a:t>
            </a:r>
            <a:endParaRPr lang="pt-PT" sz="1600" dirty="0"/>
          </a:p>
          <a:p>
            <a:r>
              <a:rPr lang="pt-PT" sz="1600" dirty="0"/>
              <a:t>Como trabalho futuro, </a:t>
            </a:r>
            <a:r>
              <a:rPr lang="pt-PT" sz="1600" dirty="0" smtClean="0"/>
              <a:t>prevemos </a:t>
            </a:r>
            <a:r>
              <a:rPr lang="pt-PT" sz="1600" dirty="0"/>
              <a:t>que a </a:t>
            </a:r>
            <a:r>
              <a:rPr lang="pt-PT" sz="1600" b="1" dirty="0">
                <a:solidFill>
                  <a:srgbClr val="FFCC99"/>
                </a:solidFill>
              </a:rPr>
              <a:t>aplicação poderá ser aperfeiçoada</a:t>
            </a:r>
            <a:r>
              <a:rPr lang="pt-PT" sz="1600" dirty="0"/>
              <a:t>, como por exemplo, com a </a:t>
            </a:r>
            <a:r>
              <a:rPr lang="pt-PT" sz="1600" b="1" dirty="0">
                <a:solidFill>
                  <a:srgbClr val="FFCC99"/>
                </a:solidFill>
              </a:rPr>
              <a:t>implementação de um perfil de administrador </a:t>
            </a:r>
            <a:r>
              <a:rPr lang="pt-PT" sz="1600" dirty="0"/>
              <a:t>que permita a gestão dos utilizadores e a manutenção da aplicação. </a:t>
            </a:r>
            <a:endParaRPr lang="en-US" sz="1600" dirty="0"/>
          </a:p>
          <a:p>
            <a:endParaRPr lang="pt-PT" sz="1600" dirty="0" smtClean="0"/>
          </a:p>
          <a:p>
            <a:endParaRPr lang="pt-PT" sz="16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xfrm>
            <a:off x="7740352" y="6021288"/>
            <a:ext cx="578317" cy="365125"/>
          </a:xfrm>
        </p:spPr>
        <p:txBody>
          <a:bodyPr/>
          <a:lstStyle/>
          <a:p>
            <a:fld id="{9660B947-ED4A-490C-A1B4-4EC94289EEFF}" type="slidenum">
              <a:rPr lang="pt-PT" smtClean="0"/>
              <a:t>26</a:t>
            </a:fld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Junho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  <p:sp>
        <p:nvSpPr>
          <p:cNvPr id="9" name="CaixaDeTexto 5"/>
          <p:cNvSpPr txBox="1"/>
          <p:nvPr/>
        </p:nvSpPr>
        <p:spPr>
          <a:xfrm>
            <a:off x="899592" y="129657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</a:t>
            </a:r>
            <a:r>
              <a:rPr lang="en-US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–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Fase III</a:t>
            </a:r>
          </a:p>
        </p:txBody>
      </p:sp>
    </p:spTree>
    <p:extLst>
      <p:ext uri="{BB962C8B-B14F-4D97-AF65-F5344CB8AC3E}">
        <p14:creationId xmlns:p14="http://schemas.microsoft.com/office/powerpoint/2010/main" val="269144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Calibri" panose="020F0502020204030204" pitchFamily="34" charset="0"/>
              </a:rPr>
              <a:t>referências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56059" y="1834376"/>
            <a:ext cx="7429499" cy="2115617"/>
          </a:xfrm>
        </p:spPr>
        <p:txBody>
          <a:bodyPr>
            <a:normAutofit/>
          </a:bodyPr>
          <a:lstStyle/>
          <a:p>
            <a:pPr algn="just"/>
            <a:r>
              <a:rPr lang="en-US" sz="1600" dirty="0" err="1" smtClean="0"/>
              <a:t>Sommerville</a:t>
            </a:r>
            <a:r>
              <a:rPr lang="en-US" sz="1600" dirty="0"/>
              <a:t>, Ian, 2011, </a:t>
            </a:r>
            <a:r>
              <a:rPr lang="en-US" sz="1600" i="1" dirty="0"/>
              <a:t>Software Engineering</a:t>
            </a:r>
            <a:r>
              <a:rPr lang="en-US" sz="1600" dirty="0"/>
              <a:t>, Ninth Edition, </a:t>
            </a:r>
            <a:r>
              <a:rPr lang="en-US" sz="1600" dirty="0" err="1"/>
              <a:t>Addisson</a:t>
            </a:r>
            <a:r>
              <a:rPr lang="en-US" sz="1600" dirty="0"/>
              <a:t>-Wesley. </a:t>
            </a:r>
          </a:p>
          <a:p>
            <a:pPr algn="just"/>
            <a:r>
              <a:rPr lang="en-US" sz="1600" dirty="0" smtClean="0"/>
              <a:t>National Aeronautics and Space Administration, 2004, </a:t>
            </a:r>
            <a:r>
              <a:rPr lang="en-US" sz="1600" i="1" dirty="0" smtClean="0"/>
              <a:t>The Vision for Space Exploration</a:t>
            </a:r>
            <a:r>
              <a:rPr lang="en-US" sz="1600" dirty="0" smtClean="0"/>
              <a:t>. [pdf] National Aeronautics and Space Administration. Available at: &lt;</a:t>
            </a:r>
            <a:r>
              <a:rPr lang="en-US" sz="1600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en-US" sz="1600" dirty="0" smtClean="0">
                <a:solidFill>
                  <a:srgbClr val="0070C0"/>
                </a:solidFill>
                <a:hlinkClick r:id="rId2"/>
              </a:rPr>
              <a:t>www.nasa.gov/pdf/55583main_vision_space_exploration2.pdf</a:t>
            </a:r>
            <a:r>
              <a:rPr lang="en-US" sz="1600" dirty="0" smtClean="0"/>
              <a:t>&gt; </a:t>
            </a:r>
            <a:r>
              <a:rPr lang="en-US" sz="1600" dirty="0"/>
              <a:t>[Accessed March 2016]. </a:t>
            </a:r>
          </a:p>
          <a:p>
            <a:pPr marL="0" indent="0" algn="just">
              <a:buNone/>
            </a:pPr>
            <a:endParaRPr lang="en-US" sz="1600" dirty="0" smtClean="0"/>
          </a:p>
          <a:p>
            <a:endParaRPr lang="pt-PT" sz="16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27</a:t>
            </a:fld>
            <a:endParaRPr lang="pt-PT"/>
          </a:p>
        </p:txBody>
      </p:sp>
      <p:pic>
        <p:nvPicPr>
          <p:cNvPr id="2050" name="Picture 2" descr="http://images5.aplus.com/uc-up/ada70687-796b-407e-a067-23911c2b606b/ada70687-796b-407e-a067-23911c2b606b.quality_lighter.inline_ye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2"/>
          <a:stretch/>
        </p:blipFill>
        <p:spPr bwMode="auto">
          <a:xfrm>
            <a:off x="3059832" y="3949993"/>
            <a:ext cx="3240360" cy="27691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6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Junho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  <p:sp>
        <p:nvSpPr>
          <p:cNvPr id="11" name="CaixaDeTexto 5"/>
          <p:cNvSpPr txBox="1"/>
          <p:nvPr/>
        </p:nvSpPr>
        <p:spPr>
          <a:xfrm>
            <a:off x="899592" y="129657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</a:t>
            </a:r>
            <a:r>
              <a:rPr lang="en-US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–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Fase III</a:t>
            </a:r>
          </a:p>
        </p:txBody>
      </p:sp>
    </p:spTree>
    <p:extLst>
      <p:ext uri="{BB962C8B-B14F-4D97-AF65-F5344CB8AC3E}">
        <p14:creationId xmlns:p14="http://schemas.microsoft.com/office/powerpoint/2010/main" val="328667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6895927" y="5085184"/>
            <a:ext cx="2016224" cy="154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50000"/>
              </a:lnSpc>
            </a:pPr>
            <a:r>
              <a:rPr lang="pt-PT" sz="1200" u="sng" dirty="0" smtClean="0">
                <a:latin typeface="Calibri" panose="020F0502020204030204" pitchFamily="34" charset="0"/>
              </a:rPr>
              <a:t>Grupo 10:</a:t>
            </a:r>
            <a:br>
              <a:rPr lang="pt-PT" sz="1200" u="sng" dirty="0" smtClean="0">
                <a:latin typeface="Calibri" panose="020F0502020204030204" pitchFamily="34" charset="0"/>
              </a:rPr>
            </a:br>
            <a:r>
              <a:rPr lang="pt-PT" sz="1200" dirty="0" smtClean="0">
                <a:latin typeface="Calibri" panose="020F0502020204030204" pitchFamily="34" charset="0"/>
              </a:rPr>
              <a:t>Alexandre </a:t>
            </a:r>
            <a:r>
              <a:rPr lang="pt-PT" sz="1200" dirty="0">
                <a:latin typeface="Calibri" panose="020F0502020204030204" pitchFamily="34" charset="0"/>
              </a:rPr>
              <a:t>Silva </a:t>
            </a:r>
            <a:r>
              <a:rPr lang="pt-PT" sz="1200" dirty="0" smtClean="0">
                <a:latin typeface="Calibri" panose="020F0502020204030204" pitchFamily="34" charset="0"/>
              </a:rPr>
              <a:t>- A72502 </a:t>
            </a:r>
            <a:endParaRPr lang="pt-PT" sz="12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PT" sz="1200" dirty="0">
                <a:latin typeface="Calibri" panose="020F0502020204030204" pitchFamily="34" charset="0"/>
              </a:rPr>
              <a:t>Daniel </a:t>
            </a:r>
            <a:r>
              <a:rPr lang="pt-PT" sz="1200" dirty="0" smtClean="0">
                <a:latin typeface="Calibri" panose="020F0502020204030204" pitchFamily="34" charset="0"/>
              </a:rPr>
              <a:t>Malhadas - A72293 </a:t>
            </a:r>
            <a:endParaRPr lang="pt-PT" sz="12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PT" sz="1200" dirty="0">
                <a:latin typeface="Calibri" panose="020F0502020204030204" pitchFamily="34" charset="0"/>
              </a:rPr>
              <a:t>Jéssica </a:t>
            </a:r>
            <a:r>
              <a:rPr lang="pt-PT" sz="1200" dirty="0" smtClean="0">
                <a:latin typeface="Calibri" panose="020F0502020204030204" pitchFamily="34" charset="0"/>
              </a:rPr>
              <a:t>Pereira - </a:t>
            </a:r>
            <a:r>
              <a:rPr lang="pt-PT" sz="1200" dirty="0">
                <a:latin typeface="Calibri" panose="020F0502020204030204" pitchFamily="34" charset="0"/>
              </a:rPr>
              <a:t>A71164 </a:t>
            </a:r>
          </a:p>
          <a:p>
            <a:pPr algn="just">
              <a:lnSpc>
                <a:spcPct val="150000"/>
              </a:lnSpc>
            </a:pPr>
            <a:r>
              <a:rPr lang="pt-PT" sz="1200" dirty="0">
                <a:latin typeface="Calibri" panose="020F0502020204030204" pitchFamily="34" charset="0"/>
              </a:rPr>
              <a:t>Joana </a:t>
            </a:r>
            <a:r>
              <a:rPr lang="pt-PT" sz="1200" dirty="0" smtClean="0">
                <a:latin typeface="Calibri" panose="020F0502020204030204" pitchFamily="34" charset="0"/>
              </a:rPr>
              <a:t>Arantes - A57810</a:t>
            </a:r>
          </a:p>
        </p:txBody>
      </p:sp>
      <p:pic>
        <p:nvPicPr>
          <p:cNvPr id="1026" name="Picture 2" descr="http://crc2010.di.uminho.pt/logo_ee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515" y="116632"/>
            <a:ext cx="2224981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ângulo 6"/>
          <p:cNvSpPr/>
          <p:nvPr/>
        </p:nvSpPr>
        <p:spPr>
          <a:xfrm>
            <a:off x="6811515" y="1929025"/>
            <a:ext cx="2224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600" dirty="0">
                <a:latin typeface="Calibri" panose="020F0502020204030204" pitchFamily="34" charset="0"/>
                <a:cs typeface="Helvetica" panose="020B0604020202020204" pitchFamily="34" charset="0"/>
              </a:rPr>
              <a:t>Mestrado </a:t>
            </a:r>
            <a:r>
              <a:rPr lang="pt-PT" sz="1600" dirty="0" smtClean="0">
                <a:latin typeface="Calibri" panose="020F0502020204030204" pitchFamily="34" charset="0"/>
                <a:cs typeface="Helvetica" panose="020B0604020202020204" pitchFamily="34" charset="0"/>
              </a:rPr>
              <a:t>Integrado em</a:t>
            </a:r>
          </a:p>
          <a:p>
            <a:pPr algn="r"/>
            <a:r>
              <a:rPr lang="pt-PT" sz="1600" dirty="0" smtClean="0">
                <a:latin typeface="Calibri" panose="020F0502020204030204" pitchFamily="34" charset="0"/>
                <a:cs typeface="Helvetica" panose="020B0604020202020204" pitchFamily="34" charset="0"/>
              </a:rPr>
              <a:t>Engenharia </a:t>
            </a:r>
            <a:r>
              <a:rPr lang="pt-PT" sz="1600" dirty="0">
                <a:latin typeface="Calibri" panose="020F0502020204030204" pitchFamily="34" charset="0"/>
                <a:cs typeface="Helvetica" panose="020B0604020202020204" pitchFamily="34" charset="0"/>
              </a:rPr>
              <a:t>Informática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979713" y="6164194"/>
            <a:ext cx="2014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Ano </a:t>
            </a:r>
            <a:r>
              <a:rPr lang="pt-PT" sz="1200" dirty="0" smtClean="0">
                <a:latin typeface="Calibri" panose="020F0502020204030204" pitchFamily="34" charset="0"/>
                <a:cs typeface="Helvetica" panose="020B0604020202020204" pitchFamily="34" charset="0"/>
              </a:rPr>
              <a:t>letivo </a:t>
            </a:r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2015/2016</a:t>
            </a:r>
          </a:p>
          <a:p>
            <a:pPr algn="just"/>
            <a:endParaRPr lang="pt-PT" sz="1200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ctrTitle"/>
          </p:nvPr>
        </p:nvSpPr>
        <p:spPr>
          <a:xfrm>
            <a:off x="1547664" y="2780928"/>
            <a:ext cx="6736029" cy="1539001"/>
          </a:xfrm>
          <a:noFill/>
        </p:spPr>
        <p:txBody>
          <a:bodyPr/>
          <a:lstStyle/>
          <a:p>
            <a:r>
              <a:rPr lang="pt-PT" dirty="0">
                <a:latin typeface="Calibri" panose="020F0502020204030204" pitchFamily="34" charset="0"/>
                <a:cs typeface="Helvetica" panose="020B0604020202020204" pitchFamily="34" charset="0"/>
              </a:rPr>
              <a:t>Explorador Espacial </a:t>
            </a:r>
            <a:r>
              <a:rPr lang="pt-PT" dirty="0" smtClean="0">
                <a:latin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pt-PT" dirty="0">
                <a:latin typeface="Calibri" panose="020F0502020204030204" pitchFamily="34" charset="0"/>
                <a:cs typeface="Helvetica" panose="020B0604020202020204" pitchFamily="34" charset="0"/>
              </a:rPr>
              <a:t>Assistente de Campo</a:t>
            </a:r>
          </a:p>
        </p:txBody>
      </p:sp>
      <p:pic>
        <p:nvPicPr>
          <p:cNvPr id="11" name="Picture 2" descr="http://www.brandsoftheworld.com/sites/default/files/styles/logo-thumbnail/public/0001/0752/brand.gif?itok=0sEPGhz-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1000" y1="54000" x2="21000" y2="45500"/>
                        <a14:foregroundMark x1="28500" y1="53000" x2="28500" y2="53000"/>
                        <a14:foregroundMark x1="31500" y1="47000" x2="31500" y2="47000"/>
                        <a14:foregroundMark x1="45500" y1="49000" x2="45500" y2="49000"/>
                        <a14:foregroundMark x1="37000" y1="54000" x2="37000" y2="54000"/>
                        <a14:foregroundMark x1="48000" y1="55500" x2="48000" y2="55500"/>
                        <a14:foregroundMark x1="43500" y1="46500" x2="43500" y2="46500"/>
                        <a14:foregroundMark x1="55500" y1="47000" x2="55500" y2="47000"/>
                        <a14:foregroundMark x1="60000" y1="50000" x2="60000" y2="50000"/>
                        <a14:foregroundMark x1="60000" y1="55500" x2="60000" y2="55500"/>
                        <a14:foregroundMark x1="74000" y1="51000" x2="74000" y2="51000"/>
                        <a14:foregroundMark x1="73000" y1="47000" x2="73000" y2="4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795" y="1603247"/>
            <a:ext cx="1236329" cy="123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0"/>
          <p:cNvSpPr txBox="1"/>
          <p:nvPr/>
        </p:nvSpPr>
        <p:spPr>
          <a:xfrm>
            <a:off x="1835696" y="102556"/>
            <a:ext cx="4752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Laboratórios de Informática IV </a:t>
            </a:r>
            <a:r>
              <a:rPr lang="pt-PT" sz="1200" dirty="0" smtClean="0"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latin typeface="Calibri" panose="020F0502020204030204" pitchFamily="34" charset="0"/>
                <a:cs typeface="Helvetica" panose="020B0604020202020204" pitchFamily="34" charset="0"/>
              </a:rPr>
              <a:t>Junho 2016 </a:t>
            </a:r>
            <a:endParaRPr lang="pt-PT" sz="1200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CaixaDeTexto 11"/>
          <p:cNvSpPr txBox="1"/>
          <p:nvPr/>
        </p:nvSpPr>
        <p:spPr>
          <a:xfrm>
            <a:off x="3204558" y="4392146"/>
            <a:ext cx="2014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dirty="0" smtClean="0">
                <a:latin typeface="Calibri" panose="020F0502020204030204" pitchFamily="34" charset="0"/>
                <a:cs typeface="Helvetica" panose="020B0604020202020204" pitchFamily="34" charset="0"/>
              </a:rPr>
              <a:t>Fase III</a:t>
            </a:r>
            <a:endParaRPr lang="pt-PT" sz="2000" b="1" dirty="0">
              <a:latin typeface="Calibri" panose="020F0502020204030204" pitchFamily="34" charset="0"/>
              <a:cs typeface="Helvetica" panose="020B0604020202020204" pitchFamily="34" charset="0"/>
            </a:endParaRPr>
          </a:p>
          <a:p>
            <a:pPr algn="ctr"/>
            <a:endParaRPr lang="pt-PT" sz="2000" b="1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26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latin typeface="Calibri" panose="020F0502020204030204" pitchFamily="34" charset="0"/>
                <a:cs typeface="Helvetica" panose="020B0604020202020204" pitchFamily="34" charset="0"/>
              </a:rPr>
              <a:t>Contextualização e Apresentação do caso de estudo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56060" y="2249486"/>
            <a:ext cx="7429499" cy="4059833"/>
          </a:xfrm>
        </p:spPr>
        <p:txBody>
          <a:bodyPr>
            <a:noAutofit/>
          </a:bodyPr>
          <a:lstStyle/>
          <a:p>
            <a:r>
              <a:rPr lang="pt-PT" sz="1600" dirty="0" smtClean="0"/>
              <a:t>Os investigadores </a:t>
            </a:r>
            <a:r>
              <a:rPr lang="pt-PT" sz="1600" dirty="0"/>
              <a:t>de </a:t>
            </a:r>
            <a:r>
              <a:rPr lang="pt-PT" sz="1600" dirty="0" smtClean="0"/>
              <a:t>campo necessitam </a:t>
            </a:r>
            <a:r>
              <a:rPr lang="pt-PT" sz="1600" dirty="0"/>
              <a:t>de </a:t>
            </a:r>
            <a:r>
              <a:rPr lang="pt-PT" sz="1600" b="1" dirty="0">
                <a:solidFill>
                  <a:srgbClr val="FFCC99"/>
                </a:solidFill>
              </a:rPr>
              <a:t>recolher</a:t>
            </a:r>
            <a:r>
              <a:rPr lang="pt-PT" sz="1600" dirty="0"/>
              <a:t> determinadas </a:t>
            </a:r>
            <a:r>
              <a:rPr lang="pt-PT" sz="1600" b="1" dirty="0">
                <a:solidFill>
                  <a:srgbClr val="FFCC99"/>
                </a:solidFill>
              </a:rPr>
              <a:t>amostras</a:t>
            </a:r>
            <a:r>
              <a:rPr lang="pt-PT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PT" sz="1600" dirty="0"/>
              <a:t>que sustentam as suas </a:t>
            </a:r>
            <a:r>
              <a:rPr lang="pt-PT" sz="1600" dirty="0" smtClean="0"/>
              <a:t>teses, </a:t>
            </a:r>
            <a:r>
              <a:rPr lang="pt-PT" sz="1600" b="1" dirty="0" smtClean="0">
                <a:solidFill>
                  <a:srgbClr val="FFCC99"/>
                </a:solidFill>
              </a:rPr>
              <a:t>garantindo </a:t>
            </a:r>
            <a:r>
              <a:rPr lang="pt-PT" sz="1600" b="1" dirty="0">
                <a:solidFill>
                  <a:srgbClr val="FFCC99"/>
                </a:solidFill>
              </a:rPr>
              <a:t>uma base teórica </a:t>
            </a:r>
            <a:r>
              <a:rPr lang="pt-PT" sz="1600" b="1" dirty="0" smtClean="0">
                <a:solidFill>
                  <a:srgbClr val="FFCC99"/>
                </a:solidFill>
              </a:rPr>
              <a:t>consistente</a:t>
            </a:r>
            <a:r>
              <a:rPr lang="pt-PT" sz="1600" dirty="0"/>
              <a:t>.</a:t>
            </a:r>
          </a:p>
          <a:p>
            <a:r>
              <a:rPr lang="pt-PT" sz="1600" dirty="0" smtClean="0"/>
              <a:t>Nos </a:t>
            </a:r>
            <a:r>
              <a:rPr lang="pt-PT" sz="1600" dirty="0"/>
              <a:t>últimos 20 anos, tem-se assistido a uma crescente e continuação de </a:t>
            </a:r>
            <a:r>
              <a:rPr lang="pt-PT" sz="1600" dirty="0" smtClean="0"/>
              <a:t>adoção de </a:t>
            </a:r>
            <a:r>
              <a:rPr lang="pt-PT" sz="1600" b="1" dirty="0">
                <a:solidFill>
                  <a:srgbClr val="FFCC99"/>
                </a:solidFill>
              </a:rPr>
              <a:t>ferramentas informáticas </a:t>
            </a:r>
            <a:r>
              <a:rPr lang="pt-PT" sz="1600" b="1" dirty="0" smtClean="0">
                <a:solidFill>
                  <a:srgbClr val="FFCC99"/>
                </a:solidFill>
              </a:rPr>
              <a:t>cada </a:t>
            </a:r>
            <a:r>
              <a:rPr lang="pt-PT" sz="1600" b="1" dirty="0">
                <a:solidFill>
                  <a:srgbClr val="FFCC99"/>
                </a:solidFill>
              </a:rPr>
              <a:t>vez mais sofisticadas, complexas e energeticamente </a:t>
            </a:r>
            <a:r>
              <a:rPr lang="pt-PT" sz="1600" b="1" dirty="0" smtClean="0">
                <a:solidFill>
                  <a:srgbClr val="FFCC99"/>
                </a:solidFill>
              </a:rPr>
              <a:t>eficientes</a:t>
            </a:r>
            <a:r>
              <a:rPr lang="pt-PT" sz="1600" dirty="0" smtClean="0"/>
              <a:t>. </a:t>
            </a:r>
            <a:endParaRPr lang="pt-PT" sz="1600" dirty="0"/>
          </a:p>
          <a:p>
            <a:r>
              <a:rPr lang="pt-PT" sz="1600" dirty="0" smtClean="0"/>
              <a:t>Aplicação voltada </a:t>
            </a:r>
            <a:r>
              <a:rPr lang="pt-PT" sz="1600" dirty="0"/>
              <a:t>para a Exploração Espacial, </a:t>
            </a:r>
            <a:r>
              <a:rPr lang="pt-PT" sz="1600" dirty="0" smtClean="0"/>
              <a:t>a </a:t>
            </a:r>
            <a:r>
              <a:rPr lang="pt-PT" sz="1600" dirty="0"/>
              <a:t>ser desenvolvida para um </a:t>
            </a:r>
            <a:r>
              <a:rPr lang="pt-PT" sz="1600" b="1" dirty="0">
                <a:solidFill>
                  <a:srgbClr val="FFCC99"/>
                </a:solidFill>
              </a:rPr>
              <a:t>assistente de exploração </a:t>
            </a:r>
            <a:r>
              <a:rPr lang="pt-PT" sz="1600" b="1" dirty="0" smtClean="0">
                <a:solidFill>
                  <a:srgbClr val="FFCC99"/>
                </a:solidFill>
              </a:rPr>
              <a:t>espacial</a:t>
            </a:r>
            <a:r>
              <a:rPr lang="pt-PT" sz="1600" dirty="0" smtClean="0"/>
              <a:t>, </a:t>
            </a:r>
            <a:r>
              <a:rPr lang="pt-PT" sz="1600" dirty="0"/>
              <a:t>a pedido da </a:t>
            </a:r>
            <a:r>
              <a:rPr lang="pt-PT" sz="1600" dirty="0" smtClean="0"/>
              <a:t>NASA, com o objetivo </a:t>
            </a:r>
            <a:r>
              <a:rPr lang="pt-PT" sz="1600" dirty="0"/>
              <a:t>de </a:t>
            </a:r>
            <a:r>
              <a:rPr lang="pt-PT" sz="1600" b="1" dirty="0">
                <a:solidFill>
                  <a:srgbClr val="FFCC99"/>
                </a:solidFill>
              </a:rPr>
              <a:t>facilitar e melhorar a atividade dos exploradores </a:t>
            </a:r>
            <a:r>
              <a:rPr lang="pt-PT" sz="1600" b="1" dirty="0" smtClean="0">
                <a:solidFill>
                  <a:srgbClr val="FFCC99"/>
                </a:solidFill>
              </a:rPr>
              <a:t>espaciais</a:t>
            </a:r>
            <a:r>
              <a:rPr lang="pt-PT" sz="1600" dirty="0" smtClean="0"/>
              <a:t>.</a:t>
            </a:r>
            <a:endParaRPr lang="pt-PT" sz="1600" dirty="0"/>
          </a:p>
          <a:p>
            <a:r>
              <a:rPr lang="pt-PT" sz="1600" dirty="0"/>
              <a:t>Esta aplicação terá com </a:t>
            </a:r>
            <a:r>
              <a:rPr lang="pt-PT" sz="1600" b="1" dirty="0">
                <a:solidFill>
                  <a:srgbClr val="FFCC99"/>
                </a:solidFill>
              </a:rPr>
              <a:t>exatidão e prontidão </a:t>
            </a:r>
            <a:r>
              <a:rPr lang="pt-PT" sz="1600" dirty="0"/>
              <a:t>a oportunidade de deslumbrar o explorador espacial, em questão de segundos, e estará </a:t>
            </a:r>
            <a:r>
              <a:rPr lang="pt-PT" sz="1600" b="1" dirty="0">
                <a:solidFill>
                  <a:srgbClr val="FFCC99"/>
                </a:solidFill>
              </a:rPr>
              <a:t>disponível também </a:t>
            </a:r>
            <a:r>
              <a:rPr lang="pt-PT" sz="1600" b="1" i="1" dirty="0" smtClean="0">
                <a:solidFill>
                  <a:srgbClr val="FFCC99"/>
                </a:solidFill>
              </a:rPr>
              <a:t>offline</a:t>
            </a:r>
            <a:r>
              <a:rPr lang="pt-PT" sz="1600" dirty="0" smtClean="0"/>
              <a:t>.</a:t>
            </a:r>
            <a:endParaRPr lang="pt-PT" sz="1600" dirty="0"/>
          </a:p>
          <a:p>
            <a:endParaRPr lang="pt-PT" sz="160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3</a:t>
            </a:fld>
            <a:endParaRPr lang="pt-PT"/>
          </a:p>
        </p:txBody>
      </p:sp>
      <p:sp>
        <p:nvSpPr>
          <p:cNvPr id="8" name="CaixaDeTexto 6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Junho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  <p:sp>
        <p:nvSpPr>
          <p:cNvPr id="9" name="CaixaDeTexto 5"/>
          <p:cNvSpPr txBox="1"/>
          <p:nvPr/>
        </p:nvSpPr>
        <p:spPr>
          <a:xfrm>
            <a:off x="899592" y="129657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</a:t>
            </a:r>
            <a:r>
              <a:rPr lang="en-US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–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Fase III</a:t>
            </a:r>
          </a:p>
        </p:txBody>
      </p:sp>
    </p:spTree>
    <p:extLst>
      <p:ext uri="{BB962C8B-B14F-4D97-AF65-F5344CB8AC3E}">
        <p14:creationId xmlns:p14="http://schemas.microsoft.com/office/powerpoint/2010/main" val="220346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latin typeface="Calibri" panose="020F0502020204030204" pitchFamily="34" charset="0"/>
                <a:cs typeface="Helvetica" panose="020B0604020202020204" pitchFamily="34" charset="0"/>
              </a:rPr>
              <a:t>Motivação, Objetivos e Funcionalidades</a:t>
            </a:r>
            <a:endParaRPr lang="pt-PT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27584" y="1988840"/>
            <a:ext cx="7429499" cy="4320480"/>
          </a:xfrm>
          <a:ln>
            <a:noFill/>
          </a:ln>
        </p:spPr>
        <p:txBody>
          <a:bodyPr>
            <a:noAutofit/>
          </a:bodyPr>
          <a:lstStyle/>
          <a:p>
            <a:pPr lvl="0" algn="just"/>
            <a:r>
              <a:rPr lang="pt-PT" sz="1600" dirty="0"/>
              <a:t>Objetivo principal: </a:t>
            </a:r>
            <a:r>
              <a:rPr lang="pt-PT" sz="1600" dirty="0" smtClean="0"/>
              <a:t>Desenvolver </a:t>
            </a:r>
            <a:r>
              <a:rPr lang="pt-PT" sz="1600" dirty="0"/>
              <a:t>um </a:t>
            </a:r>
            <a:r>
              <a:rPr lang="pt-PT" sz="1600" b="1" dirty="0">
                <a:solidFill>
                  <a:srgbClr val="FFCC99"/>
                </a:solidFill>
              </a:rPr>
              <a:t>agente de campo de exploração espacial </a:t>
            </a:r>
            <a:r>
              <a:rPr lang="pt-PT" sz="1600" b="1" dirty="0" smtClean="0">
                <a:solidFill>
                  <a:srgbClr val="FFCC99"/>
                </a:solidFill>
              </a:rPr>
              <a:t>com dinamismo e uma interface </a:t>
            </a:r>
            <a:r>
              <a:rPr lang="pt-PT" sz="1600" b="1" dirty="0" smtClean="0">
                <a:solidFill>
                  <a:srgbClr val="FFCC99"/>
                </a:solidFill>
              </a:rPr>
              <a:t>simples e científica, </a:t>
            </a:r>
            <a:r>
              <a:rPr lang="pt-PT" sz="1600" b="1" dirty="0" smtClean="0">
                <a:solidFill>
                  <a:srgbClr val="FFCC99"/>
                </a:solidFill>
              </a:rPr>
              <a:t>capaz </a:t>
            </a:r>
            <a:r>
              <a:rPr lang="pt-PT" sz="1600" b="1" dirty="0">
                <a:solidFill>
                  <a:srgbClr val="FFCC99"/>
                </a:solidFill>
              </a:rPr>
              <a:t>de catalogar e fornecer informações</a:t>
            </a:r>
            <a:r>
              <a:rPr lang="pt-PT" sz="1600" dirty="0"/>
              <a:t>, em tempo real, </a:t>
            </a:r>
            <a:r>
              <a:rPr lang="pt-PT" sz="1600" dirty="0" smtClean="0"/>
              <a:t>aos </a:t>
            </a:r>
            <a:r>
              <a:rPr lang="pt-PT" sz="1600" b="1" dirty="0">
                <a:solidFill>
                  <a:srgbClr val="FFCC99"/>
                </a:solidFill>
              </a:rPr>
              <a:t>investigadores de exploração espacial</a:t>
            </a:r>
            <a:r>
              <a:rPr lang="pt-PT" sz="1600" dirty="0" smtClean="0"/>
              <a:t>, sendo que proporcione ao utilizador uma fácil utilização e onde </a:t>
            </a:r>
            <a:r>
              <a:rPr lang="pt-PT" sz="1600" b="1" dirty="0" smtClean="0">
                <a:solidFill>
                  <a:srgbClr val="FFCC99"/>
                </a:solidFill>
              </a:rPr>
              <a:t>falhas </a:t>
            </a:r>
            <a:r>
              <a:rPr lang="pt-PT" sz="1600" b="1" dirty="0">
                <a:solidFill>
                  <a:srgbClr val="FFCC99"/>
                </a:solidFill>
              </a:rPr>
              <a:t>mínimas não serão aceites ou </a:t>
            </a:r>
            <a:r>
              <a:rPr lang="pt-PT" sz="1600" b="1" dirty="0" smtClean="0">
                <a:solidFill>
                  <a:srgbClr val="FFCC99"/>
                </a:solidFill>
              </a:rPr>
              <a:t>toleradas</a:t>
            </a:r>
            <a:r>
              <a:rPr lang="pt-PT" sz="1600" dirty="0" smtClean="0"/>
              <a:t>.</a:t>
            </a:r>
          </a:p>
          <a:p>
            <a:pPr lvl="0" algn="just">
              <a:buClr>
                <a:schemeClr val="tx1"/>
              </a:buClr>
            </a:pPr>
            <a:r>
              <a:rPr lang="pt-PT" sz="1600" b="1" dirty="0" smtClean="0">
                <a:solidFill>
                  <a:srgbClr val="FFCC99"/>
                </a:solidFill>
              </a:rPr>
              <a:t>Fácil </a:t>
            </a:r>
            <a:r>
              <a:rPr lang="pt-PT" sz="1600" b="1" dirty="0">
                <a:solidFill>
                  <a:srgbClr val="FFCC99"/>
                </a:solidFill>
              </a:rPr>
              <a:t>e rápida gestão </a:t>
            </a:r>
            <a:r>
              <a:rPr lang="pt-PT" sz="1600" dirty="0"/>
              <a:t>de todos os recursos dos </a:t>
            </a:r>
            <a:r>
              <a:rPr lang="pt-PT" sz="1600" dirty="0" smtClean="0"/>
              <a:t>astronautas.</a:t>
            </a:r>
          </a:p>
          <a:p>
            <a:pPr algn="just"/>
            <a:r>
              <a:rPr lang="pt-PT" sz="1600" dirty="0" smtClean="0"/>
              <a:t>Permitir </a:t>
            </a:r>
            <a:r>
              <a:rPr lang="pt-PT" sz="1600" dirty="0"/>
              <a:t>que </a:t>
            </a:r>
            <a:r>
              <a:rPr lang="pt-PT" sz="1600" b="1" dirty="0">
                <a:solidFill>
                  <a:srgbClr val="FFCC99"/>
                </a:solidFill>
              </a:rPr>
              <a:t>vários utilizadores se registem </a:t>
            </a:r>
            <a:r>
              <a:rPr lang="pt-PT" sz="1600" dirty="0"/>
              <a:t>na aplicação, para poderem tirar partido </a:t>
            </a:r>
            <a:r>
              <a:rPr lang="pt-PT" sz="1600" dirty="0" smtClean="0"/>
              <a:t>desta.</a:t>
            </a:r>
            <a:endParaRPr lang="pt-PT" sz="1600" dirty="0"/>
          </a:p>
          <a:p>
            <a:pPr algn="just"/>
            <a:r>
              <a:rPr lang="pt-PT" sz="1600" b="1" dirty="0" smtClean="0">
                <a:solidFill>
                  <a:srgbClr val="FFCC99"/>
                </a:solidFill>
              </a:rPr>
              <a:t>Reconhecimento </a:t>
            </a:r>
            <a:r>
              <a:rPr lang="pt-PT" sz="1600" b="1" dirty="0">
                <a:solidFill>
                  <a:srgbClr val="FFCC99"/>
                </a:solidFill>
              </a:rPr>
              <a:t>de voz e escrita </a:t>
            </a:r>
            <a:r>
              <a:rPr lang="pt-PT" sz="1600" dirty="0"/>
              <a:t>através da leitura da voz </a:t>
            </a:r>
            <a:r>
              <a:rPr lang="pt-PT" sz="1600" i="1" dirty="0" err="1"/>
              <a:t>speak</a:t>
            </a:r>
            <a:r>
              <a:rPr lang="pt-PT" sz="1600" i="1" dirty="0"/>
              <a:t> to </a:t>
            </a:r>
            <a:r>
              <a:rPr lang="pt-PT" sz="1600" i="1" dirty="0" err="1"/>
              <a:t>text</a:t>
            </a:r>
            <a:r>
              <a:rPr lang="pt-PT" sz="1600" dirty="0"/>
              <a:t>, </a:t>
            </a:r>
            <a:r>
              <a:rPr lang="pt-PT" sz="1600" b="1" dirty="0">
                <a:solidFill>
                  <a:srgbClr val="FFCC99"/>
                </a:solidFill>
              </a:rPr>
              <a:t>partilha de conteúdo</a:t>
            </a:r>
            <a:r>
              <a:rPr lang="pt-PT" sz="1600" dirty="0"/>
              <a:t>, ser capaz de </a:t>
            </a:r>
            <a:r>
              <a:rPr lang="pt-PT" sz="1600" b="1" dirty="0">
                <a:solidFill>
                  <a:srgbClr val="FFCC99"/>
                </a:solidFill>
              </a:rPr>
              <a:t>guardar numa base de dados local e global </a:t>
            </a:r>
            <a:r>
              <a:rPr lang="pt-PT" sz="1600" b="1" dirty="0" smtClean="0">
                <a:solidFill>
                  <a:srgbClr val="FFCC99"/>
                </a:solidFill>
              </a:rPr>
              <a:t>imagens,</a:t>
            </a:r>
            <a:r>
              <a:rPr lang="pt-PT" sz="1600" dirty="0" smtClean="0"/>
              <a:t> </a:t>
            </a:r>
            <a:r>
              <a:rPr lang="pt-PT" sz="1600" dirty="0"/>
              <a:t>ser capaz de fazer </a:t>
            </a:r>
            <a:r>
              <a:rPr lang="pt-PT" sz="1600" b="1" i="1" dirty="0" err="1">
                <a:solidFill>
                  <a:srgbClr val="FFCC99"/>
                </a:solidFill>
              </a:rPr>
              <a:t>upload</a:t>
            </a:r>
            <a:r>
              <a:rPr lang="pt-PT" sz="1600" b="1" i="1" dirty="0">
                <a:solidFill>
                  <a:srgbClr val="FFCC99"/>
                </a:solidFill>
              </a:rPr>
              <a:t> </a:t>
            </a:r>
            <a:r>
              <a:rPr lang="pt-PT" sz="1600" b="1" dirty="0">
                <a:solidFill>
                  <a:srgbClr val="FFCC99"/>
                </a:solidFill>
              </a:rPr>
              <a:t>de vídeos </a:t>
            </a:r>
            <a:r>
              <a:rPr lang="pt-PT" sz="1600" dirty="0"/>
              <a:t>fornecendo apenas os </a:t>
            </a:r>
            <a:r>
              <a:rPr lang="pt-PT" sz="1600" i="1" dirty="0"/>
              <a:t>links </a:t>
            </a:r>
            <a:r>
              <a:rPr lang="pt-PT" sz="1600" dirty="0" smtClean="0"/>
              <a:t>destes e ser capaz de guardar </a:t>
            </a:r>
            <a:r>
              <a:rPr lang="pt-PT" sz="1600" b="1" dirty="0">
                <a:solidFill>
                  <a:srgbClr val="FFCC99"/>
                </a:solidFill>
              </a:rPr>
              <a:t>coordenadas geográficas</a:t>
            </a:r>
            <a:r>
              <a:rPr lang="pt-PT" sz="1600" dirty="0">
                <a:solidFill>
                  <a:srgbClr val="FFCC99"/>
                </a:solidFill>
              </a:rPr>
              <a:t> </a:t>
            </a:r>
            <a:r>
              <a:rPr lang="pt-PT" sz="1600" dirty="0"/>
              <a:t>e as associar a outros dados da mesma exploração</a:t>
            </a:r>
            <a:r>
              <a:rPr lang="pt-PT" sz="1600" dirty="0" smtClean="0"/>
              <a:t>.</a:t>
            </a:r>
            <a:endParaRPr lang="pt-PT" sz="1600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>
          <a:xfrm>
            <a:off x="7707242" y="6237312"/>
            <a:ext cx="578317" cy="365125"/>
          </a:xfrm>
        </p:spPr>
        <p:txBody>
          <a:bodyPr/>
          <a:lstStyle/>
          <a:p>
            <a:fld id="{9660B947-ED4A-490C-A1B4-4EC94289EEFF}" type="slidenum">
              <a:rPr lang="pt-PT" smtClean="0">
                <a:latin typeface="Calibri" panose="020F0502020204030204" pitchFamily="34" charset="0"/>
              </a:rPr>
              <a:t>4</a:t>
            </a:fld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Junho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  <p:sp>
        <p:nvSpPr>
          <p:cNvPr id="8" name="CaixaDeTexto 5"/>
          <p:cNvSpPr txBox="1"/>
          <p:nvPr/>
        </p:nvSpPr>
        <p:spPr>
          <a:xfrm>
            <a:off x="899592" y="129657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</a:t>
            </a:r>
            <a:r>
              <a:rPr lang="en-US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–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Fase III</a:t>
            </a:r>
          </a:p>
        </p:txBody>
      </p:sp>
    </p:spTree>
    <p:extLst>
      <p:ext uri="{BB962C8B-B14F-4D97-AF65-F5344CB8AC3E}">
        <p14:creationId xmlns:p14="http://schemas.microsoft.com/office/powerpoint/2010/main" val="193719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latin typeface="Calibri" panose="020F0502020204030204" pitchFamily="34" charset="0"/>
                <a:cs typeface="Helvetica" panose="020B0604020202020204" pitchFamily="34" charset="0"/>
              </a:rPr>
              <a:t>Planificação</a:t>
            </a:r>
            <a:endParaRPr lang="pt-PT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600" dirty="0" smtClean="0"/>
              <a:t>Manter </a:t>
            </a:r>
            <a:r>
              <a:rPr lang="pt-PT" sz="1600" dirty="0"/>
              <a:t>a </a:t>
            </a:r>
            <a:r>
              <a:rPr lang="pt-PT" sz="1600" b="1" dirty="0">
                <a:solidFill>
                  <a:srgbClr val="FFCC99"/>
                </a:solidFill>
              </a:rPr>
              <a:t>organização e cumprir os prazos </a:t>
            </a:r>
            <a:r>
              <a:rPr lang="pt-PT" sz="1600" dirty="0"/>
              <a:t>a que o projeto está sujeito, </a:t>
            </a:r>
            <a:r>
              <a:rPr lang="pt-PT" sz="1600" dirty="0" smtClean="0"/>
              <a:t> através de um plano </a:t>
            </a:r>
            <a:r>
              <a:rPr lang="pt-PT" sz="1600" dirty="0"/>
              <a:t>de atividades </a:t>
            </a:r>
            <a:r>
              <a:rPr lang="pt-PT" sz="1600" dirty="0" smtClean="0"/>
              <a:t>(</a:t>
            </a:r>
            <a:r>
              <a:rPr lang="pt-PT" sz="1600" b="1" dirty="0" smtClean="0">
                <a:solidFill>
                  <a:srgbClr val="FFCC99"/>
                </a:solidFill>
              </a:rPr>
              <a:t>Diagrama </a:t>
            </a:r>
            <a:r>
              <a:rPr lang="pt-PT" sz="1600" b="1" dirty="0">
                <a:solidFill>
                  <a:srgbClr val="FFCC99"/>
                </a:solidFill>
              </a:rPr>
              <a:t>de </a:t>
            </a:r>
            <a:r>
              <a:rPr lang="pt-PT" sz="1600" b="1" dirty="0" err="1" smtClean="0">
                <a:solidFill>
                  <a:srgbClr val="FFCC99"/>
                </a:solidFill>
              </a:rPr>
              <a:t>Gantt</a:t>
            </a:r>
            <a:r>
              <a:rPr lang="pt-PT" sz="1600" dirty="0" smtClean="0"/>
              <a:t>). </a:t>
            </a:r>
            <a:endParaRPr lang="pt-PT" sz="1600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>
                <a:latin typeface="Calibri" panose="020F0502020204030204" pitchFamily="34" charset="0"/>
              </a:rPr>
              <a:t>5</a:t>
            </a:fld>
            <a:endParaRPr lang="pt-PT">
              <a:latin typeface="Calibri" panose="020F050202020403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Junho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  <p:sp>
        <p:nvSpPr>
          <p:cNvPr id="8" name="CaixaDeTexto 5"/>
          <p:cNvSpPr txBox="1"/>
          <p:nvPr/>
        </p:nvSpPr>
        <p:spPr>
          <a:xfrm>
            <a:off x="899592" y="129657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</a:t>
            </a:r>
            <a:r>
              <a:rPr lang="en-US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–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Fase III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933056"/>
            <a:ext cx="5184576" cy="54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7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>
                <a:latin typeface="Calibri" panose="020F0502020204030204" pitchFamily="34" charset="0"/>
              </a:rPr>
              <a:t>6</a:t>
            </a:fld>
            <a:endParaRPr lang="pt-PT" dirty="0">
              <a:latin typeface="Calibri" panose="020F0502020204030204" pitchFamily="34" charset="0"/>
            </a:endParaRPr>
          </a:p>
        </p:txBody>
      </p:sp>
      <p:pic>
        <p:nvPicPr>
          <p:cNvPr id="18" name="Picture 17" descr="Diagrama de Gant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302" y="0"/>
            <a:ext cx="9172302" cy="687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1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476672"/>
            <a:ext cx="7429499" cy="1478570"/>
          </a:xfrm>
        </p:spPr>
        <p:txBody>
          <a:bodyPr/>
          <a:lstStyle/>
          <a:p>
            <a:r>
              <a:rPr lang="pt-PT" dirty="0">
                <a:latin typeface="Calibri" panose="020F0502020204030204" pitchFamily="34" charset="0"/>
              </a:rPr>
              <a:t>Análise de Requisitos </a:t>
            </a:r>
            <a:r>
              <a:rPr lang="pt-PT" dirty="0" smtClean="0">
                <a:latin typeface="Calibri" panose="020F0502020204030204" pitchFamily="34" charset="0"/>
              </a:rPr>
              <a:t>- </a:t>
            </a:r>
            <a:r>
              <a:rPr lang="pt-PT" dirty="0">
                <a:latin typeface="Calibri" panose="020F0502020204030204" pitchFamily="34" charset="0"/>
              </a:rPr>
              <a:t>Requisitos de </a:t>
            </a:r>
            <a:r>
              <a:rPr lang="pt-PT" dirty="0" smtClean="0">
                <a:latin typeface="Calibri" panose="020F0502020204030204" pitchFamily="34" charset="0"/>
              </a:rPr>
              <a:t>Utilizador</a:t>
            </a:r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>
          <a:xfrm>
            <a:off x="7740352" y="6309320"/>
            <a:ext cx="578317" cy="365125"/>
          </a:xfrm>
        </p:spPr>
        <p:txBody>
          <a:bodyPr/>
          <a:lstStyle/>
          <a:p>
            <a:fld id="{9660B947-ED4A-490C-A1B4-4EC94289EEFF}" type="slidenum">
              <a:rPr lang="pt-PT" smtClean="0"/>
              <a:t>7</a:t>
            </a:fld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Junho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  <p:sp>
        <p:nvSpPr>
          <p:cNvPr id="10" name="CaixaDeTexto 5"/>
          <p:cNvSpPr txBox="1"/>
          <p:nvPr/>
        </p:nvSpPr>
        <p:spPr>
          <a:xfrm>
            <a:off x="899592" y="129657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</a:t>
            </a:r>
            <a:r>
              <a:rPr lang="en-US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–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Fase III</a:t>
            </a:r>
          </a:p>
        </p:txBody>
      </p:sp>
      <p:graphicFrame>
        <p:nvGraphicFramePr>
          <p:cNvPr id="11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3245549"/>
              </p:ext>
            </p:extLst>
          </p:nvPr>
        </p:nvGraphicFramePr>
        <p:xfrm>
          <a:off x="85401" y="1844824"/>
          <a:ext cx="9036496" cy="44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7676"/>
                <a:gridCol w="5478820"/>
              </a:tblGrid>
              <a:tr h="24472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Funcionais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Não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funcinais</a:t>
                      </a:r>
                      <a:endParaRPr lang="en-US" sz="1400" dirty="0"/>
                    </a:p>
                  </a:txBody>
                  <a:tcPr/>
                </a:tc>
              </a:tr>
              <a:tr h="475358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Disponibilizar</a:t>
                      </a:r>
                      <a:r>
                        <a:rPr lang="pt-PT" sz="1400" baseline="0" dirty="0" smtClean="0"/>
                        <a:t> mensagens de ajuda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b="0" dirty="0" smtClean="0">
                          <a:solidFill>
                            <a:srgbClr val="000000"/>
                          </a:solidFill>
                        </a:rPr>
                        <a:t>Estar disponível para todos os astronautas, 24h/dia</a:t>
                      </a:r>
                      <a:r>
                        <a:rPr lang="pt-PT" sz="1400" b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pt-PT" sz="1400" b="0" i="1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(requisito de produto)</a:t>
                      </a:r>
                      <a:endParaRPr lang="en-US" sz="1400" b="0" i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98288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O </a:t>
                      </a:r>
                      <a:r>
                        <a:rPr lang="en-US" sz="1400" dirty="0" smtClean="0"/>
                        <a:t>u</a:t>
                      </a:r>
                      <a:r>
                        <a:rPr lang="pt-PT" sz="1400" dirty="0" err="1" smtClean="0"/>
                        <a:t>tilizador</a:t>
                      </a:r>
                      <a:r>
                        <a:rPr lang="pt-PT" sz="1400" dirty="0" smtClean="0"/>
                        <a:t> deverá escolher o tipo de registo (textual, imagem ou voz)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dirty="0" smtClean="0">
                          <a:solidFill>
                            <a:srgbClr val="000000"/>
                          </a:solidFill>
                        </a:rPr>
                        <a:t>Permitir aos utilizadores uma fácil aprendizagem </a:t>
                      </a:r>
                      <a:r>
                        <a:rPr lang="pt-PT" sz="1400" b="0" i="1" baseline="0" dirty="0" smtClean="0">
                          <a:solidFill>
                            <a:srgbClr val="7F7F7F"/>
                          </a:solidFill>
                        </a:rPr>
                        <a:t>(requisito de produto)</a:t>
                      </a:r>
                      <a:endParaRPr lang="en-US" sz="1400" b="0" i="1" dirty="0" smtClean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</a:tr>
              <a:tr h="538438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Permitir tirar</a:t>
                      </a:r>
                      <a:r>
                        <a:rPr lang="pt-PT" sz="1400" baseline="0" dirty="0" smtClean="0"/>
                        <a:t> fotos/gravar voz/texto, guardá-las e eliminá-las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b="0" dirty="0" smtClean="0">
                          <a:solidFill>
                            <a:srgbClr val="000000"/>
                          </a:solidFill>
                        </a:rPr>
                        <a:t>Ter uma interface limpa e a mais clara e minimalista possível </a:t>
                      </a:r>
                      <a:r>
                        <a:rPr lang="pt-PT" sz="1400" b="0" i="1" baseline="0" dirty="0" smtClean="0">
                          <a:solidFill>
                            <a:srgbClr val="7F7F7F"/>
                          </a:solidFill>
                        </a:rPr>
                        <a:t>(requisito de produto)</a:t>
                      </a:r>
                      <a:endParaRPr lang="en-US" sz="1400" b="0" i="1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</a:tr>
              <a:tr h="5817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 smtClean="0"/>
                        <a:t>Permitir apenas o registo e autenticação de utilizadores da NASA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dirty="0" smtClean="0">
                          <a:solidFill>
                            <a:srgbClr val="000000"/>
                          </a:solidFill>
                        </a:rPr>
                        <a:t>Deverá ser de rápida resposta ao utilizador </a:t>
                      </a:r>
                      <a:r>
                        <a:rPr lang="pt-PT" sz="1400" b="0" i="1" baseline="0" dirty="0" smtClean="0">
                          <a:solidFill>
                            <a:srgbClr val="7F7F7F"/>
                          </a:solidFill>
                        </a:rPr>
                        <a:t>(requisito de produto)</a:t>
                      </a:r>
                      <a:endParaRPr lang="en-US" sz="1400" b="0" i="1" dirty="0" smtClean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</a:tr>
              <a:tr h="657805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Ter uma lista de tarefas atualizadas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dirty="0" smtClean="0">
                          <a:solidFill>
                            <a:srgbClr val="000000"/>
                          </a:solidFill>
                        </a:rPr>
                        <a:t>Os astronautas deverão autenticar-se com o seu ID fornecido pela NASA</a:t>
                      </a:r>
                      <a:r>
                        <a:rPr lang="pt-PT" sz="1400" b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pt-PT" sz="1400" b="0" i="1" dirty="0" smtClean="0">
                          <a:solidFill>
                            <a:srgbClr val="7F7F7F"/>
                          </a:solidFill>
                        </a:rPr>
                        <a:t>(requisito organizacional)</a:t>
                      </a:r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lang="pt-PT" sz="1400" b="0" dirty="0" smtClean="0">
                          <a:solidFill>
                            <a:schemeClr val="bg1"/>
                          </a:solidFill>
                        </a:rPr>
                        <a:t>Conhecimento do mapa explorado e por explorar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dirty="0" smtClean="0">
                          <a:solidFill>
                            <a:srgbClr val="000000"/>
                          </a:solidFill>
                        </a:rPr>
                        <a:t>O chefe terá de permanecer na base para poder coordenar a missão à distância </a:t>
                      </a:r>
                      <a:r>
                        <a:rPr lang="pt-PT" sz="1400" b="0" i="1" dirty="0" smtClean="0">
                          <a:solidFill>
                            <a:srgbClr val="7F7F7F"/>
                          </a:solidFill>
                        </a:rPr>
                        <a:t>(requisito organizacional)</a:t>
                      </a: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pt-PT" sz="1400" b="0" dirty="0" smtClean="0">
                          <a:solidFill>
                            <a:srgbClr val="000000"/>
                          </a:solidFill>
                        </a:rPr>
                        <a:t>Criar/Eliminar uma missão e adicionar/remover membros à missão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</a:t>
                      </a:r>
                      <a:r>
                        <a:rPr lang="pt-PT" sz="1400" dirty="0" err="1" smtClean="0"/>
                        <a:t>mplementar</a:t>
                      </a:r>
                      <a:r>
                        <a:rPr lang="pt-PT" sz="1400" dirty="0" smtClean="0"/>
                        <a:t> provisões de </a:t>
                      </a:r>
                      <a:r>
                        <a:rPr lang="pt-PT" sz="1400" b="0" dirty="0" smtClean="0">
                          <a:solidFill>
                            <a:srgbClr val="000000"/>
                          </a:solidFill>
                        </a:rPr>
                        <a:t>privacidade</a:t>
                      </a:r>
                      <a:r>
                        <a:rPr lang="pt-PT" sz="14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pt-PT" sz="1400" dirty="0" smtClean="0"/>
                        <a:t>a todos os astronautas sobre todos os registos submetidos</a:t>
                      </a:r>
                      <a:r>
                        <a:rPr lang="pt-PT" sz="1400" baseline="0" dirty="0" smtClean="0"/>
                        <a:t> </a:t>
                      </a:r>
                      <a:r>
                        <a:rPr lang="pt-PT" sz="1400" i="1" baseline="0" dirty="0" smtClean="0">
                          <a:solidFill>
                            <a:srgbClr val="7F7F7F"/>
                          </a:solidFill>
                        </a:rPr>
                        <a:t>(r</a:t>
                      </a:r>
                      <a:r>
                        <a:rPr lang="pt-PT" sz="1400" i="1" dirty="0" smtClean="0">
                          <a:solidFill>
                            <a:srgbClr val="7F7F7F"/>
                          </a:solidFill>
                        </a:rPr>
                        <a:t>equisito externo)</a:t>
                      </a:r>
                      <a:endParaRPr lang="en-US" sz="1400" i="1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25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476672"/>
            <a:ext cx="7429499" cy="1478570"/>
          </a:xfrm>
        </p:spPr>
        <p:txBody>
          <a:bodyPr/>
          <a:lstStyle/>
          <a:p>
            <a:r>
              <a:rPr lang="pt-PT" dirty="0">
                <a:latin typeface="Calibri" panose="020F0502020204030204" pitchFamily="34" charset="0"/>
              </a:rPr>
              <a:t>Análise de Requisitos </a:t>
            </a:r>
            <a:r>
              <a:rPr lang="pt-PT" dirty="0" smtClean="0">
                <a:latin typeface="Calibri" panose="020F0502020204030204" pitchFamily="34" charset="0"/>
              </a:rPr>
              <a:t>- Requisitos </a:t>
            </a:r>
            <a:r>
              <a:rPr lang="pt-PT" dirty="0">
                <a:latin typeface="Calibri" panose="020F0502020204030204" pitchFamily="34" charset="0"/>
              </a:rPr>
              <a:t>de </a:t>
            </a:r>
            <a:r>
              <a:rPr lang="pt-PT" dirty="0" smtClean="0">
                <a:latin typeface="Calibri" panose="020F0502020204030204" pitchFamily="34" charset="0"/>
              </a:rPr>
              <a:t>Sistema</a:t>
            </a:r>
            <a:endParaRPr lang="pt-PT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>
          <a:xfrm>
            <a:off x="7717266" y="6309320"/>
            <a:ext cx="578317" cy="365125"/>
          </a:xfrm>
        </p:spPr>
        <p:txBody>
          <a:bodyPr/>
          <a:lstStyle/>
          <a:p>
            <a:fld id="{9660B947-ED4A-490C-A1B4-4EC94289EEFF}" type="slidenum">
              <a:rPr lang="pt-PT" smtClean="0">
                <a:latin typeface="Calibri" panose="020F0502020204030204" pitchFamily="34" charset="0"/>
              </a:rPr>
              <a:t>8</a:t>
            </a:fld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10" name="CaixaDeTexto 6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Junho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  <p:sp>
        <p:nvSpPr>
          <p:cNvPr id="11" name="CaixaDeTexto 5"/>
          <p:cNvSpPr txBox="1"/>
          <p:nvPr/>
        </p:nvSpPr>
        <p:spPr>
          <a:xfrm>
            <a:off x="899592" y="129657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</a:t>
            </a:r>
            <a:r>
              <a:rPr lang="en-US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–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Fase III</a:t>
            </a:r>
          </a:p>
        </p:txBody>
      </p:sp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7757246"/>
              </p:ext>
            </p:extLst>
          </p:nvPr>
        </p:nvGraphicFramePr>
        <p:xfrm>
          <a:off x="78289" y="1988841"/>
          <a:ext cx="9036496" cy="4248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7676"/>
                <a:gridCol w="5478820"/>
              </a:tblGrid>
              <a:tr h="336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Funcionais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Não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funcinais</a:t>
                      </a:r>
                      <a:endParaRPr lang="en-US" sz="1400" dirty="0"/>
                    </a:p>
                  </a:txBody>
                  <a:tcPr/>
                </a:tc>
              </a:tr>
              <a:tr h="806639">
                <a:tc>
                  <a:txBody>
                    <a:bodyPr/>
                    <a:lstStyle/>
                    <a:p>
                      <a:r>
                        <a:rPr lang="pt-PT" sz="1400" b="0" dirty="0" smtClean="0">
                          <a:solidFill>
                            <a:srgbClr val="000000"/>
                          </a:solidFill>
                        </a:rPr>
                        <a:t>Ter acesso ao microfone,</a:t>
                      </a:r>
                      <a:r>
                        <a:rPr lang="pt-PT" sz="1400" b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pt-PT" sz="1400" b="0" dirty="0" smtClean="0">
                          <a:solidFill>
                            <a:srgbClr val="000000"/>
                          </a:solidFill>
                        </a:rPr>
                        <a:t>à câmara, à base de dados do sistema e ao relógio do sistema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b="0" dirty="0" smtClean="0">
                          <a:solidFill>
                            <a:srgbClr val="000000"/>
                          </a:solidFill>
                        </a:rPr>
                        <a:t>O sistema deverá ser escalável </a:t>
                      </a:r>
                      <a:endParaRPr lang="en-US" sz="1400" b="0" i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571369">
                <a:tc>
                  <a:txBody>
                    <a:bodyPr/>
                    <a:lstStyle/>
                    <a:p>
                      <a:r>
                        <a:rPr lang="pt-PT" sz="1400" b="0" dirty="0" smtClean="0">
                          <a:solidFill>
                            <a:srgbClr val="000000"/>
                          </a:solidFill>
                        </a:rPr>
                        <a:t>Reconhecer voz, texto e imagem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dirty="0" smtClean="0">
                          <a:solidFill>
                            <a:srgbClr val="000000"/>
                          </a:solidFill>
                        </a:rPr>
                        <a:t>Uma missão necessita, no mínimo, do percurso onde irá ocorrer, e de astronautas que a criam</a:t>
                      </a:r>
                    </a:p>
                  </a:txBody>
                  <a:tcPr/>
                </a:tc>
              </a:tr>
              <a:tr h="571369">
                <a:tc>
                  <a:txBody>
                    <a:bodyPr/>
                    <a:lstStyle/>
                    <a:p>
                      <a:r>
                        <a:rPr lang="pt-PT" sz="1400" b="0" dirty="0" smtClean="0">
                          <a:solidFill>
                            <a:srgbClr val="000000"/>
                          </a:solidFill>
                        </a:rPr>
                        <a:t>Ter acesso ao mapa dos astros existentes na base de dados e ao GPS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b="0" i="0" dirty="0" smtClean="0">
                          <a:solidFill>
                            <a:srgbClr val="000000"/>
                          </a:solidFill>
                        </a:rPr>
                        <a:t>A missão não deverá ser criada se não houverem astronautas livres </a:t>
                      </a:r>
                      <a:endParaRPr lang="en-US" sz="1400" b="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5713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dirty="0" smtClean="0">
                          <a:solidFill>
                            <a:srgbClr val="000000"/>
                          </a:solidFill>
                        </a:rPr>
                        <a:t>Calcular a localização atual do utilizador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dirty="0" smtClean="0">
                          <a:solidFill>
                            <a:srgbClr val="000000"/>
                          </a:solidFill>
                        </a:rPr>
                        <a:t>O astronauta que inicia a missão tornar-se-á o seu chefe/coordenador</a:t>
                      </a:r>
                      <a:endParaRPr lang="en-US" sz="1400" b="0" i="1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806639">
                <a:tc>
                  <a:txBody>
                    <a:bodyPr/>
                    <a:lstStyle/>
                    <a:p>
                      <a:r>
                        <a:rPr lang="pt-PT" sz="1400" b="0" dirty="0" smtClean="0">
                          <a:solidFill>
                            <a:srgbClr val="000000"/>
                          </a:solidFill>
                        </a:rPr>
                        <a:t>O histórico e caderno de notas deverão manter-se atualizados 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dirty="0" smtClean="0">
                          <a:solidFill>
                            <a:srgbClr val="000000"/>
                          </a:solidFill>
                        </a:rPr>
                        <a:t>Uma missão tem 3 fases: preparação (onde se valida o material), intermédia (onde a missão é concretizada), e final (onde os astronautas voltam à base e registam os acontecimentos)</a:t>
                      </a:r>
                      <a:endParaRPr lang="pt-PT" sz="1400" b="0" i="1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5849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dirty="0" smtClean="0">
                          <a:solidFill>
                            <a:srgbClr val="000000"/>
                          </a:solidFill>
                        </a:rPr>
                        <a:t>Fazer </a:t>
                      </a:r>
                      <a:r>
                        <a:rPr lang="pt-PT" sz="1400" b="0" i="1" dirty="0" smtClean="0">
                          <a:solidFill>
                            <a:srgbClr val="000000"/>
                          </a:solidFill>
                        </a:rPr>
                        <a:t>backups </a:t>
                      </a:r>
                      <a:r>
                        <a:rPr lang="pt-PT" sz="1400" b="0" dirty="0" smtClean="0">
                          <a:solidFill>
                            <a:srgbClr val="000000"/>
                          </a:solidFill>
                        </a:rPr>
                        <a:t>ao fim de cada etapa de uma </a:t>
                      </a:r>
                      <a:r>
                        <a:rPr lang="pt-PT" sz="1400" b="0" dirty="0" smtClean="0">
                          <a:solidFill>
                            <a:srgbClr val="000000"/>
                          </a:solidFill>
                        </a:rPr>
                        <a:t>missão</a:t>
                      </a:r>
                      <a:endParaRPr lang="pt-PT" sz="14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b="0" i="1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92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764704"/>
            <a:ext cx="7429499" cy="1044352"/>
          </a:xfrm>
        </p:spPr>
        <p:txBody>
          <a:bodyPr>
            <a:normAutofit/>
          </a:bodyPr>
          <a:lstStyle/>
          <a:p>
            <a:r>
              <a:rPr lang="pt-PT" dirty="0" err="1">
                <a:latin typeface="Calibri" panose="020F0502020204030204" pitchFamily="34" charset="0"/>
              </a:rPr>
              <a:t>Mockups</a:t>
            </a:r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>
          <a:xfrm>
            <a:off x="7812360" y="6474501"/>
            <a:ext cx="578317" cy="365125"/>
          </a:xfrm>
        </p:spPr>
        <p:txBody>
          <a:bodyPr/>
          <a:lstStyle/>
          <a:p>
            <a:fld id="{9660B947-ED4A-490C-A1B4-4EC94289EEFF}" type="slidenum">
              <a:rPr lang="pt-PT" smtClean="0">
                <a:latin typeface="Calibri" panose="020F0502020204030204" pitchFamily="34" charset="0"/>
              </a:rPr>
              <a:t>9</a:t>
            </a:fld>
            <a:endParaRPr lang="pt-PT">
              <a:latin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2448272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475656" y="522920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Ecrã inicial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692696"/>
            <a:ext cx="2466610" cy="2455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3635896" y="3284984"/>
            <a:ext cx="1989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Ecrã de Administrador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300192" y="3284984"/>
            <a:ext cx="1773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Ecrã de </a:t>
            </a:r>
            <a:r>
              <a:rPr lang="pt-PT" sz="1400" dirty="0" smtClean="0"/>
              <a:t>Astronauta</a:t>
            </a:r>
            <a:endParaRPr lang="pt-PT" sz="1400" dirty="0"/>
          </a:p>
        </p:txBody>
      </p:sp>
      <p:sp>
        <p:nvSpPr>
          <p:cNvPr id="13" name="CaixaDeTexto 6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Junho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2016 </a:t>
            </a:r>
          </a:p>
        </p:txBody>
      </p:sp>
      <p:sp>
        <p:nvSpPr>
          <p:cNvPr id="15" name="CaixaDeTexto 5"/>
          <p:cNvSpPr txBox="1"/>
          <p:nvPr/>
        </p:nvSpPr>
        <p:spPr>
          <a:xfrm>
            <a:off x="899592" y="129657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Campo </a:t>
            </a:r>
            <a:r>
              <a:rPr lang="en-US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–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Fase III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692696"/>
            <a:ext cx="2446784" cy="2458778"/>
          </a:xfrm>
          <a:prstGeom prst="rect">
            <a:avLst/>
          </a:prstGeom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717032"/>
            <a:ext cx="2500491" cy="246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aixaDeTexto 8"/>
          <p:cNvSpPr txBox="1"/>
          <p:nvPr/>
        </p:nvSpPr>
        <p:spPr>
          <a:xfrm>
            <a:off x="3491880" y="6309320"/>
            <a:ext cx="2208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Ecrã de </a:t>
            </a:r>
            <a:r>
              <a:rPr lang="pt-PT" sz="1400" dirty="0" smtClean="0"/>
              <a:t>lista de missões</a:t>
            </a:r>
            <a:endParaRPr lang="pt-PT" sz="1400" dirty="0"/>
          </a:p>
        </p:txBody>
      </p:sp>
      <p:sp>
        <p:nvSpPr>
          <p:cNvPr id="18" name="CaixaDeTexto 10"/>
          <p:cNvSpPr txBox="1"/>
          <p:nvPr/>
        </p:nvSpPr>
        <p:spPr>
          <a:xfrm>
            <a:off x="6372200" y="6309320"/>
            <a:ext cx="1646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Ecrã </a:t>
            </a:r>
            <a:r>
              <a:rPr lang="pt-PT" sz="1400" dirty="0" smtClean="0"/>
              <a:t>da </a:t>
            </a:r>
            <a:r>
              <a:rPr lang="pt-PT" sz="1400" dirty="0" smtClean="0"/>
              <a:t>Missão</a:t>
            </a:r>
            <a:endParaRPr lang="pt-PT" sz="1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0152" y="3717032"/>
            <a:ext cx="2448272" cy="248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2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Personalizado 3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E1AC76"/>
      </a:hlink>
      <a:folHlink>
        <a:srgbClr val="FFC42F"/>
      </a:folHlink>
    </a:clrScheme>
    <a:fontScheme name="Circuito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1419</TotalTime>
  <Words>1928</Words>
  <Application>Microsoft Office PowerPoint</Application>
  <PresentationFormat>Apresentação no Ecrã (4:3)</PresentationFormat>
  <Paragraphs>174</Paragraphs>
  <Slides>28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28</vt:i4>
      </vt:variant>
    </vt:vector>
  </HeadingPairs>
  <TitlesOfParts>
    <vt:vector size="34" baseType="lpstr">
      <vt:lpstr>Arial</vt:lpstr>
      <vt:lpstr>Calibri</vt:lpstr>
      <vt:lpstr>Helvetica</vt:lpstr>
      <vt:lpstr>Trebuchet MS</vt:lpstr>
      <vt:lpstr>Tw Cen MT</vt:lpstr>
      <vt:lpstr>Circuito</vt:lpstr>
      <vt:lpstr>Explorador Espacial  Assistente de Campo</vt:lpstr>
      <vt:lpstr>Introdução</vt:lpstr>
      <vt:lpstr>Contextualização e Apresentação do caso de estudo</vt:lpstr>
      <vt:lpstr>Motivação, Objetivos e Funcionalidades</vt:lpstr>
      <vt:lpstr>Planificação</vt:lpstr>
      <vt:lpstr>Apresentação do PowerPoint</vt:lpstr>
      <vt:lpstr>Análise de Requisitos - Requisitos de Utilizador</vt:lpstr>
      <vt:lpstr>Análise de Requisitos - Requisitos de Sistema</vt:lpstr>
      <vt:lpstr>Mockups</vt:lpstr>
      <vt:lpstr>Base de dados – Modelo Conceptual</vt:lpstr>
      <vt:lpstr>Apresentação do PowerPoint</vt:lpstr>
      <vt:lpstr>Modelo Lógico </vt:lpstr>
      <vt:lpstr>Apresentação do PowerPoint</vt:lpstr>
      <vt:lpstr>Modelo Físico</vt:lpstr>
      <vt:lpstr>Especificação UML - Modelo de Domínio  </vt:lpstr>
      <vt:lpstr>Apresentação do PowerPoint</vt:lpstr>
      <vt:lpstr>Especificação UML - Modelo de Use Case </vt:lpstr>
      <vt:lpstr>Especificação UML - Modelo de USE CASE (Especificação) </vt:lpstr>
      <vt:lpstr>Especificação UML - Diagrama de Classes</vt:lpstr>
      <vt:lpstr>Apresentação do PowerPoint</vt:lpstr>
      <vt:lpstr>Especificação UML - Diagrama de Sequência </vt:lpstr>
      <vt:lpstr>Motivos para a escolha da plataforma</vt:lpstr>
      <vt:lpstr>Organização e Implementação das Classes - Aplicação</vt:lpstr>
      <vt:lpstr>RESULTADO FINAL</vt:lpstr>
      <vt:lpstr>FERRAMENTAS UTILIZADAS</vt:lpstr>
      <vt:lpstr>Conclusões e Trabalho Futuro</vt:lpstr>
      <vt:lpstr>referências</vt:lpstr>
      <vt:lpstr>Explorador Espacial  Assistente de Campo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Joana Arantes</dc:creator>
  <cp:lastModifiedBy>Joana Maria da Silva Arantes</cp:lastModifiedBy>
  <cp:revision>166</cp:revision>
  <dcterms:created xsi:type="dcterms:W3CDTF">2016-02-02T22:12:57Z</dcterms:created>
  <dcterms:modified xsi:type="dcterms:W3CDTF">2016-06-29T09:41:01Z</dcterms:modified>
</cp:coreProperties>
</file>