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7"/>
  </p:notesMasterIdLst>
  <p:sldIdLst>
    <p:sldId id="256" r:id="rId2"/>
    <p:sldId id="257" r:id="rId3"/>
    <p:sldId id="290" r:id="rId4"/>
    <p:sldId id="291" r:id="rId5"/>
    <p:sldId id="258" r:id="rId6"/>
    <p:sldId id="292" r:id="rId7"/>
    <p:sldId id="259" r:id="rId8"/>
    <p:sldId id="260" r:id="rId9"/>
    <p:sldId id="296" r:id="rId10"/>
    <p:sldId id="261" r:id="rId11"/>
    <p:sldId id="297" r:id="rId12"/>
    <p:sldId id="262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2" r:id="rId26"/>
    <p:sldId id="310" r:id="rId27"/>
    <p:sldId id="311" r:id="rId28"/>
    <p:sldId id="313" r:id="rId29"/>
    <p:sldId id="314" r:id="rId30"/>
    <p:sldId id="316" r:id="rId31"/>
    <p:sldId id="317" r:id="rId32"/>
    <p:sldId id="318" r:id="rId33"/>
    <p:sldId id="293" r:id="rId34"/>
    <p:sldId id="295" r:id="rId35"/>
    <p:sldId id="294" r:id="rId3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18-05-2016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08B40-A07E-4F9D-B843-8EC76142E4F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7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18-05-2016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18-05-2016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18-05-2016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18-05-2016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18-05-2016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18-05-2016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18-05-2016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18-05-2016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18-05-2016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Maio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04558" y="4392146"/>
            <a:ext cx="201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latin typeface="Calibri" panose="020F0502020204030204" pitchFamily="34" charset="0"/>
                <a:cs typeface="Helvetica" panose="020B0604020202020204" pitchFamily="34" charset="0"/>
              </a:rPr>
              <a:t>Fase II</a:t>
            </a:r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 descr="http://www.brandsoftheworld.com/sites/default/files/styles/logo-thumbnail/public/0001/0752/brand.gif?itok=0sEPGhz-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00" y1="54000" x2="21000" y2="45500"/>
                        <a14:foregroundMark x1="28500" y1="53000" x2="28500" y2="53000"/>
                        <a14:foregroundMark x1="31500" y1="47000" x2="31500" y2="47000"/>
                        <a14:foregroundMark x1="45500" y1="49000" x2="45500" y2="49000"/>
                        <a14:foregroundMark x1="37000" y1="54000" x2="37000" y2="54000"/>
                        <a14:foregroundMark x1="48000" y1="55500" x2="48000" y2="55500"/>
                        <a14:foregroundMark x1="43500" y1="46500" x2="43500" y2="46500"/>
                        <a14:foregroundMark x1="55500" y1="47000" x2="55500" y2="47000"/>
                        <a14:foregroundMark x1="60000" y1="50000" x2="60000" y2="50000"/>
                        <a14:foregroundMark x1="60000" y1="55500" x2="60000" y2="55500"/>
                        <a14:foregroundMark x1="74000" y1="51000" x2="74000" y2="51000"/>
                        <a14:foregroundMark x1="73000" y1="47000" x2="730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5" y="1603247"/>
            <a:ext cx="1236329" cy="12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76872"/>
            <a:ext cx="7429499" cy="4176464"/>
          </a:xfrm>
        </p:spPr>
        <p:txBody>
          <a:bodyPr numCol="2">
            <a:noAutofit/>
          </a:bodyPr>
          <a:lstStyle/>
          <a:p>
            <a:r>
              <a:rPr lang="pt-PT" sz="1450" dirty="0" smtClean="0"/>
              <a:t>Embora </a:t>
            </a:r>
            <a:r>
              <a:rPr lang="pt-PT" sz="1450" dirty="0"/>
              <a:t>apenas seja exigida a possibilidade de </a:t>
            </a:r>
            <a:r>
              <a:rPr lang="pt-PT" sz="1450" dirty="0" smtClean="0"/>
              <a:t>suportar geólogos, médicos, cartógrafos e gestores </a:t>
            </a:r>
            <a:r>
              <a:rPr lang="pt-PT" sz="1450" dirty="0"/>
              <a:t>de inventário, o </a:t>
            </a:r>
            <a:r>
              <a:rPr lang="pt-PT" sz="1450" b="1" dirty="0">
                <a:solidFill>
                  <a:srgbClr val="FFCC99"/>
                </a:solidFill>
              </a:rPr>
              <a:t>sistema</a:t>
            </a:r>
            <a:r>
              <a:rPr lang="pt-PT" sz="1450" dirty="0"/>
              <a:t> deverá ser </a:t>
            </a:r>
            <a:r>
              <a:rPr lang="pt-PT" sz="1450" b="1" dirty="0">
                <a:solidFill>
                  <a:srgbClr val="FFCC99"/>
                </a:solidFill>
              </a:rPr>
              <a:t>escalável ao ponto de permitir uma fácil extensão a outros tipos de astronautas</a:t>
            </a:r>
            <a:r>
              <a:rPr lang="pt-PT" sz="1450" dirty="0"/>
              <a:t>.</a:t>
            </a:r>
          </a:p>
          <a:p>
            <a:r>
              <a:rPr lang="pt-PT" sz="1450" dirty="0" smtClean="0"/>
              <a:t>Embora </a:t>
            </a:r>
            <a:r>
              <a:rPr lang="pt-PT" sz="1450" dirty="0"/>
              <a:t>apenas seja exigida a possibilidade de suportar </a:t>
            </a:r>
            <a:r>
              <a:rPr lang="pt-PT" sz="1450" dirty="0" smtClean="0"/>
              <a:t>exploração </a:t>
            </a:r>
            <a:r>
              <a:rPr lang="pt-PT" sz="1450" dirty="0"/>
              <a:t>com o intuito de cartografar/mapear os astros ou investigação de rochas/minerais, o </a:t>
            </a:r>
            <a:r>
              <a:rPr lang="pt-PT" sz="1450" b="1" dirty="0">
                <a:solidFill>
                  <a:srgbClr val="FFCC99"/>
                </a:solidFill>
              </a:rPr>
              <a:t>sistema</a:t>
            </a:r>
            <a:r>
              <a:rPr lang="pt-PT" sz="1450" dirty="0"/>
              <a:t> deverá ser </a:t>
            </a:r>
            <a:r>
              <a:rPr lang="pt-PT" sz="1450" b="1" dirty="0">
                <a:solidFill>
                  <a:srgbClr val="FFCC99"/>
                </a:solidFill>
              </a:rPr>
              <a:t>escalável ao ponto de permitir uma fácil extensão a outros tipos de missões</a:t>
            </a:r>
            <a:r>
              <a:rPr lang="pt-PT" sz="1450" dirty="0"/>
              <a:t>. </a:t>
            </a:r>
          </a:p>
          <a:p>
            <a:r>
              <a:rPr lang="pt-PT" sz="1450" dirty="0" smtClean="0"/>
              <a:t>Uma </a:t>
            </a:r>
            <a:r>
              <a:rPr lang="pt-PT" sz="1450" b="1" dirty="0">
                <a:solidFill>
                  <a:srgbClr val="FFCC99"/>
                </a:solidFill>
              </a:rPr>
              <a:t>missão necessita</a:t>
            </a:r>
            <a:r>
              <a:rPr lang="pt-PT" sz="1450" dirty="0"/>
              <a:t>, no mínimo</a:t>
            </a:r>
            <a:r>
              <a:rPr lang="pt-PT" sz="1450" dirty="0" smtClean="0"/>
              <a:t>, do </a:t>
            </a:r>
            <a:r>
              <a:rPr lang="pt-PT" sz="1450" b="1" dirty="0">
                <a:solidFill>
                  <a:srgbClr val="FFCC99"/>
                </a:solidFill>
              </a:rPr>
              <a:t>percurso </a:t>
            </a:r>
            <a:r>
              <a:rPr lang="pt-PT" sz="1450" dirty="0"/>
              <a:t>onde irá </a:t>
            </a:r>
            <a:r>
              <a:rPr lang="pt-PT" sz="1450" dirty="0" smtClean="0"/>
              <a:t>ocorrer, de </a:t>
            </a:r>
            <a:r>
              <a:rPr lang="pt-PT" sz="1450" b="1" dirty="0">
                <a:solidFill>
                  <a:srgbClr val="FFCC99"/>
                </a:solidFill>
              </a:rPr>
              <a:t>astronautas</a:t>
            </a:r>
            <a:r>
              <a:rPr lang="pt-PT" sz="1450" dirty="0"/>
              <a:t> que a </a:t>
            </a:r>
            <a:r>
              <a:rPr lang="pt-PT" sz="1450" dirty="0" smtClean="0"/>
              <a:t>criam, executem e atribuam </a:t>
            </a:r>
            <a:r>
              <a:rPr lang="pt-PT" sz="1450" dirty="0"/>
              <a:t>funções e </a:t>
            </a:r>
            <a:r>
              <a:rPr lang="pt-PT" sz="1450" dirty="0" err="1"/>
              <a:t>atividades</a:t>
            </a:r>
            <a:r>
              <a:rPr lang="pt-PT" sz="1450" dirty="0"/>
              <a:t> a </a:t>
            </a:r>
            <a:r>
              <a:rPr lang="pt-PT" sz="1450" dirty="0" smtClean="0"/>
              <a:t>realizar.</a:t>
            </a:r>
          </a:p>
          <a:p>
            <a:r>
              <a:rPr lang="pt-PT" sz="1450" dirty="0" smtClean="0"/>
              <a:t>Poderá </a:t>
            </a:r>
            <a:r>
              <a:rPr lang="pt-PT" sz="1450" dirty="0"/>
              <a:t>também ser-lhe atribuído </a:t>
            </a:r>
            <a:r>
              <a:rPr lang="pt-PT" sz="1450" b="1" dirty="0">
                <a:solidFill>
                  <a:srgbClr val="FFCC99"/>
                </a:solidFill>
              </a:rPr>
              <a:t>um ou mais veículos</a:t>
            </a:r>
            <a:r>
              <a:rPr lang="pt-PT" sz="1450" dirty="0"/>
              <a:t>, mas tal não é obrigatório. A missão </a:t>
            </a:r>
            <a:r>
              <a:rPr lang="pt-PT" sz="1450" b="1" dirty="0">
                <a:solidFill>
                  <a:srgbClr val="FFCC99"/>
                </a:solidFill>
              </a:rPr>
              <a:t>não deverá ser criada se não houverem astronautas </a:t>
            </a:r>
            <a:r>
              <a:rPr lang="pt-PT" sz="1450" dirty="0"/>
              <a:t>livres para a </a:t>
            </a:r>
            <a:r>
              <a:rPr lang="pt-PT" sz="1450" dirty="0" smtClean="0"/>
              <a:t>executar. </a:t>
            </a:r>
            <a:endParaRPr lang="pt-PT" sz="1450" dirty="0"/>
          </a:p>
          <a:p>
            <a:r>
              <a:rPr lang="pt-PT" sz="1450" dirty="0" smtClean="0"/>
              <a:t>O </a:t>
            </a:r>
            <a:r>
              <a:rPr lang="pt-PT" sz="1450" dirty="0"/>
              <a:t>sistema </a:t>
            </a:r>
            <a:r>
              <a:rPr lang="pt-PT" sz="1450" b="1" dirty="0">
                <a:solidFill>
                  <a:srgbClr val="FFCC99"/>
                </a:solidFill>
              </a:rPr>
              <a:t>nunca</a:t>
            </a:r>
            <a:r>
              <a:rPr lang="pt-PT" sz="1450" dirty="0"/>
              <a:t> deverá </a:t>
            </a:r>
            <a:r>
              <a:rPr lang="pt-PT" sz="1450" b="1" dirty="0" smtClean="0">
                <a:solidFill>
                  <a:srgbClr val="FFCC99"/>
                </a:solidFill>
              </a:rPr>
              <a:t>permitir </a:t>
            </a:r>
            <a:r>
              <a:rPr lang="pt-PT" sz="1450" b="1" dirty="0">
                <a:solidFill>
                  <a:srgbClr val="FFCC99"/>
                </a:solidFill>
              </a:rPr>
              <a:t>fazer uma missão de investigação a rochas ou minerais com um percurso que passe por pontos geográficos que não estejam compreendidos numa área já previamente explorada</a:t>
            </a:r>
            <a:r>
              <a:rPr lang="pt-PT" sz="1450" dirty="0"/>
              <a:t> com missões de exploração para cartografar/mapear.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– Não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600" dirty="0" smtClean="0"/>
              <a:t>Uma </a:t>
            </a:r>
            <a:r>
              <a:rPr lang="pt-PT" sz="1600" dirty="0"/>
              <a:t>missão tem 3 fases: </a:t>
            </a:r>
            <a:r>
              <a:rPr lang="pt-PT" sz="1600" b="1" dirty="0" smtClean="0">
                <a:solidFill>
                  <a:srgbClr val="FFCC99"/>
                </a:solidFill>
              </a:rPr>
              <a:t>preparação </a:t>
            </a:r>
            <a:r>
              <a:rPr lang="pt-PT" sz="1600" dirty="0" smtClean="0"/>
              <a:t>(onde </a:t>
            </a:r>
            <a:r>
              <a:rPr lang="pt-PT" sz="1600" dirty="0"/>
              <a:t>se valida o </a:t>
            </a:r>
            <a:r>
              <a:rPr lang="pt-PT" sz="1600" dirty="0" smtClean="0"/>
              <a:t>material), </a:t>
            </a:r>
            <a:r>
              <a:rPr lang="pt-PT" sz="1600" b="1" dirty="0" smtClean="0">
                <a:solidFill>
                  <a:srgbClr val="FFCC99"/>
                </a:solidFill>
              </a:rPr>
              <a:t>intermédia</a:t>
            </a:r>
            <a:r>
              <a:rPr lang="pt-PT" sz="1600" dirty="0"/>
              <a:t> </a:t>
            </a:r>
            <a:r>
              <a:rPr lang="pt-PT" sz="1600" dirty="0" smtClean="0"/>
              <a:t>(onde </a:t>
            </a:r>
            <a:r>
              <a:rPr lang="pt-PT" sz="1600" dirty="0"/>
              <a:t>a missão é </a:t>
            </a:r>
            <a:r>
              <a:rPr lang="pt-PT" sz="1600" dirty="0" smtClean="0"/>
              <a:t>concretizada), </a:t>
            </a:r>
            <a:r>
              <a:rPr lang="pt-PT" sz="1600" dirty="0"/>
              <a:t>e </a:t>
            </a:r>
            <a:r>
              <a:rPr lang="pt-PT" sz="1600" b="1" dirty="0" smtClean="0">
                <a:solidFill>
                  <a:srgbClr val="FFCC99"/>
                </a:solidFill>
              </a:rPr>
              <a:t>final</a:t>
            </a:r>
            <a:r>
              <a:rPr lang="pt-PT" sz="1600" dirty="0" smtClean="0"/>
              <a:t> (onde </a:t>
            </a:r>
            <a:r>
              <a:rPr lang="pt-PT" sz="1600" dirty="0"/>
              <a:t>os astronautas voltam à base e registam os </a:t>
            </a:r>
            <a:r>
              <a:rPr lang="pt-PT" sz="1600" dirty="0" smtClean="0"/>
              <a:t>acontecimentos). </a:t>
            </a:r>
            <a:r>
              <a:rPr lang="pt-PT" sz="1600" b="1" dirty="0">
                <a:solidFill>
                  <a:srgbClr val="FFCC99"/>
                </a:solidFill>
              </a:rPr>
              <a:t>Nenhuma missão poderá ser registada no sistema sem que</a:t>
            </a:r>
            <a:r>
              <a:rPr lang="pt-PT" sz="1600" dirty="0"/>
              <a:t>, pelo menos, </a:t>
            </a:r>
            <a:r>
              <a:rPr lang="pt-PT" sz="1600" b="1" dirty="0">
                <a:solidFill>
                  <a:srgbClr val="FFCC99"/>
                </a:solidFill>
              </a:rPr>
              <a:t>uma </a:t>
            </a:r>
            <a:r>
              <a:rPr lang="pt-PT" sz="1600" b="1" dirty="0" err="1">
                <a:solidFill>
                  <a:srgbClr val="FFCC99"/>
                </a:solidFill>
              </a:rPr>
              <a:t>atividade</a:t>
            </a:r>
            <a:r>
              <a:rPr lang="pt-PT" sz="1600" b="1" dirty="0">
                <a:solidFill>
                  <a:srgbClr val="FFCC99"/>
                </a:solidFill>
              </a:rPr>
              <a:t> seja referida</a:t>
            </a:r>
            <a:r>
              <a:rPr lang="pt-PT" sz="1600" dirty="0"/>
              <a:t> para cada uma destas fases. </a:t>
            </a:r>
          </a:p>
          <a:p>
            <a:r>
              <a:rPr lang="pt-PT" sz="1600" dirty="0" smtClean="0"/>
              <a:t>Uma </a:t>
            </a:r>
            <a:r>
              <a:rPr lang="pt-PT" sz="1600" b="1" dirty="0">
                <a:solidFill>
                  <a:srgbClr val="FFCC99"/>
                </a:solidFill>
              </a:rPr>
              <a:t>missão</a:t>
            </a:r>
            <a:r>
              <a:rPr lang="pt-PT" sz="1600" dirty="0"/>
              <a:t>, quando iniciada, entrará na fase de preparação e </a:t>
            </a:r>
            <a:r>
              <a:rPr lang="pt-PT" sz="1600" b="1" dirty="0">
                <a:solidFill>
                  <a:srgbClr val="FFCC99"/>
                </a:solidFill>
              </a:rPr>
              <a:t>apenas poderá avançar depois do astronauta responsável</a:t>
            </a:r>
            <a:r>
              <a:rPr lang="pt-PT" sz="1600" dirty="0"/>
              <a:t> pelo inventário (gestor de inventário) </a:t>
            </a:r>
            <a:r>
              <a:rPr lang="pt-PT" sz="1600" b="1" dirty="0">
                <a:solidFill>
                  <a:srgbClr val="FFCC99"/>
                </a:solidFill>
              </a:rPr>
              <a:t>validar o material </a:t>
            </a:r>
            <a:r>
              <a:rPr lang="pt-PT" sz="1600" dirty="0"/>
              <a:t>necessário. </a:t>
            </a:r>
          </a:p>
          <a:p>
            <a:r>
              <a:rPr lang="pt-PT" sz="1600" dirty="0" smtClean="0"/>
              <a:t>O </a:t>
            </a:r>
            <a:r>
              <a:rPr lang="pt-PT" sz="1600" b="1" dirty="0">
                <a:solidFill>
                  <a:srgbClr val="FFCC99"/>
                </a:solidFill>
              </a:rPr>
              <a:t>astronauta que inicia a missão tornar-se-á o seu chefe/coordenador</a:t>
            </a:r>
            <a:r>
              <a:rPr lang="pt-PT" sz="1600" dirty="0"/>
              <a:t>, sendo exigido que divida os cargos (os cargos essenciais sem os quais a missão não começa são Gestor de Inventário, Coordenador de Campo e Especialista </a:t>
            </a:r>
            <a:r>
              <a:rPr lang="pt-PT" sz="1600" dirty="0" smtClean="0"/>
              <a:t>na </a:t>
            </a:r>
            <a:r>
              <a:rPr lang="pt-PT" sz="1600" dirty="0"/>
              <a:t>Missão em questão).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11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– Não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356568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>
                <a:latin typeface="Calibri" panose="020F0502020204030204" pitchFamily="34" charset="0"/>
              </a:rPr>
              <a:t>Mockups</a:t>
            </a:r>
            <a:endParaRPr lang="pt-PT" sz="2900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0951" y="1988840"/>
            <a:ext cx="7429499" cy="4608512"/>
          </a:xfrm>
        </p:spPr>
        <p:txBody>
          <a:bodyPr numCol="1">
            <a:noAutofit/>
          </a:bodyPr>
          <a:lstStyle/>
          <a:p>
            <a:r>
              <a:rPr lang="pt-PT" sz="1400" dirty="0" smtClean="0"/>
              <a:t>“Desenhos</a:t>
            </a:r>
            <a:r>
              <a:rPr lang="pt-PT" sz="1400" dirty="0"/>
              <a:t>” que demonstram o </a:t>
            </a:r>
            <a:r>
              <a:rPr lang="pt-PT" sz="1400" dirty="0" err="1"/>
              <a:t>aspeto</a:t>
            </a:r>
            <a:r>
              <a:rPr lang="pt-PT" sz="1400" dirty="0"/>
              <a:t> </a:t>
            </a:r>
            <a:r>
              <a:rPr lang="pt-PT" sz="1400" dirty="0" smtClean="0"/>
              <a:t>final da aplicação.</a:t>
            </a:r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12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83668" y="497836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inicial</a:t>
            </a:r>
            <a:endParaRPr lang="pt-PT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59" y="2498130"/>
            <a:ext cx="2466610" cy="24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729781" y="4978369"/>
            <a:ext cx="177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Administrador</a:t>
            </a:r>
            <a:endParaRPr lang="pt-PT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2487987"/>
            <a:ext cx="2466095" cy="244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6286515" y="4978369"/>
            <a:ext cx="177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</a:t>
            </a:r>
            <a:r>
              <a:rPr lang="pt-PT" sz="1400" dirty="0" smtClean="0"/>
              <a:t>Astronauta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358212" y="6456851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13</a:t>
            </a:fld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2500491" cy="24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189385" y="3043078"/>
            <a:ext cx="1920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</a:t>
            </a:r>
            <a:r>
              <a:rPr lang="pt-PT" sz="1400" dirty="0" smtClean="0"/>
              <a:t>lista de missões</a:t>
            </a:r>
            <a:endParaRPr lang="pt-PT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4907"/>
            <a:ext cx="2517023" cy="24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927311" y="3054153"/>
            <a:ext cx="164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</a:t>
            </a:r>
            <a:r>
              <a:rPr lang="pt-PT" sz="1400" dirty="0" smtClean="0"/>
              <a:t>da missão</a:t>
            </a:r>
            <a:endParaRPr lang="pt-PT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73" y="521134"/>
            <a:ext cx="2525311" cy="250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100773" y="3054153"/>
            <a:ext cx="275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da missão – Detalhes textuais</a:t>
            </a:r>
            <a:endParaRPr lang="pt-PT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62" y="3501008"/>
            <a:ext cx="2564269" cy="25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850563" y="6093296"/>
            <a:ext cx="2549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da missão – Detalhes </a:t>
            </a:r>
            <a:r>
              <a:rPr lang="pt-PT" sz="1400" dirty="0" smtClean="0"/>
              <a:t>orais</a:t>
            </a:r>
            <a:endParaRPr lang="pt-PT" sz="1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02" y="3501008"/>
            <a:ext cx="2465178" cy="244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446352" y="6093295"/>
            <a:ext cx="28538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Ecrã da missão – Detalhes </a:t>
            </a:r>
            <a:r>
              <a:rPr lang="pt-PT" sz="1300" dirty="0" smtClean="0"/>
              <a:t>fotográficos</a:t>
            </a:r>
            <a:endParaRPr lang="pt-PT" sz="13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73" y="3463403"/>
            <a:ext cx="2546598" cy="25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6268903" y="6090212"/>
            <a:ext cx="21915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Ecrã do percurso/detalhes de um registo</a:t>
            </a: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101641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14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5657"/>
            <a:ext cx="2505859" cy="2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28685" y="3043970"/>
            <a:ext cx="303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dos registos do caderno de notas</a:t>
            </a:r>
            <a:endParaRPr lang="pt-PT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06" y="536946"/>
            <a:ext cx="254158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664010" y="3069494"/>
            <a:ext cx="231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dos registos fotográficos</a:t>
            </a:r>
            <a:endParaRPr lang="pt-PT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15" y="536946"/>
            <a:ext cx="2526801" cy="25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331225" y="3056309"/>
            <a:ext cx="231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Ecrã </a:t>
            </a:r>
            <a:r>
              <a:rPr lang="pt-PT" sz="1400" dirty="0"/>
              <a:t>dos registos textuais</a:t>
            </a:r>
            <a:endParaRPr lang="pt-PT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81" y="3645024"/>
            <a:ext cx="263683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765425" y="6250111"/>
            <a:ext cx="231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Ecrã </a:t>
            </a:r>
            <a:r>
              <a:rPr lang="pt-PT" sz="1400" dirty="0"/>
              <a:t>dos registos </a:t>
            </a:r>
            <a:r>
              <a:rPr lang="pt-PT" sz="1400" dirty="0" smtClean="0"/>
              <a:t>orais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09604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– Modelo Conceptual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15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65879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pPr/>
              <a:t>16</a:t>
            </a:fld>
            <a:endParaRPr lang="pt-PT"/>
          </a:p>
        </p:txBody>
      </p:sp>
      <p:pic>
        <p:nvPicPr>
          <p:cNvPr id="8" name="Picture 3" descr="C:\Users\Joana Arantes\Desktop\Trabalhos-Exercícios\LI4\2Fase\2Fase\Base_de_Dados\Modelo_Conceptual\Modelo_Concept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0"/>
            <a:ext cx="9252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2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Entidades e dos Atributos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b="1" u="sng" dirty="0" smtClean="0"/>
              <a:t>Principal entidade – Missão:</a:t>
            </a:r>
            <a:r>
              <a:rPr lang="pt-PT" sz="1500" b="1" dirty="0" smtClean="0"/>
              <a:t> </a:t>
            </a:r>
            <a:r>
              <a:rPr lang="pt-PT" sz="1500" dirty="0" smtClean="0"/>
              <a:t>Terá </a:t>
            </a:r>
            <a:r>
              <a:rPr lang="pt-PT" sz="1500" dirty="0"/>
              <a:t>um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</a:t>
            </a:r>
            <a:r>
              <a:rPr lang="pt-PT" sz="1500" dirty="0" smtClean="0"/>
              <a:t>um </a:t>
            </a:r>
            <a:r>
              <a:rPr lang="pt-PT" sz="1500" b="1" dirty="0" smtClean="0">
                <a:solidFill>
                  <a:srgbClr val="FFCC99"/>
                </a:solidFill>
              </a:rPr>
              <a:t>nome</a:t>
            </a:r>
            <a:r>
              <a:rPr lang="pt-PT" sz="1500" dirty="0" smtClean="0"/>
              <a:t>, uma </a:t>
            </a:r>
            <a:r>
              <a:rPr lang="pt-PT" sz="1500" b="1" dirty="0" smtClean="0">
                <a:solidFill>
                  <a:srgbClr val="FFCC99"/>
                </a:solidFill>
              </a:rPr>
              <a:t>data </a:t>
            </a:r>
            <a:r>
              <a:rPr lang="pt-PT" sz="1500" b="1" dirty="0">
                <a:solidFill>
                  <a:srgbClr val="FFCC99"/>
                </a:solidFill>
              </a:rPr>
              <a:t>de inicio </a:t>
            </a:r>
            <a:r>
              <a:rPr lang="pt-PT" sz="1500" dirty="0" smtClean="0"/>
              <a:t>e uma </a:t>
            </a:r>
            <a:r>
              <a:rPr lang="pt-PT" sz="1500" b="1" dirty="0">
                <a:solidFill>
                  <a:srgbClr val="FFCC99"/>
                </a:solidFill>
              </a:rPr>
              <a:t>data de fim </a:t>
            </a:r>
            <a:r>
              <a:rPr lang="pt-PT" sz="1500" dirty="0"/>
              <a:t>da realização da </a:t>
            </a:r>
            <a:r>
              <a:rPr lang="pt-PT" sz="1500" dirty="0" smtClean="0"/>
              <a:t>missão. </a:t>
            </a:r>
            <a:r>
              <a:rPr lang="pt-PT" sz="1500" dirty="0"/>
              <a:t>A missão pode ser de dois tipos diferentes por isso essa distinção existe na base de dados no atributo denominado </a:t>
            </a:r>
            <a:r>
              <a:rPr lang="pt-PT" sz="1500" b="1" dirty="0" err="1">
                <a:solidFill>
                  <a:srgbClr val="FFCC99"/>
                </a:solidFill>
              </a:rPr>
              <a:t>TipoMissao</a:t>
            </a:r>
            <a:r>
              <a:rPr lang="pt-PT" sz="1500" dirty="0"/>
              <a:t>. </a:t>
            </a:r>
          </a:p>
          <a:p>
            <a:r>
              <a:rPr lang="pt-PT" sz="1500" b="1" u="sng" dirty="0" smtClean="0"/>
              <a:t>Astronauta:</a:t>
            </a:r>
            <a:r>
              <a:rPr lang="pt-PT" sz="1500" b="1" dirty="0" smtClean="0"/>
              <a:t> </a:t>
            </a:r>
            <a:r>
              <a:rPr lang="pt-PT" sz="1500" dirty="0" smtClean="0"/>
              <a:t>Terá </a:t>
            </a:r>
            <a:r>
              <a:rPr lang="pt-PT" sz="1500" dirty="0"/>
              <a:t>como atributos o </a:t>
            </a:r>
            <a:r>
              <a:rPr lang="pt-PT" sz="1500" b="1" dirty="0">
                <a:solidFill>
                  <a:srgbClr val="FFCC99"/>
                </a:solidFill>
              </a:rPr>
              <a:t>nome</a:t>
            </a:r>
            <a:r>
              <a:rPr lang="pt-PT" sz="1500" dirty="0"/>
              <a:t>, que na base de dados está descrito como </a:t>
            </a:r>
            <a:r>
              <a:rPr lang="pt-PT" sz="1500" dirty="0" err="1"/>
              <a:t>NomeAstronauta</a:t>
            </a:r>
            <a:r>
              <a:rPr lang="pt-PT" sz="1500" dirty="0"/>
              <a:t>, o seu </a:t>
            </a:r>
            <a:r>
              <a:rPr lang="pt-PT" sz="1500" b="1" dirty="0" smtClean="0">
                <a:solidFill>
                  <a:srgbClr val="FFCC99"/>
                </a:solidFill>
              </a:rPr>
              <a:t>cargo</a:t>
            </a:r>
            <a:r>
              <a:rPr lang="pt-PT" sz="1500" dirty="0"/>
              <a:t>, e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</a:t>
            </a:r>
          </a:p>
          <a:p>
            <a:r>
              <a:rPr lang="pt-PT" sz="1500" b="1" u="sng" dirty="0" smtClean="0"/>
              <a:t>Catálogo (inventário):</a:t>
            </a:r>
            <a:r>
              <a:rPr lang="pt-PT" sz="1500" dirty="0" smtClean="0"/>
              <a:t> Terá como </a:t>
            </a:r>
            <a:r>
              <a:rPr lang="pt-PT" sz="1500" dirty="0"/>
              <a:t>atributos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o </a:t>
            </a:r>
            <a:r>
              <a:rPr lang="pt-PT" sz="1500" b="1" dirty="0">
                <a:solidFill>
                  <a:srgbClr val="FFCC99"/>
                </a:solidFill>
              </a:rPr>
              <a:t>mineral</a:t>
            </a:r>
            <a:r>
              <a:rPr lang="pt-PT" sz="1500" dirty="0"/>
              <a:t> em questão, </a:t>
            </a:r>
            <a:r>
              <a:rPr lang="pt-PT" sz="1500" b="1" dirty="0">
                <a:solidFill>
                  <a:srgbClr val="FFCC99"/>
                </a:solidFill>
              </a:rPr>
              <a:t>foto</a:t>
            </a:r>
            <a:r>
              <a:rPr lang="pt-PT" sz="1500" dirty="0"/>
              <a:t> e </a:t>
            </a:r>
            <a:r>
              <a:rPr lang="pt-PT" sz="1500" b="1" dirty="0">
                <a:solidFill>
                  <a:srgbClr val="FFCC99"/>
                </a:solidFill>
              </a:rPr>
              <a:t>descrição</a:t>
            </a:r>
            <a:r>
              <a:rPr lang="pt-PT" sz="1500" dirty="0"/>
              <a:t> do catálogo. </a:t>
            </a:r>
          </a:p>
          <a:p>
            <a:r>
              <a:rPr lang="pt-PT" sz="1500" b="1" u="sng" dirty="0" smtClean="0"/>
              <a:t>Histórico (plano de acontecimentos):</a:t>
            </a:r>
            <a:r>
              <a:rPr lang="pt-PT" sz="1500" dirty="0" smtClean="0"/>
              <a:t> Terá como atributos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 do histórico e neste várias </a:t>
            </a:r>
            <a:r>
              <a:rPr lang="pt-PT" sz="1500" b="1" dirty="0">
                <a:solidFill>
                  <a:srgbClr val="FFCC99"/>
                </a:solidFill>
              </a:rPr>
              <a:t>missões identificadas como já ocorridas ou concluídas</a:t>
            </a:r>
            <a:r>
              <a:rPr lang="pt-PT" sz="1500" dirty="0"/>
              <a:t>. Cada Histórico tem uma </a:t>
            </a:r>
            <a:r>
              <a:rPr lang="pt-PT" sz="1500" b="1" dirty="0">
                <a:solidFill>
                  <a:srgbClr val="FFCC99"/>
                </a:solidFill>
              </a:rPr>
              <a:t>área</a:t>
            </a:r>
            <a:r>
              <a:rPr lang="pt-PT" sz="1500" dirty="0"/>
              <a:t> que é calculada através de outra entidade explicada de seguida.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17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255981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131841"/>
          </a:xfrm>
        </p:spPr>
        <p:txBody>
          <a:bodyPr>
            <a:noAutofit/>
          </a:bodyPr>
          <a:lstStyle/>
          <a:p>
            <a:r>
              <a:rPr lang="pt-PT" sz="1500" b="1" u="sng" dirty="0" smtClean="0"/>
              <a:t>Área triângulo:</a:t>
            </a:r>
            <a:r>
              <a:rPr lang="pt-PT" sz="1500" b="1" dirty="0" smtClean="0"/>
              <a:t> </a:t>
            </a:r>
            <a:r>
              <a:rPr lang="pt-PT" sz="1500" dirty="0" smtClean="0"/>
              <a:t>Terá como </a:t>
            </a:r>
            <a:r>
              <a:rPr lang="pt-PT" sz="1500" dirty="0"/>
              <a:t>atributos </a:t>
            </a:r>
            <a:r>
              <a:rPr lang="pt-PT" sz="1500" b="1" dirty="0">
                <a:solidFill>
                  <a:srgbClr val="FFCC99"/>
                </a:solidFill>
              </a:rPr>
              <a:t>três pontos</a:t>
            </a:r>
            <a:r>
              <a:rPr lang="pt-PT" sz="1500" dirty="0"/>
              <a:t>, ponto a, b, c, e cada um deles um atributo </a:t>
            </a:r>
            <a:r>
              <a:rPr lang="pt-PT" sz="1500" b="1" dirty="0">
                <a:solidFill>
                  <a:srgbClr val="FFCC99"/>
                </a:solidFill>
              </a:rPr>
              <a:t>latitude e longitude</a:t>
            </a:r>
            <a:r>
              <a:rPr lang="pt-PT" sz="1500" dirty="0"/>
              <a:t>. Assim sendo, os atributos ponto a, ponto b e ponto c são atributos compostos da entidade Área triângulo. </a:t>
            </a:r>
          </a:p>
          <a:p>
            <a:r>
              <a:rPr lang="pt-PT" sz="1500" b="1" u="sng" dirty="0" smtClean="0"/>
              <a:t>Veículo:</a:t>
            </a:r>
            <a:r>
              <a:rPr lang="pt-PT" sz="1500" dirty="0" smtClean="0"/>
              <a:t> A </a:t>
            </a:r>
            <a:r>
              <a:rPr lang="pt-PT" sz="1500" dirty="0"/>
              <a:t>cada missão pode estar presente a utilização de um Veículo. Cada Veículo tem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um </a:t>
            </a:r>
            <a:r>
              <a:rPr lang="pt-PT" sz="1500" b="1" dirty="0">
                <a:solidFill>
                  <a:srgbClr val="FFCC99"/>
                </a:solidFill>
              </a:rPr>
              <a:t>tipo</a:t>
            </a:r>
            <a:r>
              <a:rPr lang="pt-PT" sz="1500" dirty="0"/>
              <a:t> e </a:t>
            </a:r>
            <a:r>
              <a:rPr lang="pt-PT" sz="1500" b="1" dirty="0">
                <a:solidFill>
                  <a:srgbClr val="FFCC99"/>
                </a:solidFill>
              </a:rPr>
              <a:t>nível de bateria</a:t>
            </a:r>
            <a:r>
              <a:rPr lang="pt-PT" sz="1500" dirty="0"/>
              <a:t>. </a:t>
            </a:r>
            <a:endParaRPr lang="pt-PT" sz="1500" dirty="0" smtClean="0"/>
          </a:p>
          <a:p>
            <a:r>
              <a:rPr lang="pt-PT" sz="1500" b="1" u="sng" dirty="0" smtClean="0"/>
              <a:t>Astro:</a:t>
            </a:r>
            <a:r>
              <a:rPr lang="pt-PT" sz="1500" b="1" dirty="0" smtClean="0"/>
              <a:t> </a:t>
            </a:r>
            <a:r>
              <a:rPr lang="pt-PT" sz="1500" dirty="0" smtClean="0"/>
              <a:t>Apesar da aplicação apenas estar relacionada com a Lua,  </a:t>
            </a:r>
            <a:r>
              <a:rPr lang="pt-PT" sz="1500" dirty="0"/>
              <a:t>no futuro pode expandir-se para outros </a:t>
            </a:r>
            <a:r>
              <a:rPr lang="pt-PT" sz="1500" dirty="0" smtClean="0"/>
              <a:t>astros. Assim </a:t>
            </a:r>
            <a:r>
              <a:rPr lang="pt-PT" sz="1500" dirty="0"/>
              <a:t>sendo, a entidade Astro tem como atributos o </a:t>
            </a:r>
            <a:r>
              <a:rPr lang="pt-PT" sz="1500" b="1" dirty="0">
                <a:solidFill>
                  <a:srgbClr val="FFCC99"/>
                </a:solidFill>
              </a:rPr>
              <a:t>id </a:t>
            </a:r>
            <a:r>
              <a:rPr lang="pt-PT" sz="1500" dirty="0"/>
              <a:t>e o </a:t>
            </a:r>
            <a:r>
              <a:rPr lang="pt-PT" sz="1500" b="1" dirty="0">
                <a:solidFill>
                  <a:srgbClr val="FFCC99"/>
                </a:solidFill>
              </a:rPr>
              <a:t>nome</a:t>
            </a:r>
            <a:r>
              <a:rPr lang="pt-PT" sz="1500" dirty="0"/>
              <a:t> do astro. </a:t>
            </a:r>
          </a:p>
          <a:p>
            <a:r>
              <a:rPr lang="pt-PT" sz="1500" b="1" u="sng" dirty="0" err="1" smtClean="0"/>
              <a:t>Atividade</a:t>
            </a:r>
            <a:r>
              <a:rPr lang="pt-PT" sz="1500" b="1" u="sng" dirty="0" smtClean="0"/>
              <a:t> (fases):</a:t>
            </a:r>
            <a:r>
              <a:rPr lang="pt-PT" sz="1500" b="1" dirty="0" smtClean="0"/>
              <a:t> </a:t>
            </a:r>
            <a:r>
              <a:rPr lang="pt-PT" sz="1500" dirty="0" smtClean="0"/>
              <a:t>Terá como </a:t>
            </a:r>
            <a:r>
              <a:rPr lang="pt-PT" sz="1500" dirty="0"/>
              <a:t>atributos 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 e uma </a:t>
            </a:r>
            <a:r>
              <a:rPr lang="pt-PT" sz="1500" b="1" dirty="0">
                <a:solidFill>
                  <a:srgbClr val="FFCC99"/>
                </a:solidFill>
              </a:rPr>
              <a:t>descrição</a:t>
            </a:r>
            <a:r>
              <a:rPr lang="pt-PT" sz="1500" dirty="0"/>
              <a:t> da </a:t>
            </a:r>
            <a:r>
              <a:rPr lang="pt-PT" sz="1500" dirty="0" err="1"/>
              <a:t>atividade</a:t>
            </a:r>
            <a:r>
              <a:rPr lang="pt-PT" sz="1500" dirty="0"/>
              <a:t> realizada ou por realizar. </a:t>
            </a:r>
          </a:p>
          <a:p>
            <a:r>
              <a:rPr lang="pt-PT" sz="1500" b="1" u="sng" dirty="0" smtClean="0"/>
              <a:t>Caderno </a:t>
            </a:r>
            <a:r>
              <a:rPr lang="pt-PT" sz="1500" b="1" u="sng" dirty="0"/>
              <a:t>de </a:t>
            </a:r>
            <a:r>
              <a:rPr lang="pt-PT" sz="1500" b="1" u="sng" dirty="0" smtClean="0"/>
              <a:t>notas:</a:t>
            </a:r>
            <a:r>
              <a:rPr lang="pt-PT" sz="1500" b="1" dirty="0" smtClean="0"/>
              <a:t> </a:t>
            </a:r>
            <a:r>
              <a:rPr lang="pt-PT" sz="1500" dirty="0" smtClean="0"/>
              <a:t>Terá como atributo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No Caderno de notas existirão vários registos.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18</a:t>
            </a:fld>
            <a:endParaRPr lang="pt-PT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Entidades e dos Atributos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207950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b="1" u="sng" dirty="0"/>
              <a:t>Registo:</a:t>
            </a:r>
            <a:r>
              <a:rPr lang="pt-PT" sz="1500" b="1" dirty="0"/>
              <a:t> </a:t>
            </a:r>
            <a:r>
              <a:rPr lang="pt-PT" sz="1500" dirty="0"/>
              <a:t>Terá como atributos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, </a:t>
            </a:r>
            <a:r>
              <a:rPr lang="pt-PT" sz="1500" b="1" dirty="0">
                <a:solidFill>
                  <a:srgbClr val="FFCC99"/>
                </a:solidFill>
              </a:rPr>
              <a:t>índice de registo</a:t>
            </a:r>
            <a:r>
              <a:rPr lang="pt-PT" sz="1500" dirty="0"/>
              <a:t>, para saber qual registo </a:t>
            </a:r>
            <a:r>
              <a:rPr lang="pt-PT" sz="1500" dirty="0" err="1"/>
              <a:t>efetuado</a:t>
            </a:r>
            <a:r>
              <a:rPr lang="pt-PT" sz="1500" dirty="0"/>
              <a:t> primeiro, e </a:t>
            </a:r>
            <a:r>
              <a:rPr lang="pt-PT" sz="1500" dirty="0" err="1"/>
              <a:t>respetiva</a:t>
            </a:r>
            <a:r>
              <a:rPr lang="pt-PT" sz="1500" dirty="0"/>
              <a:t> ordem, </a:t>
            </a:r>
            <a:r>
              <a:rPr lang="pt-PT" sz="1500" b="1" dirty="0">
                <a:solidFill>
                  <a:srgbClr val="FFCC99"/>
                </a:solidFill>
              </a:rPr>
              <a:t>nome do registo</a:t>
            </a:r>
            <a:r>
              <a:rPr lang="pt-PT" sz="1500" dirty="0"/>
              <a:t>, </a:t>
            </a:r>
            <a:r>
              <a:rPr lang="pt-PT" sz="1500" b="1" dirty="0">
                <a:solidFill>
                  <a:srgbClr val="FFCC99"/>
                </a:solidFill>
              </a:rPr>
              <a:t>tipo do registo </a:t>
            </a:r>
            <a:r>
              <a:rPr lang="pt-PT" sz="1500" dirty="0"/>
              <a:t>(textual, oral ou fotografia) e o seu </a:t>
            </a:r>
            <a:r>
              <a:rPr lang="pt-PT" sz="1500" dirty="0" err="1"/>
              <a:t>respetivo</a:t>
            </a:r>
            <a:r>
              <a:rPr lang="pt-PT" sz="1500" dirty="0"/>
              <a:t> </a:t>
            </a:r>
            <a:r>
              <a:rPr lang="pt-PT" sz="1500" b="1" dirty="0">
                <a:solidFill>
                  <a:srgbClr val="FFCC99"/>
                </a:solidFill>
              </a:rPr>
              <a:t>conteúdo</a:t>
            </a:r>
            <a:r>
              <a:rPr lang="pt-PT" sz="1500" dirty="0" smtClean="0"/>
              <a:t>.</a:t>
            </a:r>
          </a:p>
          <a:p>
            <a:r>
              <a:rPr lang="pt-PT" sz="1500" b="1" u="sng" dirty="0" smtClean="0"/>
              <a:t>Ponto </a:t>
            </a:r>
            <a:r>
              <a:rPr lang="pt-PT" sz="1500" b="1" u="sng" dirty="0"/>
              <a:t>de </a:t>
            </a:r>
            <a:r>
              <a:rPr lang="pt-PT" sz="1500" b="1" u="sng" dirty="0" smtClean="0"/>
              <a:t>passagem:</a:t>
            </a:r>
            <a:r>
              <a:rPr lang="pt-PT" sz="1500" dirty="0" smtClean="0"/>
              <a:t> </a:t>
            </a:r>
            <a:r>
              <a:rPr lang="pt-PT" sz="1500" dirty="0"/>
              <a:t>Cada Ponto de passagem será contextualizado com um </a:t>
            </a:r>
            <a:r>
              <a:rPr lang="pt-PT" sz="1500" b="1" dirty="0" smtClean="0">
                <a:solidFill>
                  <a:srgbClr val="FFCC99"/>
                </a:solidFill>
              </a:rPr>
              <a:t>índice de passagem</a:t>
            </a:r>
            <a:r>
              <a:rPr lang="pt-PT" sz="1500" dirty="0" smtClean="0"/>
              <a:t>, </a:t>
            </a:r>
            <a:r>
              <a:rPr lang="pt-PT" sz="1500" dirty="0"/>
              <a:t>ou seja, se foi o primeiro ponto na Missão por onde o Astronauta passou num dado </a:t>
            </a:r>
            <a:r>
              <a:rPr lang="pt-PT" sz="1500" dirty="0" smtClean="0"/>
              <a:t>percurso ou </a:t>
            </a:r>
            <a:r>
              <a:rPr lang="pt-PT" sz="1500" dirty="0"/>
              <a:t>segundo ponto, e assim </a:t>
            </a:r>
            <a:r>
              <a:rPr lang="pt-PT" sz="1500" dirty="0" smtClean="0"/>
              <a:t>sucessivamente, </a:t>
            </a:r>
            <a:r>
              <a:rPr lang="pt-PT" sz="1500" b="1" dirty="0">
                <a:solidFill>
                  <a:srgbClr val="FFCC99"/>
                </a:solidFill>
              </a:rPr>
              <a:t>latitude</a:t>
            </a:r>
            <a:r>
              <a:rPr lang="pt-PT" sz="1500" dirty="0"/>
              <a:t> e </a:t>
            </a:r>
            <a:r>
              <a:rPr lang="pt-PT" sz="1500" b="1" dirty="0">
                <a:solidFill>
                  <a:srgbClr val="FFCC99"/>
                </a:solidFill>
              </a:rPr>
              <a:t>longitude</a:t>
            </a:r>
            <a:r>
              <a:rPr lang="pt-PT" sz="1500" dirty="0"/>
              <a:t> como </a:t>
            </a:r>
            <a:r>
              <a:rPr lang="pt-PT" sz="1500" b="1" dirty="0">
                <a:solidFill>
                  <a:srgbClr val="FFCC99"/>
                </a:solidFill>
              </a:rPr>
              <a:t>coordenadas</a:t>
            </a:r>
            <a:r>
              <a:rPr lang="pt-PT" sz="1500" dirty="0"/>
              <a:t> e o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</a:t>
            </a:r>
          </a:p>
          <a:p>
            <a:r>
              <a:rPr lang="pt-PT" sz="1500" b="1" u="sng" dirty="0" smtClean="0"/>
              <a:t>Percurso:</a:t>
            </a:r>
            <a:r>
              <a:rPr lang="pt-PT" sz="1500" b="1" dirty="0" smtClean="0"/>
              <a:t> </a:t>
            </a:r>
            <a:r>
              <a:rPr lang="pt-PT" sz="1500" dirty="0" smtClean="0"/>
              <a:t>Como </a:t>
            </a:r>
            <a:r>
              <a:rPr lang="pt-PT" sz="1500" dirty="0"/>
              <a:t>atributos apenas precisamos do seu </a:t>
            </a:r>
            <a:r>
              <a:rPr lang="pt-PT" sz="1500" b="1" dirty="0">
                <a:solidFill>
                  <a:srgbClr val="FFCC99"/>
                </a:solidFill>
              </a:rPr>
              <a:t>id</a:t>
            </a:r>
            <a:r>
              <a:rPr lang="pt-PT" sz="1500" dirty="0"/>
              <a:t>. </a:t>
            </a:r>
            <a:endParaRPr lang="pt-PT" sz="1500" dirty="0"/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19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Entidades e dos Atributos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da aplicação através do </a:t>
            </a:r>
            <a:r>
              <a:rPr lang="pt-PT" sz="1600" b="1" dirty="0" smtClean="0">
                <a:solidFill>
                  <a:srgbClr val="FFCC99"/>
                </a:solidFill>
              </a:rPr>
              <a:t>modelo RUP</a:t>
            </a:r>
            <a:r>
              <a:rPr lang="pt-PT" sz="1600" dirty="0" smtClean="0"/>
              <a:t>;</a:t>
            </a:r>
          </a:p>
          <a:p>
            <a:pPr algn="just"/>
            <a:r>
              <a:rPr lang="pt-PT" sz="1600" dirty="0" smtClean="0"/>
              <a:t>Criação de </a:t>
            </a:r>
            <a:r>
              <a:rPr lang="pt-PT" sz="1600" b="1" dirty="0" smtClean="0">
                <a:solidFill>
                  <a:srgbClr val="FFCC99"/>
                </a:solidFill>
              </a:rPr>
              <a:t>diagramas UML </a:t>
            </a:r>
            <a:r>
              <a:rPr lang="pt-PT" sz="1600" dirty="0"/>
              <a:t>para uma melhor organização e compreensão do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;</a:t>
            </a:r>
          </a:p>
          <a:p>
            <a:pPr algn="just"/>
            <a:r>
              <a:rPr lang="pt-PT" sz="1600" b="1" dirty="0" smtClean="0">
                <a:solidFill>
                  <a:srgbClr val="FFCC99"/>
                </a:solidFill>
              </a:rPr>
              <a:t>Definição dos </a:t>
            </a:r>
            <a:r>
              <a:rPr lang="pt-PT" sz="1600" b="1" dirty="0">
                <a:solidFill>
                  <a:srgbClr val="FFCC99"/>
                </a:solidFill>
              </a:rPr>
              <a:t>responsáveis </a:t>
            </a:r>
            <a:r>
              <a:rPr lang="pt-PT" sz="1600" dirty="0"/>
              <a:t>por cada tarefa, cumprindo os prazos </a:t>
            </a:r>
            <a:r>
              <a:rPr lang="pt-PT" sz="1600" dirty="0" smtClean="0"/>
              <a:t>estabelecidos.</a:t>
            </a:r>
          </a:p>
          <a:p>
            <a:pPr algn="just"/>
            <a:r>
              <a:rPr lang="pt-PT" sz="1600" dirty="0" smtClean="0"/>
              <a:t>Divisão em </a:t>
            </a:r>
            <a:r>
              <a:rPr lang="pt-PT" sz="1600" dirty="0"/>
              <a:t>fases mais </a:t>
            </a:r>
            <a:r>
              <a:rPr lang="pt-PT" sz="1600" dirty="0" smtClean="0"/>
              <a:t>gerais: </a:t>
            </a:r>
            <a:r>
              <a:rPr lang="pt-PT" sz="1600" b="1" dirty="0" smtClean="0">
                <a:solidFill>
                  <a:srgbClr val="FFCC99"/>
                </a:solidFill>
              </a:rPr>
              <a:t>fase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conceção</a:t>
            </a:r>
            <a:r>
              <a:rPr lang="pt-PT" sz="1600" b="1" dirty="0" smtClean="0">
                <a:solidFill>
                  <a:srgbClr val="FFCC99"/>
                </a:solidFill>
              </a:rPr>
              <a:t> </a:t>
            </a:r>
            <a:r>
              <a:rPr lang="pt-PT" sz="1600" dirty="0" smtClean="0"/>
              <a:t>(</a:t>
            </a:r>
            <a:r>
              <a:rPr lang="pt-PT" sz="1600" dirty="0"/>
              <a:t>primeira fase da entrega do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 - fase </a:t>
            </a:r>
            <a:r>
              <a:rPr lang="pt-PT" sz="1600" dirty="0"/>
              <a:t>de fundamentação)</a:t>
            </a:r>
            <a:r>
              <a:rPr lang="pt-PT" sz="1600" dirty="0" smtClean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elaboração </a:t>
            </a:r>
            <a:r>
              <a:rPr lang="pt-PT" sz="1600" dirty="0" smtClean="0"/>
              <a:t>(</a:t>
            </a:r>
            <a:r>
              <a:rPr lang="pt-PT" sz="1600" dirty="0"/>
              <a:t>segunda </a:t>
            </a:r>
            <a:r>
              <a:rPr lang="pt-PT" sz="1600" dirty="0" smtClean="0"/>
              <a:t>fase - fase </a:t>
            </a:r>
            <a:r>
              <a:rPr lang="pt-PT" sz="1600" dirty="0"/>
              <a:t>de especificação) </a:t>
            </a:r>
            <a:r>
              <a:rPr lang="pt-PT" sz="1600" dirty="0" smtClean="0"/>
              <a:t>e </a:t>
            </a:r>
            <a:r>
              <a:rPr lang="pt-PT" sz="1600" b="1" dirty="0">
                <a:solidFill>
                  <a:srgbClr val="FFCC99"/>
                </a:solidFill>
              </a:rPr>
              <a:t>de construção e de </a:t>
            </a:r>
            <a:r>
              <a:rPr lang="pt-PT" sz="1600" b="1" dirty="0" smtClean="0">
                <a:solidFill>
                  <a:srgbClr val="FFCC99"/>
                </a:solidFill>
              </a:rPr>
              <a:t>transição </a:t>
            </a:r>
            <a:r>
              <a:rPr lang="pt-PT" sz="1600" dirty="0" smtClean="0"/>
              <a:t>(</a:t>
            </a:r>
            <a:r>
              <a:rPr lang="pt-PT" sz="1600" dirty="0"/>
              <a:t>última fase </a:t>
            </a:r>
            <a:r>
              <a:rPr lang="pt-PT" sz="1600" dirty="0" smtClean="0"/>
              <a:t>- fase </a:t>
            </a:r>
            <a:r>
              <a:rPr lang="pt-PT" sz="1600" dirty="0"/>
              <a:t>de construção)</a:t>
            </a:r>
            <a:r>
              <a:rPr lang="pt-PT" sz="1600" dirty="0" smtClean="0"/>
              <a:t>. </a:t>
            </a:r>
          </a:p>
          <a:p>
            <a:pPr algn="just"/>
            <a:r>
              <a:rPr lang="pt-PT" sz="1600" dirty="0" smtClean="0"/>
              <a:t>Fase de elaboração: Análise do </a:t>
            </a:r>
            <a:r>
              <a:rPr lang="pt-PT" sz="1600" b="1" dirty="0" smtClean="0">
                <a:solidFill>
                  <a:srgbClr val="FFCC99"/>
                </a:solidFill>
              </a:rPr>
              <a:t>domínio do problema </a:t>
            </a:r>
            <a:r>
              <a:rPr lang="pt-PT" sz="1600" dirty="0" smtClean="0"/>
              <a:t>e a </a:t>
            </a:r>
            <a:r>
              <a:rPr lang="pt-PT" sz="1600" b="1" dirty="0" err="1" smtClean="0">
                <a:solidFill>
                  <a:srgbClr val="FFCC99"/>
                </a:solidFill>
              </a:rPr>
              <a:t>arquitetura</a:t>
            </a:r>
            <a:r>
              <a:rPr lang="pt-PT" sz="1600" dirty="0" smtClean="0"/>
              <a:t> do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. </a:t>
            </a:r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4096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dos Relacionamentos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70545" y="2060848"/>
            <a:ext cx="7429499" cy="3541714"/>
          </a:xfrm>
        </p:spPr>
        <p:txBody>
          <a:bodyPr>
            <a:noAutofit/>
          </a:bodyPr>
          <a:lstStyle/>
          <a:p>
            <a:r>
              <a:rPr lang="pt-PT" sz="1500" b="1" u="sng" dirty="0" smtClean="0"/>
              <a:t>Astronauta(N) </a:t>
            </a:r>
            <a:r>
              <a:rPr lang="pt-PT" sz="1500" b="1" u="sng" dirty="0"/>
              <a:t>acede </a:t>
            </a:r>
            <a:r>
              <a:rPr lang="pt-PT" sz="1500" b="1" u="sng" dirty="0" smtClean="0"/>
              <a:t>Catálogo(N):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Astronauta </a:t>
            </a:r>
            <a:r>
              <a:rPr lang="pt-PT" sz="1500" dirty="0" smtClean="0"/>
              <a:t>pode aceder </a:t>
            </a:r>
            <a:r>
              <a:rPr lang="pt-PT" sz="1500" dirty="0"/>
              <a:t>a </a:t>
            </a:r>
            <a:r>
              <a:rPr lang="pt-PT" sz="1500" dirty="0" smtClean="0"/>
              <a:t>vários catálogos </a:t>
            </a:r>
            <a:r>
              <a:rPr lang="pt-PT" sz="1500" dirty="0"/>
              <a:t>de uma missão já </a:t>
            </a:r>
            <a:r>
              <a:rPr lang="pt-PT" sz="1500" dirty="0" smtClean="0"/>
              <a:t>ocorrida e </a:t>
            </a:r>
            <a:r>
              <a:rPr lang="pt-PT" sz="1500" dirty="0"/>
              <a:t>um catálogo pode ser acedido por vários astronautas. </a:t>
            </a:r>
            <a:endParaRPr lang="pt-PT" sz="1500" dirty="0" smtClean="0"/>
          </a:p>
          <a:p>
            <a:r>
              <a:rPr lang="pt-PT" sz="1500" b="1" u="sng" dirty="0" smtClean="0"/>
              <a:t>Astronauta(1) </a:t>
            </a:r>
            <a:r>
              <a:rPr lang="pt-PT" sz="1500" b="1" u="sng" dirty="0"/>
              <a:t>chefia </a:t>
            </a:r>
            <a:r>
              <a:rPr lang="pt-PT" sz="1500" b="1" u="sng" dirty="0" smtClean="0"/>
              <a:t>Missão(N):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A</a:t>
            </a:r>
            <a:r>
              <a:rPr lang="pt-PT" sz="1500" dirty="0" smtClean="0"/>
              <a:t>stronauta </a:t>
            </a:r>
            <a:r>
              <a:rPr lang="pt-PT" sz="1500" dirty="0"/>
              <a:t>pode ser chefe de várias missões, mas uma missão apenas tem um chefe associado</a:t>
            </a:r>
            <a:r>
              <a:rPr lang="pt-PT" sz="1500" dirty="0" smtClean="0"/>
              <a:t>.</a:t>
            </a:r>
          </a:p>
          <a:p>
            <a:r>
              <a:rPr lang="pt-PT" sz="1500" b="1" u="sng" dirty="0" smtClean="0"/>
              <a:t>Astronauta(N) </a:t>
            </a:r>
            <a:r>
              <a:rPr lang="pt-PT" sz="1500" b="1" u="sng" dirty="0"/>
              <a:t>é membro </a:t>
            </a:r>
            <a:r>
              <a:rPr lang="pt-PT" sz="1500" b="1" u="sng" dirty="0" smtClean="0"/>
              <a:t>Missão(N):</a:t>
            </a:r>
            <a:r>
              <a:rPr lang="pt-PT" sz="1500" b="1" dirty="0" smtClean="0"/>
              <a:t> </a:t>
            </a:r>
            <a:r>
              <a:rPr lang="pt-PT" sz="1500" dirty="0" smtClean="0"/>
              <a:t>Um Astronauta pode </a:t>
            </a:r>
            <a:r>
              <a:rPr lang="pt-PT" sz="1500" dirty="0"/>
              <a:t>estar envolvido em várias missões e uma missão pode ser realizada por vários astronautas. </a:t>
            </a:r>
          </a:p>
          <a:p>
            <a:r>
              <a:rPr lang="pt-PT" sz="1500" b="1" u="sng" dirty="0" smtClean="0"/>
              <a:t>Missão(N) </a:t>
            </a:r>
            <a:r>
              <a:rPr lang="pt-PT" sz="1500" b="1" u="sng" dirty="0"/>
              <a:t>tem associado </a:t>
            </a:r>
            <a:r>
              <a:rPr lang="pt-PT" sz="1500" b="1" u="sng" dirty="0" smtClean="0"/>
              <a:t>Histórico(1):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histórico é composto por várias missões, sendo que uma missão pertence a um único existente histórico. </a:t>
            </a:r>
          </a:p>
          <a:p>
            <a:r>
              <a:rPr lang="pt-PT" sz="1500" b="1" u="sng" dirty="0" smtClean="0"/>
              <a:t>Histórico(1) </a:t>
            </a:r>
            <a:r>
              <a:rPr lang="pt-PT" sz="1500" b="1" u="sng" dirty="0"/>
              <a:t>tem Área </a:t>
            </a:r>
            <a:r>
              <a:rPr lang="pt-PT" sz="1500" b="1" u="sng" dirty="0" smtClean="0"/>
              <a:t>triângulo(N):</a:t>
            </a:r>
            <a:r>
              <a:rPr lang="pt-PT" sz="1500" b="1" dirty="0" smtClean="0"/>
              <a:t> </a:t>
            </a:r>
            <a:r>
              <a:rPr lang="pt-PT" sz="1500" dirty="0" smtClean="0"/>
              <a:t>Um </a:t>
            </a:r>
            <a:r>
              <a:rPr lang="pt-PT" sz="1500" dirty="0"/>
              <a:t>histórico tem várias áreas para cada missão, mas uma área apenas corresponde a uma missão no histórico.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20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35759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5373" y="1988840"/>
            <a:ext cx="7429499" cy="4104456"/>
          </a:xfrm>
        </p:spPr>
        <p:txBody>
          <a:bodyPr>
            <a:noAutofit/>
          </a:bodyPr>
          <a:lstStyle/>
          <a:p>
            <a:r>
              <a:rPr lang="pt-PT" sz="1600" b="1" u="sng" dirty="0"/>
              <a:t>Missão(1) pode ter Veículo(N):</a:t>
            </a:r>
            <a:r>
              <a:rPr lang="pt-PT" sz="1600" b="1" dirty="0"/>
              <a:t> </a:t>
            </a:r>
            <a:r>
              <a:rPr lang="pt-PT" sz="1600" dirty="0"/>
              <a:t>Uma missão pode ou não ter um veículo associado, mas um veículo apenas estará associado a uma instância de missão. </a:t>
            </a:r>
          </a:p>
          <a:p>
            <a:r>
              <a:rPr lang="pt-PT" sz="1600" b="1" u="sng" dirty="0"/>
              <a:t>Missão(N) relativo a Astro(1):</a:t>
            </a:r>
            <a:r>
              <a:rPr lang="pt-PT" sz="1600" b="1" dirty="0"/>
              <a:t> </a:t>
            </a:r>
            <a:r>
              <a:rPr lang="pt-PT" sz="1600" dirty="0"/>
              <a:t>Uma missão é realizada num astro podendo num astro haver várias missões. </a:t>
            </a:r>
          </a:p>
          <a:p>
            <a:r>
              <a:rPr lang="pt-PT" sz="1500" b="1" u="sng" dirty="0" smtClean="0"/>
              <a:t>Missão(1) </a:t>
            </a:r>
            <a:r>
              <a:rPr lang="pt-PT" sz="1500" b="1" u="sng" dirty="0"/>
              <a:t>dispõe </a:t>
            </a:r>
            <a:r>
              <a:rPr lang="pt-PT" sz="1500" b="1" u="sng" dirty="0" smtClean="0"/>
              <a:t>Actividade(N):</a:t>
            </a:r>
            <a:r>
              <a:rPr lang="pt-PT" sz="1500" b="1" dirty="0" smtClean="0"/>
              <a:t> </a:t>
            </a:r>
            <a:r>
              <a:rPr lang="pt-PT" sz="1500" dirty="0" smtClean="0"/>
              <a:t>Uma </a:t>
            </a:r>
            <a:r>
              <a:rPr lang="pt-PT" sz="1500" dirty="0"/>
              <a:t>missão tem várias </a:t>
            </a:r>
            <a:r>
              <a:rPr lang="pt-PT" sz="1500" dirty="0" err="1"/>
              <a:t>atividades</a:t>
            </a:r>
            <a:r>
              <a:rPr lang="pt-PT" sz="1500" dirty="0"/>
              <a:t>, mas uma </a:t>
            </a:r>
            <a:r>
              <a:rPr lang="pt-PT" sz="1500" dirty="0" err="1"/>
              <a:t>atividade</a:t>
            </a:r>
            <a:r>
              <a:rPr lang="pt-PT" sz="1500" dirty="0"/>
              <a:t> está associada a apenas uma missão. </a:t>
            </a:r>
          </a:p>
          <a:p>
            <a:r>
              <a:rPr lang="pt-PT" sz="1500" b="1" u="sng" dirty="0" smtClean="0"/>
              <a:t>Missão(1) </a:t>
            </a:r>
            <a:r>
              <a:rPr lang="pt-PT" sz="1500" b="1" u="sng" dirty="0"/>
              <a:t>possui Caderno de </a:t>
            </a:r>
            <a:r>
              <a:rPr lang="pt-PT" sz="1500" b="1" u="sng" dirty="0" smtClean="0"/>
              <a:t>notas(1):</a:t>
            </a:r>
            <a:r>
              <a:rPr lang="pt-PT" sz="1500" b="1" dirty="0" smtClean="0"/>
              <a:t> </a:t>
            </a:r>
            <a:r>
              <a:rPr lang="pt-PT" sz="1500" dirty="0" smtClean="0"/>
              <a:t>Uma </a:t>
            </a:r>
            <a:r>
              <a:rPr lang="pt-PT" sz="1500" dirty="0"/>
              <a:t>missão tem um caderno de notas associado, e um caderno de notas corresponde a uma missão. </a:t>
            </a:r>
          </a:p>
          <a:p>
            <a:r>
              <a:rPr lang="pt-PT" sz="1500" b="1" u="sng" dirty="0" smtClean="0"/>
              <a:t>Caderno </a:t>
            </a:r>
            <a:r>
              <a:rPr lang="pt-PT" sz="1500" b="1" u="sng" dirty="0"/>
              <a:t>de </a:t>
            </a:r>
            <a:r>
              <a:rPr lang="pt-PT" sz="1500" b="1" u="sng" dirty="0" smtClean="0"/>
              <a:t>notas(1) </a:t>
            </a:r>
            <a:r>
              <a:rPr lang="pt-PT" sz="1500" b="1" u="sng" dirty="0"/>
              <a:t>inclui </a:t>
            </a:r>
            <a:r>
              <a:rPr lang="pt-PT" sz="1500" b="1" u="sng" dirty="0" smtClean="0"/>
              <a:t>Registo(N):</a:t>
            </a:r>
            <a:r>
              <a:rPr lang="pt-PT" sz="1500" b="1" dirty="0" smtClean="0"/>
              <a:t> </a:t>
            </a:r>
            <a:r>
              <a:rPr lang="pt-PT" sz="1500" dirty="0" smtClean="0"/>
              <a:t>Num </a:t>
            </a:r>
            <a:r>
              <a:rPr lang="pt-PT" sz="1500" dirty="0"/>
              <a:t>caderno de notas podem existir registos de </a:t>
            </a:r>
            <a:r>
              <a:rPr lang="pt-PT" sz="1500" dirty="0" err="1"/>
              <a:t>atividades</a:t>
            </a:r>
            <a:r>
              <a:rPr lang="pt-PT" sz="1500" dirty="0"/>
              <a:t> caso o astronauta as publique, mas um registo existente diz respeito a um caderno de notas.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dos Relacionamentos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0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b="1" u="sng" dirty="0"/>
              <a:t>Registo </a:t>
            </a:r>
            <a:r>
              <a:rPr lang="pt-PT" sz="1500" b="1" u="sng" dirty="0" err="1"/>
              <a:t>efetuado</a:t>
            </a:r>
            <a:r>
              <a:rPr lang="pt-PT" sz="1500" b="1" u="sng" dirty="0"/>
              <a:t>(N) em Ponto de passagem(N):</a:t>
            </a:r>
            <a:r>
              <a:rPr lang="pt-PT" sz="1500" b="1" dirty="0"/>
              <a:t> </a:t>
            </a:r>
            <a:r>
              <a:rPr lang="pt-PT" sz="1500" dirty="0"/>
              <a:t>Um ponto de passagem existe, ou não, num ou em vários registos, e num registo pode existir ou não um determinado ou vários pontos de passagem. </a:t>
            </a:r>
          </a:p>
          <a:p>
            <a:r>
              <a:rPr lang="pt-PT" sz="1500" b="1" u="sng" dirty="0" smtClean="0"/>
              <a:t>Caderno </a:t>
            </a:r>
            <a:r>
              <a:rPr lang="pt-PT" sz="1500" b="1" u="sng" dirty="0"/>
              <a:t>de notas(N) é composto Ponto de passagem(N):</a:t>
            </a:r>
            <a:r>
              <a:rPr lang="pt-PT" sz="1500" b="1" dirty="0"/>
              <a:t> </a:t>
            </a:r>
            <a:r>
              <a:rPr lang="pt-PT" sz="1500" dirty="0"/>
              <a:t>Num caderno de notas existem vários pontos de passagem e um ponto de passagem pode estar associado a vários cadernos de notas, de diferentes missões.</a:t>
            </a:r>
          </a:p>
          <a:p>
            <a:r>
              <a:rPr lang="pt-PT" sz="1500" b="1" u="sng" dirty="0" smtClean="0"/>
              <a:t>Missão(1) </a:t>
            </a:r>
            <a:r>
              <a:rPr lang="pt-PT" sz="1500" b="1" u="sng" dirty="0"/>
              <a:t>tem </a:t>
            </a:r>
            <a:r>
              <a:rPr lang="pt-PT" sz="1500" b="1" u="sng" dirty="0" smtClean="0"/>
              <a:t>Percurso(1):</a:t>
            </a:r>
            <a:r>
              <a:rPr lang="pt-PT" sz="1500" b="1" dirty="0" smtClean="0"/>
              <a:t> </a:t>
            </a:r>
            <a:r>
              <a:rPr lang="pt-PT" sz="1500" dirty="0" smtClean="0"/>
              <a:t>Uma </a:t>
            </a:r>
            <a:r>
              <a:rPr lang="pt-PT" sz="1500" dirty="0"/>
              <a:t>missão tem apenas um percurso associado, e este tem de existir. </a:t>
            </a:r>
            <a:endParaRPr lang="pt-PT" sz="1500" dirty="0" smtClean="0"/>
          </a:p>
          <a:p>
            <a:r>
              <a:rPr lang="pt-PT" sz="1500" b="1" u="sng" dirty="0" smtClean="0"/>
              <a:t>Percurso(1) </a:t>
            </a:r>
            <a:r>
              <a:rPr lang="pt-PT" sz="1500" b="1" u="sng" dirty="0"/>
              <a:t>contém Ponto de </a:t>
            </a:r>
            <a:r>
              <a:rPr lang="pt-PT" sz="1500" b="1" u="sng" dirty="0" smtClean="0"/>
              <a:t>passagem(N):</a:t>
            </a:r>
            <a:r>
              <a:rPr lang="pt-PT" sz="1500" b="1" dirty="0" smtClean="0"/>
              <a:t> </a:t>
            </a:r>
            <a:r>
              <a:rPr lang="pt-PT" sz="1500" dirty="0" smtClean="0"/>
              <a:t>Um percurso </a:t>
            </a:r>
            <a:r>
              <a:rPr lang="pt-PT" sz="1500" dirty="0"/>
              <a:t>tem um ou mais pontos de passagem e um ponto de passagem é relativo a um percurso.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22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dos Relacionamentos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2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Modelo conceptual - Identificação </a:t>
            </a:r>
            <a:r>
              <a:rPr lang="pt-PT" dirty="0">
                <a:latin typeface="Calibri" panose="020F0502020204030204" pitchFamily="34" charset="0"/>
              </a:rPr>
              <a:t>das Chaves Primárias </a:t>
            </a:r>
            <a:endParaRPr lang="pt-PT" dirty="0">
              <a:latin typeface="Calibri" panose="020F0502020204030204" pitchFamily="34" charset="0"/>
            </a:endParaRP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03882"/>
              </p:ext>
            </p:extLst>
          </p:nvPr>
        </p:nvGraphicFramePr>
        <p:xfrm>
          <a:off x="2699792" y="1988840"/>
          <a:ext cx="4102644" cy="460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401"/>
                <a:gridCol w="1900243"/>
              </a:tblGrid>
              <a:tr h="380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Entidade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Chave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primária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Missão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id_Missao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Astronauta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id_Astronauta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Catálogo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id_Catalogo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Histórico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id_Historico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Área triângulo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id_AreaTriangulo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Veículo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id_Veiculo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Astro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id_Astro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Atividade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id_Atividade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Caderno de notas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id_Caderno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Registo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id_Registo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Ponto de passagem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id_Passagem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  <a:tr h="35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Percurso</a:t>
                      </a:r>
                      <a:endParaRPr lang="pt-PT" sz="15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id_Percurso</a:t>
                      </a:r>
                      <a:endParaRPr lang="pt-PT" sz="15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03597" marR="103597" marT="0" marB="0" anchor="ctr"/>
                </a:tc>
              </a:tr>
            </a:tbl>
          </a:graphicData>
        </a:graphic>
      </p:graphicFrame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23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338367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Modelo Lógico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500" b="1" u="sng" dirty="0"/>
              <a:t>Validação segundo as Regras de </a:t>
            </a:r>
            <a:r>
              <a:rPr lang="pt-PT" sz="1500" b="1" u="sng" dirty="0" smtClean="0"/>
              <a:t>Normalização:</a:t>
            </a:r>
            <a:r>
              <a:rPr lang="pt-PT" sz="1500" b="1" dirty="0" smtClean="0"/>
              <a:t> </a:t>
            </a:r>
            <a:r>
              <a:rPr lang="pt-PT" sz="1600" dirty="0" smtClean="0"/>
              <a:t>Uma base de dados </a:t>
            </a:r>
            <a:r>
              <a:rPr lang="pt-PT" sz="1600" dirty="0"/>
              <a:t>normalizada deverá ter valores atómicos em todos os atributos, ausência de redundância, utilização mínima de valores nulos e perdas de informação mínimas. </a:t>
            </a:r>
            <a:r>
              <a:rPr lang="pt-PT" sz="1600" dirty="0" smtClean="0"/>
              <a:t>Ora</a:t>
            </a:r>
            <a:r>
              <a:rPr lang="pt-PT" sz="1600" dirty="0"/>
              <a:t>, visto que o nosso modelo lógico cumpre as </a:t>
            </a:r>
            <a:r>
              <a:rPr lang="pt-PT" sz="1600" dirty="0" smtClean="0"/>
              <a:t>três primeiras </a:t>
            </a:r>
            <a:r>
              <a:rPr lang="pt-PT" sz="1600" dirty="0"/>
              <a:t>formas normais, como se pode verificar pela imagem do modelo </a:t>
            </a:r>
            <a:r>
              <a:rPr lang="pt-PT" sz="1600" dirty="0" smtClean="0"/>
              <a:t>lógico, </a:t>
            </a:r>
            <a:r>
              <a:rPr lang="pt-PT" sz="1600" dirty="0"/>
              <a:t>podemos afirmar que a nossa BD se encontra normalizada. </a:t>
            </a:r>
            <a:r>
              <a:rPr lang="pt-PT" sz="1500" b="1" u="sng" dirty="0" smtClean="0"/>
              <a:t> </a:t>
            </a:r>
            <a:endParaRPr lang="pt-PT" sz="150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24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98572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25</a:t>
            </a:fld>
            <a:endParaRPr lang="pt-PT"/>
          </a:p>
        </p:txBody>
      </p:sp>
      <p:pic>
        <p:nvPicPr>
          <p:cNvPr id="18434" name="Picture 2" descr="C:\Users\Joana Arantes\Desktop\Trabalhos-Exercícios\LI4\2Fase\2Fase\Base_de_Dados\Modelo_Logico\Modelo_Ló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" y="116632"/>
            <a:ext cx="9117347" cy="63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6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Domínio 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26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7169" name="Picture 1" descr="C:\Users\Joana Arantes\Desktop\Trabalhos-Exercícios\LI4\2Fase\2Fase\Especificação-UML\imagens\Use Case Assistente Espa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12" y="1821822"/>
            <a:ext cx="5248592" cy="49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1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1500" dirty="0" smtClean="0"/>
              <a:t>Existem </a:t>
            </a:r>
            <a:r>
              <a:rPr lang="pt-PT" sz="1500" dirty="0"/>
              <a:t>vários </a:t>
            </a:r>
            <a:r>
              <a:rPr lang="pt-PT" sz="1500" dirty="0" smtClean="0"/>
              <a:t>tipos </a:t>
            </a:r>
            <a:r>
              <a:rPr lang="pt-PT" sz="1500" dirty="0"/>
              <a:t>de </a:t>
            </a:r>
            <a:r>
              <a:rPr lang="pt-PT" sz="1500" dirty="0" smtClean="0"/>
              <a:t>missões: Cartografar/Mapear </a:t>
            </a:r>
            <a:r>
              <a:rPr lang="pt-PT" sz="1500" dirty="0"/>
              <a:t>a </a:t>
            </a:r>
            <a:r>
              <a:rPr lang="pt-PT" sz="1500" dirty="0" smtClean="0"/>
              <a:t>Lua (identificar </a:t>
            </a:r>
            <a:r>
              <a:rPr lang="pt-PT" sz="1500" dirty="0"/>
              <a:t>características do </a:t>
            </a:r>
            <a:r>
              <a:rPr lang="pt-PT" sz="1500" dirty="0" smtClean="0"/>
              <a:t>solo); montar peças (telescópios); verificar </a:t>
            </a:r>
            <a:r>
              <a:rPr lang="pt-PT" sz="1500" dirty="0"/>
              <a:t>a lista de instrumentos utilizados para permitir ou não outra pessoa de o </a:t>
            </a:r>
            <a:r>
              <a:rPr lang="pt-PT" sz="1500" dirty="0" smtClean="0"/>
              <a:t>usar e permitir </a:t>
            </a:r>
            <a:r>
              <a:rPr lang="pt-PT" sz="1500" dirty="0"/>
              <a:t>saber quando esse instrumento está disponível para esta nova pessoa poder </a:t>
            </a:r>
            <a:r>
              <a:rPr lang="pt-PT" sz="1500" dirty="0" err="1"/>
              <a:t>efetuar</a:t>
            </a:r>
            <a:r>
              <a:rPr lang="pt-PT" sz="1500" dirty="0"/>
              <a:t> a sua </a:t>
            </a:r>
            <a:r>
              <a:rPr lang="pt-PT" sz="1500" dirty="0" smtClean="0"/>
              <a:t>tarefa/missão; fazer </a:t>
            </a:r>
            <a:r>
              <a:rPr lang="pt-PT" sz="1500" dirty="0"/>
              <a:t>perfurações para preparar local de trabalho para encontrar </a:t>
            </a:r>
            <a:r>
              <a:rPr lang="pt-PT" sz="1500" dirty="0" smtClean="0"/>
              <a:t>pedras e para trazê-las; encher </a:t>
            </a:r>
            <a:r>
              <a:rPr lang="pt-PT" sz="1500" dirty="0"/>
              <a:t>depósito de </a:t>
            </a:r>
            <a:r>
              <a:rPr lang="pt-PT" sz="1500" dirty="0" smtClean="0"/>
              <a:t>Rover; atribuir </a:t>
            </a:r>
            <a:r>
              <a:rPr lang="pt-PT" sz="1500" dirty="0"/>
              <a:t>missões (dar permissões a dados utilizadores). </a:t>
            </a:r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27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Domínio 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13187899_1189562421068130_1456242198_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19254"/>
          <a:stretch/>
        </p:blipFill>
        <p:spPr bwMode="auto">
          <a:xfrm>
            <a:off x="2823882" y="4077072"/>
            <a:ext cx="3908358" cy="271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47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UML - </a:t>
            </a:r>
            <a:r>
              <a:rPr lang="pt-PT" dirty="0" smtClean="0">
                <a:latin typeface="Calibri" panose="020F0502020204030204" pitchFamily="34" charset="0"/>
              </a:rPr>
              <a:t>Diagrama </a:t>
            </a:r>
            <a:r>
              <a:rPr lang="pt-PT" dirty="0">
                <a:latin typeface="Calibri" panose="020F0502020204030204" pitchFamily="34" charset="0"/>
              </a:rPr>
              <a:t>de Sequência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28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pic>
        <p:nvPicPr>
          <p:cNvPr id="19458" name="Picture 2" descr="C:\Users\Joana Arantes\Desktop\Trabalhos-Exercícios\LI4\2Fase\2Fase\Especificação-UML\imagens\Registar Notas sobre missã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2" y="1988840"/>
            <a:ext cx="885326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3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29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UML - </a:t>
            </a:r>
            <a:r>
              <a:rPr lang="pt-PT" dirty="0" smtClean="0">
                <a:latin typeface="Calibri" panose="020F0502020204030204" pitchFamily="34" charset="0"/>
              </a:rPr>
              <a:t>Diagrama </a:t>
            </a:r>
            <a:r>
              <a:rPr lang="pt-PT" dirty="0">
                <a:latin typeface="Calibri" panose="020F0502020204030204" pitchFamily="34" charset="0"/>
              </a:rPr>
              <a:t>de </a:t>
            </a:r>
            <a:r>
              <a:rPr lang="pt-PT" dirty="0" smtClean="0">
                <a:latin typeface="Calibri" panose="020F0502020204030204" pitchFamily="34" charset="0"/>
              </a:rPr>
              <a:t>Classes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0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</a:rPr>
              <a:t>Aplicação </a:t>
            </a:r>
            <a:r>
              <a:rPr lang="pt-PT" dirty="0">
                <a:latin typeface="Calibri" panose="020F0502020204030204" pitchFamily="34" charset="0"/>
              </a:rPr>
              <a:t>e Funcionalidades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Programa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fácil intervenção </a:t>
            </a:r>
            <a:r>
              <a:rPr lang="pt-PT" sz="1600" dirty="0"/>
              <a:t>pelo utilizador, de contexto científico, envolvendo um </a:t>
            </a:r>
            <a:r>
              <a:rPr lang="pt-PT" sz="1600" b="1" dirty="0">
                <a:solidFill>
                  <a:srgbClr val="FFCC99"/>
                </a:solidFill>
              </a:rPr>
              <a:t>plano de </a:t>
            </a:r>
            <a:r>
              <a:rPr lang="pt-PT" sz="1600" b="1" dirty="0" err="1">
                <a:solidFill>
                  <a:srgbClr val="FFCC99"/>
                </a:solidFill>
              </a:rPr>
              <a:t>atividades</a:t>
            </a:r>
            <a:r>
              <a:rPr lang="pt-PT" sz="1600" b="1" dirty="0">
                <a:solidFill>
                  <a:srgbClr val="FFCC99"/>
                </a:solidFill>
              </a:rPr>
              <a:t> e de </a:t>
            </a:r>
            <a:r>
              <a:rPr lang="pt-PT" sz="1600" b="1" dirty="0" smtClean="0">
                <a:solidFill>
                  <a:srgbClr val="FFCC99"/>
                </a:solidFill>
              </a:rPr>
              <a:t>acontecimentos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Funcionalidades: </a:t>
            </a:r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imagens</a:t>
            </a:r>
            <a:r>
              <a:rPr lang="pt-PT" sz="1600" dirty="0"/>
              <a:t>, </a:t>
            </a:r>
            <a:r>
              <a:rPr lang="pt-PT" sz="1600" dirty="0" smtClean="0"/>
              <a:t>ser </a:t>
            </a:r>
            <a:r>
              <a:rPr lang="pt-PT" sz="1600" dirty="0"/>
              <a:t>capaz de </a:t>
            </a:r>
            <a:r>
              <a:rPr lang="pt-PT" sz="1600" b="1" dirty="0">
                <a:solidFill>
                  <a:srgbClr val="FFCC99"/>
                </a:solidFill>
              </a:rPr>
              <a:t>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 e ter </a:t>
            </a:r>
            <a:r>
              <a:rPr lang="pt-PT" sz="1600" b="1" dirty="0" smtClean="0">
                <a:solidFill>
                  <a:srgbClr val="FFCC99"/>
                </a:solidFill>
              </a:rPr>
              <a:t>acesso </a:t>
            </a:r>
            <a:r>
              <a:rPr lang="pt-PT" sz="1600" b="1" dirty="0">
                <a:solidFill>
                  <a:srgbClr val="FFCC99"/>
                </a:solidFill>
              </a:rPr>
              <a:t>ao GPS </a:t>
            </a:r>
            <a:r>
              <a:rPr lang="pt-PT" sz="1600" dirty="0"/>
              <a:t>para poder registar a localização </a:t>
            </a:r>
            <a:r>
              <a:rPr lang="pt-PT" sz="1600" dirty="0" err="1" smtClean="0"/>
              <a:t>atual</a:t>
            </a:r>
            <a:r>
              <a:rPr lang="pt-PT" sz="1600" dirty="0" smtClean="0"/>
              <a:t> </a:t>
            </a:r>
            <a:r>
              <a:rPr lang="pt-PT" sz="1600" dirty="0"/>
              <a:t>e recentes, registar percursos, guiar-se e guiar o </a:t>
            </a:r>
            <a:r>
              <a:rPr lang="pt-PT" sz="1600" dirty="0" smtClean="0"/>
              <a:t>utilizador.</a:t>
            </a:r>
          </a:p>
          <a:p>
            <a:r>
              <a:rPr lang="pt-PT" sz="1600" dirty="0" smtClean="0"/>
              <a:t>Deverá </a:t>
            </a:r>
            <a:r>
              <a:rPr lang="pt-PT" sz="1600" b="1" dirty="0">
                <a:solidFill>
                  <a:srgbClr val="FFCC99"/>
                </a:solidFill>
              </a:rPr>
              <a:t>permitir que o utilizador fale para a aplicação </a:t>
            </a:r>
            <a:r>
              <a:rPr lang="pt-PT" sz="1600" dirty="0"/>
              <a:t>e esta o entenda e associe os dados de utilização, guardando os dados numa base de dados e voltando a recuperar os dados uma vez autenticado novamente (</a:t>
            </a:r>
            <a:r>
              <a:rPr lang="pt-PT" sz="1600" i="1" dirty="0"/>
              <a:t>login/</a:t>
            </a:r>
            <a:r>
              <a:rPr lang="pt-PT" sz="1600" i="1" dirty="0" err="1"/>
              <a:t>logout</a:t>
            </a:r>
            <a:r>
              <a:rPr lang="pt-PT" sz="1600" i="1" dirty="0" smtClean="0"/>
              <a:t>)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Deverá</a:t>
            </a:r>
            <a:r>
              <a:rPr lang="pt-PT" sz="1600" dirty="0"/>
              <a:t>, obviamente, </a:t>
            </a:r>
            <a:r>
              <a:rPr lang="pt-PT" sz="1600" b="1" dirty="0">
                <a:solidFill>
                  <a:srgbClr val="FFCC99"/>
                </a:solidFill>
              </a:rPr>
              <a:t>permitir que vários utilizadores se registem </a:t>
            </a:r>
            <a:r>
              <a:rPr lang="pt-PT" sz="1600" dirty="0"/>
              <a:t>na aplicação, para poderem tirar partido desta. 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796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30</a:t>
            </a:fld>
            <a:endParaRPr lang="pt-PT"/>
          </a:p>
        </p:txBody>
      </p:sp>
      <p:pic>
        <p:nvPicPr>
          <p:cNvPr id="5" name="Picture 2" descr="C:\Users\Joana Arantes\Desktop\Trabalhos-Exercícios\LI4\2Fase\2Fase\Especificação-UML\imagens\Diagrama de 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266"/>
            <a:ext cx="8887098" cy="648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6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</a:t>
            </a:r>
            <a:r>
              <a:rPr lang="pt-PT" dirty="0" err="1" smtClean="0"/>
              <a:t>Gantt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09302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32</a:t>
            </a:fld>
            <a:endParaRPr lang="pt-PT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" y="31779"/>
            <a:ext cx="9064235" cy="667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63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15817"/>
          </a:xfrm>
        </p:spPr>
        <p:txBody>
          <a:bodyPr>
            <a:noAutofit/>
          </a:bodyPr>
          <a:lstStyle/>
          <a:p>
            <a:r>
              <a:rPr lang="pt-PT" sz="1500" dirty="0" smtClean="0"/>
              <a:t>Especificamos </a:t>
            </a:r>
            <a:r>
              <a:rPr lang="pt-PT" sz="1500" dirty="0"/>
              <a:t>o </a:t>
            </a:r>
            <a:r>
              <a:rPr lang="pt-PT" sz="1500" b="1" dirty="0">
                <a:solidFill>
                  <a:srgbClr val="FFCC99"/>
                </a:solidFill>
              </a:rPr>
              <a:t>desenvolvimento da aplicação </a:t>
            </a:r>
            <a:r>
              <a:rPr lang="pt-PT" sz="1500" dirty="0"/>
              <a:t>com </a:t>
            </a:r>
            <a:r>
              <a:rPr lang="pt-PT" sz="1500" b="1" dirty="0">
                <a:solidFill>
                  <a:srgbClr val="FFCC99"/>
                </a:solidFill>
              </a:rPr>
              <a:t>documentação UML </a:t>
            </a:r>
            <a:r>
              <a:rPr lang="pt-PT" sz="1500" dirty="0"/>
              <a:t>detalhada, usando um método organizado para a realização desta tarefa. Cumprimos com as tarefas de realização de </a:t>
            </a:r>
            <a:r>
              <a:rPr lang="pt-PT" sz="1500" b="1" dirty="0">
                <a:solidFill>
                  <a:srgbClr val="FFCC99"/>
                </a:solidFill>
              </a:rPr>
              <a:t>diagramas </a:t>
            </a:r>
            <a:r>
              <a:rPr lang="pt-PT" sz="1500" b="1" i="1" dirty="0">
                <a:solidFill>
                  <a:srgbClr val="FFCC99"/>
                </a:solidFill>
              </a:rPr>
              <a:t>Use Case</a:t>
            </a:r>
            <a:r>
              <a:rPr lang="pt-PT" sz="1500" dirty="0"/>
              <a:t>, </a:t>
            </a:r>
            <a:r>
              <a:rPr lang="pt-PT" sz="1500" b="1" dirty="0">
                <a:solidFill>
                  <a:srgbClr val="FFCC99"/>
                </a:solidFill>
              </a:rPr>
              <a:t>diagramas de classe</a:t>
            </a:r>
            <a:r>
              <a:rPr lang="pt-PT" sz="1500" dirty="0"/>
              <a:t>, entre outros. Geramos a documentação de uma forma rápida para podermos partir rapidamente para a construção da aplicação. </a:t>
            </a:r>
          </a:p>
          <a:p>
            <a:r>
              <a:rPr lang="pt-PT" sz="1500" dirty="0"/>
              <a:t>Como trabalho futuro, temos em conta a importância destas tarefas e das suas realizações no futuro e prevemos que haja </a:t>
            </a:r>
            <a:r>
              <a:rPr lang="pt-PT" sz="1500" b="1" dirty="0">
                <a:solidFill>
                  <a:srgbClr val="FFCC99"/>
                </a:solidFill>
              </a:rPr>
              <a:t>pouca intervenção por parte do cliente</a:t>
            </a:r>
            <a:r>
              <a:rPr lang="pt-PT" sz="1500" dirty="0"/>
              <a:t>, garantindo que se existirem mudanças nos requisitos, estas serão quase mínimas. </a:t>
            </a:r>
          </a:p>
          <a:p>
            <a:r>
              <a:rPr lang="pt-PT" sz="1500" dirty="0" smtClean="0"/>
              <a:t>Apresentaremos </a:t>
            </a:r>
            <a:r>
              <a:rPr lang="pt-PT" sz="1500" dirty="0"/>
              <a:t>a </a:t>
            </a:r>
            <a:r>
              <a:rPr lang="pt-PT" sz="1500" b="1" dirty="0" err="1">
                <a:solidFill>
                  <a:srgbClr val="FFCC99"/>
                </a:solidFill>
              </a:rPr>
              <a:t>arquitetura</a:t>
            </a:r>
            <a:r>
              <a:rPr lang="pt-PT" sz="1500" b="1" dirty="0">
                <a:solidFill>
                  <a:srgbClr val="FFCC99"/>
                </a:solidFill>
              </a:rPr>
              <a:t> do sistema, descrevendo os módulos </a:t>
            </a:r>
            <a:r>
              <a:rPr lang="pt-PT" sz="1500" dirty="0"/>
              <a:t>desta, planearemos melhor o </a:t>
            </a:r>
            <a:r>
              <a:rPr lang="pt-PT" sz="1500" b="1" dirty="0">
                <a:solidFill>
                  <a:srgbClr val="FFCC99"/>
                </a:solidFill>
              </a:rPr>
              <a:t>desenvolvimento da aplicação</a:t>
            </a:r>
            <a:r>
              <a:rPr lang="pt-PT" sz="1500" dirty="0"/>
              <a:t>, distribuiremos trabalho pelos vários elementos, de forma a obter maior rendimento e conseguir maior prontidão na realização e finalização da aplicação, e </a:t>
            </a:r>
            <a:r>
              <a:rPr lang="pt-PT" sz="1500" dirty="0" smtClean="0"/>
              <a:t>utilizando novas ferramentas, </a:t>
            </a:r>
            <a:r>
              <a:rPr lang="pt-PT" sz="1500" b="1" dirty="0">
                <a:solidFill>
                  <a:srgbClr val="FFCC99"/>
                </a:solidFill>
              </a:rPr>
              <a:t>validando todo o </a:t>
            </a:r>
            <a:r>
              <a:rPr lang="pt-PT" sz="1500" b="1" i="1" dirty="0">
                <a:solidFill>
                  <a:srgbClr val="FFCC99"/>
                </a:solidFill>
              </a:rPr>
              <a:t>software </a:t>
            </a:r>
            <a:r>
              <a:rPr lang="pt-PT" sz="1500" dirty="0"/>
              <a:t>mais importante no momento futuro, que será o </a:t>
            </a:r>
            <a:r>
              <a:rPr lang="pt-PT" sz="1500" i="1" dirty="0"/>
              <a:t>software </a:t>
            </a:r>
            <a:r>
              <a:rPr lang="pt-PT" sz="1500" dirty="0"/>
              <a:t>por nós realizado. </a:t>
            </a:r>
            <a:endParaRPr lang="pt-PT" sz="15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42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34</a:t>
            </a:fld>
            <a:endParaRPr lang="pt-PT"/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848036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Maio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04558" y="4392146"/>
            <a:ext cx="201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latin typeface="Calibri" panose="020F0502020204030204" pitchFamily="34" charset="0"/>
                <a:cs typeface="Helvetica" panose="020B0604020202020204" pitchFamily="34" charset="0"/>
              </a:rPr>
              <a:t>Fase II</a:t>
            </a:r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http://www.brandsoftheworld.com/sites/default/files/styles/logo-thumbnail/public/0001/0752/brand.gif?itok=0sEPGhz-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00" y1="54000" x2="21000" y2="45500"/>
                        <a14:foregroundMark x1="28500" y1="53000" x2="28500" y2="53000"/>
                        <a14:foregroundMark x1="31500" y1="47000" x2="31500" y2="47000"/>
                        <a14:foregroundMark x1="45500" y1="49000" x2="45500" y2="49000"/>
                        <a14:foregroundMark x1="37000" y1="54000" x2="37000" y2="54000"/>
                        <a14:foregroundMark x1="48000" y1="55500" x2="48000" y2="55500"/>
                        <a14:foregroundMark x1="43500" y1="46500" x2="43500" y2="46500"/>
                        <a14:foregroundMark x1="55500" y1="47000" x2="55500" y2="47000"/>
                        <a14:foregroundMark x1="60000" y1="50000" x2="60000" y2="50000"/>
                        <a14:foregroundMark x1="60000" y1="55500" x2="60000" y2="55500"/>
                        <a14:foregroundMark x1="74000" y1="51000" x2="74000" y2="51000"/>
                        <a14:foregroundMark x1="73000" y1="47000" x2="730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5" y="1603247"/>
            <a:ext cx="1236329" cy="12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</a:t>
            </a:r>
            <a:r>
              <a:rPr lang="pt-PT" dirty="0">
                <a:latin typeface="Calibri" panose="020F0502020204030204" pitchFamily="34" charset="0"/>
              </a:rPr>
              <a:t>Requisitos de </a:t>
            </a:r>
            <a:r>
              <a:rPr lang="pt-PT" dirty="0" smtClean="0">
                <a:latin typeface="Calibri" panose="020F0502020204030204" pitchFamily="34" charset="0"/>
              </a:rPr>
              <a:t>Utilizador - Funcionais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131842"/>
          </a:xfrm>
        </p:spPr>
        <p:txBody>
          <a:bodyPr numCol="2">
            <a:noAutofit/>
          </a:bodyPr>
          <a:lstStyle/>
          <a:p>
            <a:r>
              <a:rPr lang="pt-PT" sz="1500" dirty="0" smtClean="0"/>
              <a:t>A </a:t>
            </a:r>
            <a:r>
              <a:rPr lang="pt-PT" sz="1500" dirty="0"/>
              <a:t>aplicação deverá disponibilizar ao utilizador </a:t>
            </a:r>
            <a:r>
              <a:rPr lang="pt-PT" sz="1500" b="1" dirty="0">
                <a:solidFill>
                  <a:srgbClr val="FFCC99"/>
                </a:solidFill>
              </a:rPr>
              <a:t>mensagens de ajuda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perguntar ao utilizador se pretende </a:t>
            </a:r>
            <a:r>
              <a:rPr lang="pt-PT" sz="1500" b="1" dirty="0">
                <a:solidFill>
                  <a:srgbClr val="FFCC99"/>
                </a:solidFill>
              </a:rPr>
              <a:t>guardar a sua sessão e suas credenciais </a:t>
            </a:r>
            <a:r>
              <a:rPr lang="pt-PT" sz="1500" dirty="0"/>
              <a:t>após sido feito o registo e autenticação.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permitir ao utilizador </a:t>
            </a:r>
            <a:r>
              <a:rPr lang="pt-PT" sz="1500" b="1" dirty="0">
                <a:solidFill>
                  <a:srgbClr val="FFCC99"/>
                </a:solidFill>
              </a:rPr>
              <a:t>tirar fotos, eliminá-las e guardá-las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deverá poder </a:t>
            </a:r>
            <a:r>
              <a:rPr lang="pt-PT" sz="1500" dirty="0" err="1"/>
              <a:t>efetuar</a:t>
            </a:r>
            <a:r>
              <a:rPr lang="pt-PT" sz="1500" dirty="0"/>
              <a:t> </a:t>
            </a:r>
            <a:r>
              <a:rPr lang="pt-PT" sz="1500" b="1" dirty="0">
                <a:solidFill>
                  <a:srgbClr val="FFCC99"/>
                </a:solidFill>
              </a:rPr>
              <a:t>escolha de registo </a:t>
            </a:r>
            <a:r>
              <a:rPr lang="pt-PT" sz="1500" dirty="0"/>
              <a:t>(se textual, imagem ou voz).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poderá </a:t>
            </a:r>
            <a:r>
              <a:rPr lang="pt-PT" sz="1500" b="1" dirty="0" err="1">
                <a:solidFill>
                  <a:srgbClr val="FFCC99"/>
                </a:solidFill>
              </a:rPr>
              <a:t>efetuar</a:t>
            </a:r>
            <a:r>
              <a:rPr lang="pt-PT" sz="1500" b="1" dirty="0">
                <a:solidFill>
                  <a:srgbClr val="FFCC99"/>
                </a:solidFill>
              </a:rPr>
              <a:t> um registo </a:t>
            </a:r>
            <a:r>
              <a:rPr lang="pt-PT" sz="1500" dirty="0"/>
              <a:t>gravando a sua voz, podendo este terminar o registo/gravação quando bem pretender.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deverá ter </a:t>
            </a:r>
            <a:r>
              <a:rPr lang="pt-PT" sz="1500" b="1" dirty="0">
                <a:solidFill>
                  <a:srgbClr val="FFCC99"/>
                </a:solidFill>
              </a:rPr>
              <a:t>acesso ao plano de acontecimentos</a:t>
            </a:r>
            <a:r>
              <a:rPr lang="pt-PT" sz="1500" dirty="0"/>
              <a:t> e a todos os registos envolvidos.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dar permissão ao utilizador de </a:t>
            </a:r>
            <a:r>
              <a:rPr lang="pt-PT" sz="1500" b="1" dirty="0">
                <a:solidFill>
                  <a:srgbClr val="FFCC99"/>
                </a:solidFill>
              </a:rPr>
              <a:t>ouvir as gravações </a:t>
            </a:r>
            <a:r>
              <a:rPr lang="pt-PT" sz="1500" dirty="0"/>
              <a:t>em registos </a:t>
            </a:r>
            <a:r>
              <a:rPr lang="pt-PT" sz="1500" dirty="0" err="1"/>
              <a:t>efetuados</a:t>
            </a:r>
            <a:r>
              <a:rPr lang="pt-PT" sz="1500" dirty="0"/>
              <a:t>. </a:t>
            </a:r>
            <a:endParaRPr lang="pt-PT" sz="1500" dirty="0" smtClean="0"/>
          </a:p>
          <a:p>
            <a:r>
              <a:rPr lang="pt-PT" sz="1500" dirty="0"/>
              <a:t>A aplicação deverá apenas permitir o </a:t>
            </a:r>
            <a:r>
              <a:rPr lang="pt-PT" sz="1500" b="1" dirty="0">
                <a:solidFill>
                  <a:srgbClr val="FFCC99"/>
                </a:solidFill>
              </a:rPr>
              <a:t>registo e autenticação de utilizadores da NASA</a:t>
            </a:r>
            <a:r>
              <a:rPr lang="pt-PT" sz="1500" dirty="0"/>
              <a:t>. </a:t>
            </a:r>
          </a:p>
          <a:p>
            <a:r>
              <a:rPr lang="pt-PT" sz="1500" dirty="0"/>
              <a:t>O utilizador deverá ter </a:t>
            </a:r>
            <a:r>
              <a:rPr lang="pt-PT" sz="1500" b="1" dirty="0">
                <a:solidFill>
                  <a:srgbClr val="FFCC99"/>
                </a:solidFill>
              </a:rPr>
              <a:t>acesso a todas as pessoas envolvidas</a:t>
            </a:r>
            <a:r>
              <a:rPr lang="pt-PT" sz="1500" dirty="0"/>
              <a:t> num </a:t>
            </a:r>
            <a:r>
              <a:rPr lang="pt-PT" sz="1500" dirty="0" err="1"/>
              <a:t>projeto</a:t>
            </a:r>
            <a:r>
              <a:rPr lang="pt-PT" sz="1500" dirty="0"/>
              <a:t> numa determinada busca/exploração espacial/</a:t>
            </a:r>
            <a:r>
              <a:rPr lang="pt-PT" sz="1500" dirty="0" err="1"/>
              <a:t>projeto</a:t>
            </a:r>
            <a:r>
              <a:rPr lang="pt-PT" sz="1500" dirty="0"/>
              <a:t>. </a:t>
            </a:r>
            <a:endParaRPr lang="pt-PT" sz="1500" b="1" dirty="0"/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4</a:t>
            </a:fld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  <a:ln>
            <a:noFill/>
          </a:ln>
        </p:spPr>
        <p:txBody>
          <a:bodyPr numCol="2">
            <a:noAutofit/>
          </a:bodyPr>
          <a:lstStyle/>
          <a:p>
            <a:r>
              <a:rPr lang="pt-PT" sz="1500" dirty="0" smtClean="0"/>
              <a:t>A </a:t>
            </a:r>
            <a:r>
              <a:rPr lang="pt-PT" sz="1500" dirty="0"/>
              <a:t>aplicação deverá ter uma </a:t>
            </a:r>
            <a:r>
              <a:rPr lang="pt-PT" sz="1500" b="1" dirty="0">
                <a:solidFill>
                  <a:srgbClr val="FFCC99"/>
                </a:solidFill>
              </a:rPr>
              <a:t>lista </a:t>
            </a:r>
            <a:r>
              <a:rPr lang="pt-PT" sz="1500" b="1" dirty="0" smtClean="0">
                <a:solidFill>
                  <a:srgbClr val="FFCC99"/>
                </a:solidFill>
              </a:rPr>
              <a:t>de  tarefas </a:t>
            </a:r>
            <a:r>
              <a:rPr lang="pt-PT" sz="1500" b="1" dirty="0" err="1">
                <a:solidFill>
                  <a:srgbClr val="FFCC99"/>
                </a:solidFill>
              </a:rPr>
              <a:t>atualizadas</a:t>
            </a:r>
            <a:r>
              <a:rPr lang="pt-PT" sz="1500" dirty="0"/>
              <a:t> (tarefas a realizar e </a:t>
            </a:r>
            <a:r>
              <a:rPr lang="pt-PT" sz="1500" dirty="0" smtClean="0"/>
              <a:t>concluídas</a:t>
            </a:r>
            <a:r>
              <a:rPr lang="pt-PT" sz="1500" dirty="0"/>
              <a:t>).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ter </a:t>
            </a:r>
            <a:r>
              <a:rPr lang="pt-PT" sz="1500" b="1" dirty="0">
                <a:solidFill>
                  <a:srgbClr val="FFCC99"/>
                </a:solidFill>
              </a:rPr>
              <a:t>conhecimento dos chefes e pessoas a quem vai auxiliar</a:t>
            </a:r>
            <a:r>
              <a:rPr lang="pt-PT" sz="1500" dirty="0"/>
              <a:t>, após feito autenticação/login, para poder fornecer estas informações ao utilizador. </a:t>
            </a:r>
          </a:p>
          <a:p>
            <a:r>
              <a:rPr lang="pt-PT" sz="1500" dirty="0" smtClean="0"/>
              <a:t>O </a:t>
            </a:r>
            <a:r>
              <a:rPr lang="pt-PT" sz="1500" dirty="0"/>
              <a:t>utilizador deverá poder </a:t>
            </a:r>
            <a:r>
              <a:rPr lang="pt-PT" sz="1500" b="1" dirty="0">
                <a:solidFill>
                  <a:srgbClr val="FFCC99"/>
                </a:solidFill>
              </a:rPr>
              <a:t>tomar conhecimento do mapa explorado e por explorar</a:t>
            </a:r>
            <a:r>
              <a:rPr lang="pt-PT" sz="1500" dirty="0"/>
              <a:t> para poder guiar-se na criação e conclusão das suas missões. </a:t>
            </a:r>
          </a:p>
          <a:p>
            <a:endParaRPr lang="pt-PT" sz="1500" dirty="0" smtClean="0"/>
          </a:p>
          <a:p>
            <a:r>
              <a:rPr lang="pt-PT" sz="1500" dirty="0" smtClean="0"/>
              <a:t>Um </a:t>
            </a:r>
            <a:r>
              <a:rPr lang="pt-PT" sz="1500" dirty="0"/>
              <a:t>astronauta poderá </a:t>
            </a:r>
            <a:r>
              <a:rPr lang="pt-PT" sz="1500" b="1" dirty="0">
                <a:solidFill>
                  <a:srgbClr val="FFCC99"/>
                </a:solidFill>
              </a:rPr>
              <a:t>criar uma </a:t>
            </a:r>
            <a:r>
              <a:rPr lang="pt-PT" sz="1500" b="1" dirty="0" smtClean="0">
                <a:solidFill>
                  <a:srgbClr val="FFCC99"/>
                </a:solidFill>
              </a:rPr>
              <a:t>nova missão</a:t>
            </a:r>
            <a:r>
              <a:rPr lang="pt-PT" sz="1500" dirty="0" smtClean="0"/>
              <a:t> </a:t>
            </a:r>
            <a:r>
              <a:rPr lang="pt-PT" sz="1500" dirty="0"/>
              <a:t>e adicionar membros à sua missão. </a:t>
            </a:r>
          </a:p>
          <a:p>
            <a:r>
              <a:rPr lang="pt-PT" sz="1500" dirty="0" smtClean="0"/>
              <a:t>Um </a:t>
            </a:r>
            <a:r>
              <a:rPr lang="pt-PT" sz="1500" dirty="0"/>
              <a:t>astronauta poderá voltar atrás e </a:t>
            </a:r>
            <a:r>
              <a:rPr lang="pt-PT" sz="1500" b="1" dirty="0">
                <a:solidFill>
                  <a:srgbClr val="FFCC99"/>
                </a:solidFill>
              </a:rPr>
              <a:t>eliminar missões criadas</a:t>
            </a:r>
            <a:r>
              <a:rPr lang="pt-PT" sz="1500" dirty="0"/>
              <a:t>, cancelando tudo o que fez até ao momento </a:t>
            </a:r>
            <a:r>
              <a:rPr lang="pt-PT" sz="1500" dirty="0" err="1"/>
              <a:t>atual</a:t>
            </a:r>
            <a:r>
              <a:rPr lang="pt-PT" sz="1500" dirty="0"/>
              <a:t>, no contexto da criação de missão. </a:t>
            </a:r>
          </a:p>
          <a:p>
            <a:r>
              <a:rPr lang="pt-PT" sz="1500" dirty="0" smtClean="0"/>
              <a:t>Um </a:t>
            </a:r>
            <a:r>
              <a:rPr lang="pt-PT" sz="1500" dirty="0"/>
              <a:t>astronauta deverá poder </a:t>
            </a:r>
            <a:r>
              <a:rPr lang="pt-PT" sz="1500" b="1" dirty="0">
                <a:solidFill>
                  <a:srgbClr val="FFCC99"/>
                </a:solidFill>
              </a:rPr>
              <a:t>eliminar astronautas apenas das suas missões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Um </a:t>
            </a:r>
            <a:r>
              <a:rPr lang="pt-PT" sz="1500" dirty="0"/>
              <a:t>astronauta </a:t>
            </a:r>
            <a:r>
              <a:rPr lang="pt-PT" sz="1500" b="1" dirty="0">
                <a:solidFill>
                  <a:srgbClr val="FFCC99"/>
                </a:solidFill>
              </a:rPr>
              <a:t>não</a:t>
            </a:r>
            <a:r>
              <a:rPr lang="pt-PT" sz="1500" dirty="0"/>
              <a:t> poderá </a:t>
            </a:r>
            <a:r>
              <a:rPr lang="pt-PT" sz="1500" b="1" dirty="0" err="1">
                <a:solidFill>
                  <a:srgbClr val="FFCC99"/>
                </a:solidFill>
              </a:rPr>
              <a:t>efetuar</a:t>
            </a:r>
            <a:r>
              <a:rPr lang="pt-PT" sz="1500" b="1" dirty="0">
                <a:solidFill>
                  <a:srgbClr val="FFCC99"/>
                </a:solidFill>
              </a:rPr>
              <a:t> alterações administrativas </a:t>
            </a:r>
            <a:r>
              <a:rPr lang="pt-PT" sz="1500" dirty="0"/>
              <a:t>em missões que não lhe pertencem. </a:t>
            </a:r>
          </a:p>
          <a:p>
            <a:pPr lvl="0" algn="just"/>
            <a:endParaRPr lang="pt-PT" sz="15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08460" y="7709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latin typeface="Calibri" panose="020F0502020204030204" pitchFamily="34" charset="0"/>
              </a:rPr>
              <a:t>Análise de Requisitos - Requisitos de Utilizador - Funcionais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2778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pt-PT" sz="1500" b="1" dirty="0" smtClean="0"/>
              <a:t>	</a:t>
            </a:r>
            <a:r>
              <a:rPr lang="pt-PT" sz="1500" b="1" u="sng" dirty="0" smtClean="0"/>
              <a:t>Requisitos </a:t>
            </a:r>
            <a:r>
              <a:rPr lang="pt-PT" sz="1500" b="1" u="sng" dirty="0"/>
              <a:t>de Produto </a:t>
            </a:r>
            <a:endParaRPr lang="pt-PT" sz="1500" u="sng" dirty="0"/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</a:t>
            </a:r>
            <a:r>
              <a:rPr lang="pt-PT" sz="1500" b="1" dirty="0">
                <a:solidFill>
                  <a:srgbClr val="FFCC99"/>
                </a:solidFill>
              </a:rPr>
              <a:t>estar disponível </a:t>
            </a:r>
            <a:r>
              <a:rPr lang="pt-PT" sz="1500" dirty="0"/>
              <a:t>para todos os astronautas 24h, todos os dias.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permitir aos utilizadores uma </a:t>
            </a:r>
            <a:r>
              <a:rPr lang="pt-PT" sz="1500" b="1" dirty="0">
                <a:solidFill>
                  <a:srgbClr val="FFCC99"/>
                </a:solidFill>
              </a:rPr>
              <a:t>fácil aprendizagem </a:t>
            </a:r>
            <a:r>
              <a:rPr lang="pt-PT" sz="1500" dirty="0"/>
              <a:t>para utilização, diminuindo o tempo de inicialização</a:t>
            </a:r>
            <a:r>
              <a:rPr lang="pt-PT" sz="1500" dirty="0" smtClean="0"/>
              <a:t>/ preparação </a:t>
            </a:r>
            <a:r>
              <a:rPr lang="pt-PT" sz="1500" dirty="0"/>
              <a:t>para a sua utilização.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ter uma </a:t>
            </a:r>
            <a:r>
              <a:rPr lang="pt-PT" sz="1500" b="1" dirty="0" smtClean="0">
                <a:solidFill>
                  <a:srgbClr val="FFCC99"/>
                </a:solidFill>
              </a:rPr>
              <a:t>interface  </a:t>
            </a:r>
            <a:r>
              <a:rPr lang="pt-PT" sz="1500" b="1" dirty="0">
                <a:solidFill>
                  <a:srgbClr val="FFCC99"/>
                </a:solidFill>
              </a:rPr>
              <a:t>limpa </a:t>
            </a:r>
            <a:r>
              <a:rPr lang="pt-PT" sz="1500" dirty="0"/>
              <a:t>e a mais clara e minimalista possível. </a:t>
            </a:r>
          </a:p>
          <a:p>
            <a:r>
              <a:rPr lang="pt-PT" sz="1500" dirty="0" smtClean="0"/>
              <a:t>A </a:t>
            </a:r>
            <a:r>
              <a:rPr lang="pt-PT" sz="1500" dirty="0"/>
              <a:t>aplicação deverá ser de </a:t>
            </a:r>
            <a:r>
              <a:rPr lang="pt-PT" sz="1500" b="1" dirty="0">
                <a:solidFill>
                  <a:srgbClr val="FFCC99"/>
                </a:solidFill>
              </a:rPr>
              <a:t>rápida resposta </a:t>
            </a:r>
            <a:r>
              <a:rPr lang="pt-PT" sz="1500" dirty="0"/>
              <a:t>ao utilizador. </a:t>
            </a:r>
            <a:endParaRPr lang="pt-PT" sz="1500" dirty="0" smtClean="0"/>
          </a:p>
          <a:p>
            <a:endParaRPr lang="pt-PT" sz="1500" dirty="0"/>
          </a:p>
          <a:p>
            <a:pPr marL="0" indent="0">
              <a:buNone/>
            </a:pPr>
            <a:r>
              <a:rPr lang="pt-PT" sz="1500" b="1" dirty="0" smtClean="0"/>
              <a:t>	</a:t>
            </a:r>
            <a:r>
              <a:rPr lang="pt-PT" sz="1500" b="1" u="sng" dirty="0" smtClean="0"/>
              <a:t>Requisitos </a:t>
            </a:r>
            <a:r>
              <a:rPr lang="pt-PT" sz="1500" b="1" u="sng" dirty="0"/>
              <a:t>Organizacionais </a:t>
            </a:r>
          </a:p>
          <a:p>
            <a:r>
              <a:rPr lang="pt-PT" sz="1500" dirty="0" smtClean="0"/>
              <a:t>Os astronautas </a:t>
            </a:r>
            <a:r>
              <a:rPr lang="pt-PT" sz="1500" dirty="0"/>
              <a:t>deverão autenticar-se com o seu </a:t>
            </a:r>
            <a:r>
              <a:rPr lang="pt-PT" sz="1500" b="1" dirty="0">
                <a:solidFill>
                  <a:srgbClr val="FFCC99"/>
                </a:solidFill>
              </a:rPr>
              <a:t>ID fornecido pela instituição </a:t>
            </a:r>
            <a:r>
              <a:rPr lang="pt-PT" sz="1500" dirty="0"/>
              <a:t>da NASA, numerado no seu cartão de identificação. 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O </a:t>
            </a:r>
            <a:r>
              <a:rPr lang="pt-PT" sz="1500" b="1" dirty="0">
                <a:solidFill>
                  <a:srgbClr val="FFCC99"/>
                </a:solidFill>
              </a:rPr>
              <a:t>chefe terá de permanecer na base </a:t>
            </a:r>
            <a:r>
              <a:rPr lang="pt-PT" sz="1500" dirty="0"/>
              <a:t>para poder coordenar a missão à distância. </a:t>
            </a:r>
          </a:p>
          <a:p>
            <a:pPr marL="0" indent="0">
              <a:buNone/>
            </a:pPr>
            <a:r>
              <a:rPr lang="pt-PT" sz="1500" b="1" dirty="0"/>
              <a:t>	</a:t>
            </a:r>
            <a:r>
              <a:rPr lang="pt-PT" sz="1500" b="1" u="sng" dirty="0" smtClean="0"/>
              <a:t>Requisitos </a:t>
            </a:r>
            <a:r>
              <a:rPr lang="pt-PT" sz="1500" b="1" u="sng" dirty="0"/>
              <a:t>Externos </a:t>
            </a:r>
            <a:endParaRPr lang="pt-PT" sz="1500" u="sng" dirty="0"/>
          </a:p>
          <a:p>
            <a:r>
              <a:rPr lang="pt-PT" sz="1500" dirty="0" smtClean="0"/>
              <a:t>O </a:t>
            </a:r>
            <a:r>
              <a:rPr lang="pt-PT" sz="1500" dirty="0"/>
              <a:t>sistema deverá implementar provisões de </a:t>
            </a:r>
            <a:r>
              <a:rPr lang="pt-PT" sz="1500" b="1" dirty="0">
                <a:solidFill>
                  <a:srgbClr val="FFCC99"/>
                </a:solidFill>
              </a:rPr>
              <a:t>privacidade</a:t>
            </a:r>
            <a:r>
              <a:rPr lang="pt-PT" sz="1500" dirty="0"/>
              <a:t> a todos os astronautas sobre todos os registos submetidos, tal como explicito no regulamento da NASA.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6</a:t>
            </a:fld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008460" y="7709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latin typeface="Calibri" panose="020F0502020204030204" pitchFamily="34" charset="0"/>
              </a:rPr>
              <a:t>Análise de Requisitos - Requisitos de Utilizador – Não Funcionais 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-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771801"/>
          </a:xfrm>
        </p:spPr>
        <p:txBody>
          <a:bodyPr numCol="2">
            <a:noAutofit/>
          </a:bodyPr>
          <a:lstStyle/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ao </a:t>
            </a:r>
            <a:r>
              <a:rPr lang="pt-PT" sz="1500" b="1" dirty="0" smtClean="0">
                <a:solidFill>
                  <a:srgbClr val="FFCC99"/>
                </a:solidFill>
              </a:rPr>
              <a:t>microfone e à câmara</a:t>
            </a:r>
            <a:r>
              <a:rPr lang="pt-PT" sz="1500" dirty="0" smtClean="0"/>
              <a:t>, </a:t>
            </a:r>
            <a:r>
              <a:rPr lang="pt-PT" sz="1500" dirty="0"/>
              <a:t>no momento do registo</a:t>
            </a:r>
            <a:r>
              <a:rPr lang="pt-PT" sz="1500" dirty="0" smtClean="0"/>
              <a:t>.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Reconhecer </a:t>
            </a:r>
            <a:r>
              <a:rPr lang="pt-PT" sz="1500" b="1" dirty="0">
                <a:solidFill>
                  <a:srgbClr val="FFCC99"/>
                </a:solidFill>
              </a:rPr>
              <a:t>voz</a:t>
            </a:r>
            <a:r>
              <a:rPr lang="pt-PT" sz="1500" dirty="0"/>
              <a:t>, através do microfone do sistema operacional usado pelo </a:t>
            </a:r>
            <a:r>
              <a:rPr lang="pt-PT" sz="1500" dirty="0" smtClean="0"/>
              <a:t>utilizador. Caso </a:t>
            </a:r>
            <a:r>
              <a:rPr lang="pt-PT" sz="1500" dirty="0"/>
              <a:t>não tenha microfone </a:t>
            </a:r>
            <a:r>
              <a:rPr lang="pt-PT" sz="1500" dirty="0" smtClean="0"/>
              <a:t>, enviará </a:t>
            </a:r>
            <a:r>
              <a:rPr lang="pt-PT" sz="1500" dirty="0"/>
              <a:t>uma mensagem de erro/explicação ao utilizador. 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Reconhecer </a:t>
            </a:r>
            <a:r>
              <a:rPr lang="pt-PT" sz="1500" b="1" dirty="0">
                <a:solidFill>
                  <a:srgbClr val="FFCC99"/>
                </a:solidFill>
              </a:rPr>
              <a:t>texto</a:t>
            </a:r>
            <a:r>
              <a:rPr lang="pt-PT" sz="1500" dirty="0"/>
              <a:t>, para introdução de novas mensagens no registo de </a:t>
            </a:r>
            <a:r>
              <a:rPr lang="pt-PT" sz="1500" dirty="0" err="1"/>
              <a:t>atividades</a:t>
            </a:r>
            <a:r>
              <a:rPr lang="pt-PT" sz="1500" dirty="0"/>
              <a:t> em possíveis missões. </a:t>
            </a:r>
          </a:p>
          <a:p>
            <a:r>
              <a:rPr lang="pt-PT" sz="1500" b="1" dirty="0" smtClean="0">
                <a:solidFill>
                  <a:srgbClr val="FFCC99"/>
                </a:solidFill>
              </a:rPr>
              <a:t>Reconhecer </a:t>
            </a:r>
            <a:r>
              <a:rPr lang="pt-PT" sz="1500" b="1" dirty="0">
                <a:solidFill>
                  <a:srgbClr val="FFCC99"/>
                </a:solidFill>
              </a:rPr>
              <a:t>imagem</a:t>
            </a:r>
            <a:r>
              <a:rPr lang="pt-PT" sz="1500" dirty="0"/>
              <a:t>, através do acesso à </a:t>
            </a:r>
            <a:r>
              <a:rPr lang="pt-PT" sz="1500" dirty="0" smtClean="0"/>
              <a:t>câmara. </a:t>
            </a:r>
            <a:r>
              <a:rPr lang="pt-PT" sz="1500" dirty="0"/>
              <a:t>Se não existir câmara no dispositivo no qual o utilizador </a:t>
            </a:r>
            <a:r>
              <a:rPr lang="pt-PT" sz="1500" dirty="0" err="1"/>
              <a:t>efetua</a:t>
            </a:r>
            <a:r>
              <a:rPr lang="pt-PT" sz="1500" dirty="0"/>
              <a:t> a sua autenticação, </a:t>
            </a:r>
            <a:r>
              <a:rPr lang="pt-PT" sz="1500" dirty="0" smtClean="0"/>
              <a:t>será </a:t>
            </a:r>
            <a:r>
              <a:rPr lang="pt-PT" sz="1500" dirty="0"/>
              <a:t>apresentada uma mensagem ao utilizador explicando que não consegue aceder à camara. </a:t>
            </a:r>
          </a:p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ao mapa dos astros </a:t>
            </a:r>
            <a:r>
              <a:rPr lang="pt-PT" sz="1500" dirty="0"/>
              <a:t>existentes na base de dados </a:t>
            </a:r>
            <a:r>
              <a:rPr lang="pt-PT" sz="1500" b="1" dirty="0">
                <a:solidFill>
                  <a:srgbClr val="FFCC99"/>
                </a:solidFill>
              </a:rPr>
              <a:t>e ao GPS</a:t>
            </a:r>
            <a:r>
              <a:rPr lang="pt-PT" sz="1500" dirty="0"/>
              <a:t>, para posterior conhecimento da localização do utilizador </a:t>
            </a:r>
            <a:r>
              <a:rPr lang="pt-PT" sz="1500" dirty="0" smtClean="0"/>
              <a:t>e </a:t>
            </a:r>
            <a:r>
              <a:rPr lang="pt-PT" sz="1500" dirty="0"/>
              <a:t>posteriores cálculos de áreas de percursos </a:t>
            </a:r>
            <a:r>
              <a:rPr lang="pt-PT" sz="1500" dirty="0" err="1" smtClean="0"/>
              <a:t>efetuadas</a:t>
            </a:r>
            <a:r>
              <a:rPr lang="pt-PT" sz="1500" dirty="0" smtClean="0"/>
              <a:t>. </a:t>
            </a:r>
          </a:p>
          <a:p>
            <a:r>
              <a:rPr lang="pt-PT" sz="1500" dirty="0" smtClean="0"/>
              <a:t>Conseguir </a:t>
            </a:r>
            <a:r>
              <a:rPr lang="pt-PT" sz="1500" dirty="0"/>
              <a:t>c</a:t>
            </a:r>
            <a:r>
              <a:rPr lang="pt-PT" sz="1500" b="1" dirty="0">
                <a:solidFill>
                  <a:srgbClr val="FFCC99"/>
                </a:solidFill>
              </a:rPr>
              <a:t>alcular a localização </a:t>
            </a:r>
            <a:r>
              <a:rPr lang="pt-PT" sz="1500" b="1" dirty="0" err="1">
                <a:solidFill>
                  <a:srgbClr val="FFCC99"/>
                </a:solidFill>
              </a:rPr>
              <a:t>atual</a:t>
            </a:r>
            <a:r>
              <a:rPr lang="pt-PT" sz="1500" b="1" dirty="0">
                <a:solidFill>
                  <a:srgbClr val="FFCC99"/>
                </a:solidFill>
              </a:rPr>
              <a:t> do utilizador </a:t>
            </a:r>
            <a:r>
              <a:rPr lang="pt-PT" sz="1500" dirty="0"/>
              <a:t>para gravação das coordenadas num determinado registo </a:t>
            </a:r>
            <a:r>
              <a:rPr lang="pt-PT" sz="1500" dirty="0" err="1"/>
              <a:t>efetuado</a:t>
            </a:r>
            <a:r>
              <a:rPr lang="pt-PT" sz="1500" dirty="0"/>
              <a:t>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 numCol="2">
            <a:noAutofit/>
          </a:bodyPr>
          <a:lstStyle/>
          <a:p>
            <a:r>
              <a:rPr lang="pt-PT" sz="1500" dirty="0" smtClean="0"/>
              <a:t>Cada </a:t>
            </a:r>
            <a:r>
              <a:rPr lang="pt-PT" sz="1500" dirty="0"/>
              <a:t>vez que é adicionado um novo </a:t>
            </a:r>
            <a:r>
              <a:rPr lang="pt-PT" sz="1500" dirty="0" smtClean="0"/>
              <a:t> registo </a:t>
            </a:r>
            <a:r>
              <a:rPr lang="pt-PT" sz="1500" dirty="0"/>
              <a:t>ou missão completada, deve </a:t>
            </a:r>
            <a:r>
              <a:rPr lang="pt-PT" sz="1500" b="1" dirty="0" err="1">
                <a:solidFill>
                  <a:srgbClr val="FFCC99"/>
                </a:solidFill>
              </a:rPr>
              <a:t>atualizar</a:t>
            </a:r>
            <a:r>
              <a:rPr lang="pt-PT" sz="1500" dirty="0"/>
              <a:t> no </a:t>
            </a:r>
            <a:r>
              <a:rPr lang="pt-PT" sz="1500" b="1" dirty="0">
                <a:solidFill>
                  <a:srgbClr val="FFCC99"/>
                </a:solidFill>
              </a:rPr>
              <a:t>histórico</a:t>
            </a:r>
            <a:r>
              <a:rPr lang="pt-PT" sz="1500" dirty="0"/>
              <a:t> fazendo este registo parte de um acontecimento passado, para poder ser consultado no futuro. </a:t>
            </a:r>
          </a:p>
          <a:p>
            <a:r>
              <a:rPr lang="pt-PT" sz="1500" dirty="0" smtClean="0"/>
              <a:t>O </a:t>
            </a:r>
            <a:r>
              <a:rPr lang="pt-PT" sz="1500" b="1" dirty="0">
                <a:solidFill>
                  <a:srgbClr val="FFCC99"/>
                </a:solidFill>
              </a:rPr>
              <a:t>histórico e caderno de notas deverão manter-se actualizados </a:t>
            </a:r>
            <a:r>
              <a:rPr lang="pt-PT" sz="1500" dirty="0"/>
              <a:t>de cada vez que é adicionado um novo </a:t>
            </a:r>
            <a:r>
              <a:rPr lang="pt-PT" sz="1500" dirty="0" smtClean="0"/>
              <a:t>registo.</a:t>
            </a:r>
            <a:endParaRPr lang="pt-PT" sz="1500" dirty="0"/>
          </a:p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à base de dados do </a:t>
            </a:r>
            <a:r>
              <a:rPr lang="pt-PT" sz="1500" b="1" dirty="0" smtClean="0">
                <a:solidFill>
                  <a:srgbClr val="FFCC99"/>
                </a:solidFill>
              </a:rPr>
              <a:t>sistema </a:t>
            </a:r>
            <a:r>
              <a:rPr lang="pt-PT" sz="1500" dirty="0" smtClean="0"/>
              <a:t>(saber </a:t>
            </a:r>
            <a:r>
              <a:rPr lang="pt-PT" sz="1500" dirty="0"/>
              <a:t>o número total de astronautas</a:t>
            </a:r>
            <a:r>
              <a:rPr lang="pt-PT" sz="1500" dirty="0" smtClean="0"/>
              <a:t>/ exploradores </a:t>
            </a:r>
            <a:r>
              <a:rPr lang="pt-PT" sz="1500" dirty="0"/>
              <a:t>existentes na base de </a:t>
            </a:r>
            <a:r>
              <a:rPr lang="pt-PT" sz="1500" dirty="0" smtClean="0"/>
              <a:t>dados, </a:t>
            </a:r>
            <a:r>
              <a:rPr lang="pt-PT" sz="1500" dirty="0"/>
              <a:t>conhecer as informações destes, saber qual o tipo/função que desempenham e o seu </a:t>
            </a:r>
            <a:r>
              <a:rPr lang="pt-PT" sz="1500" dirty="0" smtClean="0"/>
              <a:t>ID, conhecer </a:t>
            </a:r>
            <a:r>
              <a:rPr lang="pt-PT" sz="1500" dirty="0"/>
              <a:t>a listagem de missões, histórico, localizações, entre outros</a:t>
            </a:r>
            <a:r>
              <a:rPr lang="pt-PT" sz="1500" dirty="0" smtClean="0"/>
              <a:t>.) </a:t>
            </a:r>
            <a:endParaRPr lang="pt-PT" sz="1500" dirty="0"/>
          </a:p>
          <a:p>
            <a:r>
              <a:rPr lang="pt-PT" sz="1500" b="1" dirty="0" smtClean="0">
                <a:solidFill>
                  <a:srgbClr val="FFCC99"/>
                </a:solidFill>
              </a:rPr>
              <a:t>Fazer </a:t>
            </a:r>
            <a:r>
              <a:rPr lang="pt-PT" sz="1500" b="1" i="1" dirty="0">
                <a:solidFill>
                  <a:srgbClr val="FFCC99"/>
                </a:solidFill>
              </a:rPr>
              <a:t>backups </a:t>
            </a:r>
            <a:r>
              <a:rPr lang="pt-PT" sz="1500" dirty="0"/>
              <a:t>ao fim de cada etapa de uma </a:t>
            </a:r>
            <a:r>
              <a:rPr lang="pt-PT" sz="1500" dirty="0" smtClean="0"/>
              <a:t>missão. </a:t>
            </a:r>
            <a:endParaRPr lang="pt-PT" sz="1500" dirty="0"/>
          </a:p>
          <a:p>
            <a:r>
              <a:rPr lang="pt-PT" sz="1500" b="1" dirty="0" smtClean="0">
                <a:solidFill>
                  <a:srgbClr val="FFCC99"/>
                </a:solidFill>
              </a:rPr>
              <a:t>Manter </a:t>
            </a:r>
            <a:r>
              <a:rPr lang="pt-PT" sz="1500" b="1" dirty="0">
                <a:solidFill>
                  <a:srgbClr val="FFCC99"/>
                </a:solidFill>
              </a:rPr>
              <a:t>a consistência dos dados do </a:t>
            </a:r>
            <a:r>
              <a:rPr lang="pt-PT" sz="1500" b="1" i="1" dirty="0" err="1">
                <a:solidFill>
                  <a:srgbClr val="FFCC99"/>
                </a:solidFill>
              </a:rPr>
              <a:t>backoffice</a:t>
            </a:r>
            <a:r>
              <a:rPr lang="pt-PT" sz="1500" b="1" i="1" dirty="0">
                <a:solidFill>
                  <a:srgbClr val="FFCC99"/>
                </a:solidFill>
              </a:rPr>
              <a:t> </a:t>
            </a:r>
            <a:r>
              <a:rPr lang="pt-PT" sz="1500" b="1" dirty="0">
                <a:solidFill>
                  <a:srgbClr val="FFCC99"/>
                </a:solidFill>
              </a:rPr>
              <a:t>com os </a:t>
            </a:r>
            <a:r>
              <a:rPr lang="pt-PT" sz="1500" b="1" dirty="0" smtClean="0">
                <a:solidFill>
                  <a:srgbClr val="FFCC99"/>
                </a:solidFill>
              </a:rPr>
              <a:t>dados </a:t>
            </a:r>
            <a:r>
              <a:rPr lang="pt-PT" sz="1500" b="1" dirty="0">
                <a:solidFill>
                  <a:srgbClr val="FFCC99"/>
                </a:solidFill>
              </a:rPr>
              <a:t>na base de </a:t>
            </a:r>
            <a:r>
              <a:rPr lang="pt-PT" sz="1500" b="1" dirty="0" smtClean="0">
                <a:solidFill>
                  <a:srgbClr val="FFCC99"/>
                </a:solidFill>
              </a:rPr>
              <a:t>dados</a:t>
            </a:r>
            <a:r>
              <a:rPr lang="pt-PT" sz="1500" dirty="0" smtClean="0"/>
              <a:t>. </a:t>
            </a:r>
          </a:p>
          <a:p>
            <a:r>
              <a:rPr lang="pt-PT" sz="1500" dirty="0" smtClean="0"/>
              <a:t>Ter </a:t>
            </a:r>
            <a:r>
              <a:rPr lang="pt-PT" sz="1500" b="1" dirty="0">
                <a:solidFill>
                  <a:srgbClr val="FFCC99"/>
                </a:solidFill>
              </a:rPr>
              <a:t>acesso ao relógio do sistema</a:t>
            </a:r>
            <a:r>
              <a:rPr lang="pt-PT" sz="1500" dirty="0"/>
              <a:t>, para saber a data e momentos específicos, tanto no registo de novas </a:t>
            </a:r>
            <a:r>
              <a:rPr lang="pt-PT" sz="1500" dirty="0" err="1"/>
              <a:t>atividades</a:t>
            </a:r>
            <a:r>
              <a:rPr lang="pt-PT" sz="1500" dirty="0"/>
              <a:t> como na própria </a:t>
            </a:r>
            <a:r>
              <a:rPr lang="pt-PT" sz="1500" dirty="0" smtClean="0"/>
              <a:t>aplicação. </a:t>
            </a:r>
            <a:endParaRPr lang="pt-PT" sz="15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-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pt-PT" sz="1500" b="1" dirty="0" smtClean="0">
                <a:solidFill>
                  <a:srgbClr val="FFCC99"/>
                </a:solidFill>
              </a:rPr>
              <a:t>Guardar </a:t>
            </a:r>
            <a:r>
              <a:rPr lang="pt-PT" sz="1500" b="1" dirty="0">
                <a:solidFill>
                  <a:srgbClr val="FFCC99"/>
                </a:solidFill>
              </a:rPr>
              <a:t>fotos </a:t>
            </a:r>
            <a:r>
              <a:rPr lang="pt-PT" sz="1500" dirty="0"/>
              <a:t>de itens/artefactos espaciais numa galeria própria chamada de catálogo, na base de </a:t>
            </a:r>
            <a:r>
              <a:rPr lang="pt-PT" sz="1500" dirty="0" smtClean="0"/>
              <a:t>dados. </a:t>
            </a:r>
            <a:endParaRPr lang="pt-PT" sz="1500" dirty="0"/>
          </a:p>
          <a:p>
            <a:r>
              <a:rPr lang="pt-PT" sz="1500" dirty="0" smtClean="0"/>
              <a:t>As </a:t>
            </a:r>
            <a:r>
              <a:rPr lang="pt-PT" sz="1500" b="1" dirty="0">
                <a:solidFill>
                  <a:srgbClr val="FFCC99"/>
                </a:solidFill>
              </a:rPr>
              <a:t>alterações administrativas </a:t>
            </a:r>
            <a:r>
              <a:rPr lang="pt-PT" sz="1500" dirty="0"/>
              <a:t>deverão estar </a:t>
            </a:r>
            <a:r>
              <a:rPr lang="pt-PT" sz="1500" b="1" dirty="0">
                <a:solidFill>
                  <a:srgbClr val="FFCC99"/>
                </a:solidFill>
              </a:rPr>
              <a:t>presentes</a:t>
            </a:r>
            <a:r>
              <a:rPr lang="pt-PT" sz="1500" dirty="0"/>
              <a:t> no contexto da </a:t>
            </a:r>
            <a:r>
              <a:rPr lang="pt-PT" sz="1500" b="1" dirty="0">
                <a:solidFill>
                  <a:srgbClr val="FFCC99"/>
                </a:solidFill>
              </a:rPr>
              <a:t>análise de uma </a:t>
            </a:r>
            <a:r>
              <a:rPr lang="pt-PT" sz="1500" b="1" dirty="0" smtClean="0">
                <a:solidFill>
                  <a:srgbClr val="FFCC99"/>
                </a:solidFill>
              </a:rPr>
              <a:t>missão</a:t>
            </a:r>
            <a:r>
              <a:rPr lang="pt-PT" sz="1500" dirty="0" smtClean="0"/>
              <a:t>. </a:t>
            </a:r>
            <a:endParaRPr lang="pt-PT" sz="1500" dirty="0"/>
          </a:p>
          <a:p>
            <a:pPr marL="0" indent="0" algn="ctr">
              <a:buNone/>
            </a:pPr>
            <a:r>
              <a:rPr lang="pt-PT" sz="1500" b="1" u="sng" dirty="0" smtClean="0"/>
              <a:t>Não-funcionais</a:t>
            </a:r>
            <a:r>
              <a:rPr lang="pt-PT" sz="1500" b="1" dirty="0" smtClean="0"/>
              <a:t> </a:t>
            </a:r>
            <a:endParaRPr lang="pt-PT" sz="1500" dirty="0"/>
          </a:p>
          <a:p>
            <a:r>
              <a:rPr lang="pt-PT" sz="1500" dirty="0" smtClean="0"/>
              <a:t>Poderá </a:t>
            </a:r>
            <a:r>
              <a:rPr lang="pt-PT" sz="1500" dirty="0"/>
              <a:t>haver um </a:t>
            </a:r>
            <a:r>
              <a:rPr lang="pt-PT" sz="1500" b="1" dirty="0">
                <a:solidFill>
                  <a:srgbClr val="FFCC99"/>
                </a:solidFill>
              </a:rPr>
              <a:t>número de astronautas </a:t>
            </a:r>
            <a:r>
              <a:rPr lang="pt-PT" sz="1500" b="1" dirty="0" smtClean="0">
                <a:solidFill>
                  <a:srgbClr val="FFCC99"/>
                </a:solidFill>
              </a:rPr>
              <a:t>infinito</a:t>
            </a:r>
            <a:r>
              <a:rPr lang="pt-PT" sz="1500" dirty="0" smtClean="0"/>
              <a:t>. </a:t>
            </a:r>
            <a:endParaRPr lang="pt-PT" sz="1500" dirty="0"/>
          </a:p>
          <a:p>
            <a:r>
              <a:rPr lang="pt-PT" sz="1500" dirty="0" smtClean="0"/>
              <a:t>O </a:t>
            </a:r>
            <a:r>
              <a:rPr lang="pt-PT" sz="1500" dirty="0"/>
              <a:t>sistema necessita de ter </a:t>
            </a:r>
            <a:r>
              <a:rPr lang="pt-PT" sz="1500" b="1" dirty="0">
                <a:solidFill>
                  <a:srgbClr val="FFCC99"/>
                </a:solidFill>
              </a:rPr>
              <a:t>credenciais de administradores da NASA já codificados </a:t>
            </a:r>
            <a:r>
              <a:rPr lang="pt-PT" sz="1500" dirty="0"/>
              <a:t>antes de ser posto em prática, pois apenas estes poderão registar ou remover astronautas. </a:t>
            </a:r>
          </a:p>
          <a:p>
            <a:r>
              <a:rPr lang="pt-PT" sz="1500" dirty="0" smtClean="0"/>
              <a:t>Embora </a:t>
            </a:r>
            <a:r>
              <a:rPr lang="pt-PT" sz="1500" dirty="0"/>
              <a:t>apenas seja exigida a possibilidade de explorar a Lua, o </a:t>
            </a:r>
            <a:r>
              <a:rPr lang="pt-PT" sz="1500" b="1" dirty="0" smtClean="0">
                <a:solidFill>
                  <a:srgbClr val="FFCC99"/>
                </a:solidFill>
              </a:rPr>
              <a:t>sistema</a:t>
            </a:r>
            <a:r>
              <a:rPr lang="pt-PT" sz="1500" dirty="0" smtClean="0"/>
              <a:t> </a:t>
            </a:r>
            <a:r>
              <a:rPr lang="pt-PT" sz="1500" dirty="0"/>
              <a:t>deverá ser </a:t>
            </a:r>
            <a:r>
              <a:rPr lang="pt-PT" sz="1500" b="1" dirty="0">
                <a:solidFill>
                  <a:srgbClr val="FFCC99"/>
                </a:solidFill>
              </a:rPr>
              <a:t>escalável</a:t>
            </a:r>
            <a:r>
              <a:rPr lang="pt-PT" sz="1500" dirty="0"/>
              <a:t> </a:t>
            </a:r>
            <a:r>
              <a:rPr lang="pt-PT" sz="1500" b="1" dirty="0">
                <a:solidFill>
                  <a:srgbClr val="FFCC99"/>
                </a:solidFill>
              </a:rPr>
              <a:t>ao ponto de permitir uma fácil extensão a outros astros</a:t>
            </a:r>
            <a:r>
              <a:rPr lang="pt-PT" sz="1500" dirty="0"/>
              <a:t>. </a:t>
            </a:r>
          </a:p>
          <a:p>
            <a:r>
              <a:rPr lang="pt-PT" sz="1500" dirty="0" smtClean="0"/>
              <a:t>Embora </a:t>
            </a:r>
            <a:r>
              <a:rPr lang="pt-PT" sz="1500" dirty="0"/>
              <a:t>apenas seja exigida a possibilidade de suportar somente um tipo de veículo, o Rover, o </a:t>
            </a:r>
            <a:r>
              <a:rPr lang="pt-PT" sz="1500" b="1" dirty="0">
                <a:solidFill>
                  <a:srgbClr val="FFCC99"/>
                </a:solidFill>
              </a:rPr>
              <a:t>sistema</a:t>
            </a:r>
            <a:r>
              <a:rPr lang="pt-PT" sz="1500" dirty="0"/>
              <a:t> </a:t>
            </a:r>
            <a:r>
              <a:rPr lang="pt-PT" sz="1500" dirty="0" smtClean="0"/>
              <a:t>deverá </a:t>
            </a:r>
            <a:r>
              <a:rPr lang="pt-PT" sz="1500" dirty="0"/>
              <a:t>ser </a:t>
            </a:r>
            <a:r>
              <a:rPr lang="pt-PT" sz="1500" b="1" dirty="0">
                <a:solidFill>
                  <a:srgbClr val="FFCC99"/>
                </a:solidFill>
              </a:rPr>
              <a:t>escalável ao ponto de permitir uma fácil extensão a outros tipos de veículos</a:t>
            </a:r>
            <a:r>
              <a:rPr lang="pt-PT" sz="1500" dirty="0"/>
              <a:t>. </a:t>
            </a:r>
            <a:endParaRPr lang="pt-PT" sz="15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9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Sistema </a:t>
            </a:r>
            <a:r>
              <a:rPr lang="pt-PT" dirty="0" smtClean="0">
                <a:latin typeface="Calibri" panose="020F0502020204030204" pitchFamily="34" charset="0"/>
              </a:rPr>
              <a:t>– Funcionais/Não Funcionais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– Fase II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Maio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15832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3293</Words>
  <Application>Microsoft Office PowerPoint</Application>
  <PresentationFormat>Apresentação no Ecrã (4:3)</PresentationFormat>
  <Paragraphs>276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36" baseType="lpstr">
      <vt:lpstr>Circuito</vt:lpstr>
      <vt:lpstr>Explorador Espacial  Assistente de Campo</vt:lpstr>
      <vt:lpstr>Introdução</vt:lpstr>
      <vt:lpstr>Aplicação e Funcionalidades </vt:lpstr>
      <vt:lpstr>Análise de Requisitos - Requisitos de Utilizador - Funcionais </vt:lpstr>
      <vt:lpstr>Apresentação do PowerPoint</vt:lpstr>
      <vt:lpstr>Apresentação do PowerPoint</vt:lpstr>
      <vt:lpstr>Análise de Requisitos - Requisitos de Sistema - Funcionais</vt:lpstr>
      <vt:lpstr>Análise de Requisitos - Requisitos de Sistema - Funcionais</vt:lpstr>
      <vt:lpstr>Análise de Requisitos - Requisitos de Sistema – Funcionais/Não Funcionais</vt:lpstr>
      <vt:lpstr>Análise de Requisitos - Requisitos de Sistema – Não Funcionais</vt:lpstr>
      <vt:lpstr>Análise de Requisitos - Requisitos de Sistema – Não Funcionais</vt:lpstr>
      <vt:lpstr>Mockups</vt:lpstr>
      <vt:lpstr>Apresentação do PowerPoint</vt:lpstr>
      <vt:lpstr>Apresentação do PowerPoint</vt:lpstr>
      <vt:lpstr>Base de dados – Modelo Conceptual</vt:lpstr>
      <vt:lpstr>Apresentação do PowerPoint</vt:lpstr>
      <vt:lpstr>Modelo conceptual - Identificação das Entidades e dos Atributos </vt:lpstr>
      <vt:lpstr>Modelo conceptual - Identificação das Entidades e dos Atributos </vt:lpstr>
      <vt:lpstr>Modelo conceptual - Identificação das Entidades e dos Atributos </vt:lpstr>
      <vt:lpstr>Modelo conceptual - Identificação dos Relacionamentos </vt:lpstr>
      <vt:lpstr>Modelo conceptual - Identificação dos Relacionamentos </vt:lpstr>
      <vt:lpstr>Modelo conceptual - Identificação dos Relacionamentos </vt:lpstr>
      <vt:lpstr>Modelo conceptual - Identificação das Chaves Primárias </vt:lpstr>
      <vt:lpstr>Modelo Lógico </vt:lpstr>
      <vt:lpstr>Apresentação do PowerPoint</vt:lpstr>
      <vt:lpstr>Especificação UML - Modelo de Domínio  </vt:lpstr>
      <vt:lpstr>Especificação UML - Modelo de Domínio  </vt:lpstr>
      <vt:lpstr>Especificação UML - Diagrama de Sequência </vt:lpstr>
      <vt:lpstr>Especificação UML - Diagrama de Classes</vt:lpstr>
      <vt:lpstr>Apresentação do PowerPoint</vt:lpstr>
      <vt:lpstr>Diagrama de Gantt</vt:lpstr>
      <vt:lpstr>Apresentação do PowerPoint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Arantes</cp:lastModifiedBy>
  <cp:revision>105</cp:revision>
  <dcterms:created xsi:type="dcterms:W3CDTF">2016-02-02T22:12:57Z</dcterms:created>
  <dcterms:modified xsi:type="dcterms:W3CDTF">2016-05-18T23:45:08Z</dcterms:modified>
</cp:coreProperties>
</file>