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0" r:id="rId5"/>
    <p:sldId id="262" r:id="rId6"/>
    <p:sldId id="265" r:id="rId7"/>
    <p:sldId id="267" r:id="rId8"/>
    <p:sldId id="268" r:id="rId9"/>
    <p:sldId id="269" r:id="rId10"/>
    <p:sldId id="270" r:id="rId11"/>
    <p:sldId id="274" r:id="rId12"/>
    <p:sldId id="277" r:id="rId13"/>
    <p:sldId id="275" r:id="rId14"/>
    <p:sldId id="276" r:id="rId15"/>
    <p:sldId id="272" r:id="rId1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B985"/>
    <a:srgbClr val="C6DA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970A39-C576-48A4-A9FD-4AEEE5C662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646606-969D-497A-B3A4-2A62C47B1C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3E32DFC-D12F-48AF-9E14-F416CFE04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4F43-1106-44CC-8579-9850DBA13A99}" type="datetimeFigureOut">
              <a:rPr lang="pt-PT" smtClean="0"/>
              <a:t>08/03/2022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D8E444B-19B4-47F2-8616-49E2D685E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8633823-4ECC-4A45-9170-779451705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0F7F-F4E1-4F98-9311-585A3BFBD57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96501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5C4988-B2C5-4B70-A49A-C75645581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F15AB9BC-BA65-4E4C-A599-D17F98D9E4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4ECC9D1-20D7-4DD6-80F3-5DEBF6B67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4F43-1106-44CC-8579-9850DBA13A99}" type="datetimeFigureOut">
              <a:rPr lang="pt-PT" smtClean="0"/>
              <a:t>08/03/2022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F624019-2605-4028-9648-FF5E12966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E0500AA-4710-4C04-A906-71623F2F0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0F7F-F4E1-4F98-9311-585A3BFBD57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0336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8DEE6E5-51FC-4D43-A4EA-2CA043DC56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AE9DE797-E4CB-4F50-BF90-7543EF2C8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08F3267-400D-41E2-AE80-3EEF15680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4F43-1106-44CC-8579-9850DBA13A99}" type="datetimeFigureOut">
              <a:rPr lang="pt-PT" smtClean="0"/>
              <a:t>08/03/2022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ABBB2B0-AAC4-438F-875A-5377EF66D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10BE6EC-6628-4A50-BAD4-6D19CA4B6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0F7F-F4E1-4F98-9311-585A3BFBD57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34615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B07EDC-DA16-406A-A46D-EF0B862AF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8EBBA65-53CE-40FA-895E-3DF3109C2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334342C-2E77-47DF-B822-1AE68DF17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4F43-1106-44CC-8579-9850DBA13A99}" type="datetimeFigureOut">
              <a:rPr lang="pt-PT" smtClean="0"/>
              <a:t>08/03/2022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BC57ED3-0C98-4BFC-A299-1299FD473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D323F96-CC61-4800-AB1D-26B391FF0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0F7F-F4E1-4F98-9311-585A3BFBD57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35519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2B007B-A2F5-44EF-9348-55C283314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0498907-6715-47E7-A459-896C17DCC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76311D8-65AE-4F5C-BF58-D1CF85A12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4F43-1106-44CC-8579-9850DBA13A99}" type="datetimeFigureOut">
              <a:rPr lang="pt-PT" smtClean="0"/>
              <a:t>08/03/2022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4494628-1BE6-4066-8196-26F3BEEB6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5A01AE7-EEFA-49A5-A488-BD4EDAD0A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0F7F-F4E1-4F98-9311-585A3BFBD57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0845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A71EEE-5BF4-4B8A-BDA1-640971055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6120EC8-0F64-4AC4-BA19-3A48EBD95D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B50CF776-2BED-4800-A8D6-0EC7E8A04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22E443E-CCB6-4075-8A97-D47A4E8D1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4F43-1106-44CC-8579-9850DBA13A99}" type="datetimeFigureOut">
              <a:rPr lang="pt-PT" smtClean="0"/>
              <a:t>08/03/2022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75FE4AE-8A51-4331-9E81-A5E35704F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B447F23-0F0E-45B9-BFEF-A6B6935B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0F7F-F4E1-4F98-9311-585A3BFBD57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0093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C35497-246E-4D23-AD7D-BCFC27C2C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88997E2-88D1-4D1B-B9D7-7CE96372C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159AC6D7-2D92-4023-80B7-928972DC4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4343840A-72D0-47AE-8336-9813040B42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2F60B8CE-D9A7-4103-892C-B9C5CE6CDD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8CCDF1C5-A305-4B53-84BA-2464B2D5F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4F43-1106-44CC-8579-9850DBA13A99}" type="datetimeFigureOut">
              <a:rPr lang="pt-PT" smtClean="0"/>
              <a:t>08/03/2022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C2DA4EF3-844B-4088-9B09-DF97B67E8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F4E592B1-7C80-42E8-BBA8-50C67C139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0F7F-F4E1-4F98-9311-585A3BFBD57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24043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009C3E-0306-44EB-9BE0-21C523EEF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B196947E-C7F1-46A8-A853-B65B48771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4F43-1106-44CC-8579-9850DBA13A99}" type="datetimeFigureOut">
              <a:rPr lang="pt-PT" smtClean="0"/>
              <a:t>08/03/2022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AD6270E7-5EFC-410B-A2D6-42E7F5C9F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6CA53F95-9951-4DDD-9263-6696E19AA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0F7F-F4E1-4F98-9311-585A3BFBD57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26467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A6C41EDB-67B6-4B7D-819F-DB24B1A32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4F43-1106-44CC-8579-9850DBA13A99}" type="datetimeFigureOut">
              <a:rPr lang="pt-PT" smtClean="0"/>
              <a:t>08/03/2022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6D68CDA5-BA85-4C17-9DD5-A34F0A38F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BD796DD-6FDF-4125-B0EF-806F31561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0F7F-F4E1-4F98-9311-585A3BFBD57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28777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38011D-537B-497D-B910-462A58708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1E36427-931F-4466-98D5-0B7F870AC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3A215AD5-AA93-4511-B7DF-387EABAB5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5A53215-0AF1-4FE7-800C-2A55AF7DA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4F43-1106-44CC-8579-9850DBA13A99}" type="datetimeFigureOut">
              <a:rPr lang="pt-PT" smtClean="0"/>
              <a:t>08/03/2022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970EFD2-21C4-4E34-8114-440CC3111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AE86C37-97AA-43AB-B74A-90CCE5A4F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0F7F-F4E1-4F98-9311-585A3BFBD57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0249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BB60B7-2A87-4AE7-8DE1-81E751E8B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AD8497D9-3243-4EC7-B7CB-5E22AFB03A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1A7A2995-BD15-48B0-9579-FEA262D34E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D2E8314-4EB1-47A6-A2AD-322581AEC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4F43-1106-44CC-8579-9850DBA13A99}" type="datetimeFigureOut">
              <a:rPr lang="pt-PT" smtClean="0"/>
              <a:t>08/03/2022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8042559-F936-422C-AE94-C362C78CC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A040513-A526-4782-BDE3-1A2A62404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0F7F-F4E1-4F98-9311-585A3BFBD57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97411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1D4EF733-AC49-4798-BF9A-F086CE655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9B65418-5558-470C-8255-79B6A9EF4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8F9C64B-CF8B-4ACB-BA1B-EF282A24CF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24F43-1106-44CC-8579-9850DBA13A99}" type="datetimeFigureOut">
              <a:rPr lang="pt-PT" smtClean="0"/>
              <a:t>08/03/2022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65FCC73-F9E7-48E2-8463-46C23C40F6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4DDD98C-010C-4FB5-8486-8DD2DFEF1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70F7F-F4E1-4F98-9311-585A3BFBD57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5424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microsoft.com/office/2007/relationships/hdphoto" Target="../media/hdphoto5.wdp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6.wdp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microsoft.com/office/2007/relationships/hdphoto" Target="../media/hdphoto7.wdp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07053-C14D-42B5-A2F4-735B0A402A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48025" y="2354446"/>
            <a:ext cx="7295950" cy="2149107"/>
          </a:xfrm>
        </p:spPr>
        <p:txBody>
          <a:bodyPr>
            <a:normAutofit/>
          </a:bodyPr>
          <a:lstStyle/>
          <a:p>
            <a:r>
              <a:rPr lang="en-US" sz="7200" b="1" cap="all" dirty="0">
                <a:latin typeface="Univers" panose="020B0503020202020204" pitchFamily="34" charset="0"/>
              </a:rPr>
              <a:t>Green future networks</a:t>
            </a:r>
            <a:endParaRPr lang="pt-PT" sz="7200" b="1" dirty="0">
              <a:latin typeface="Univers" panose="020B0503020202020204" pitchFamily="34" charset="0"/>
            </a:endParaRPr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CA94ED47-A778-4DA9-B03D-692969563EAF}"/>
              </a:ext>
            </a:extLst>
          </p:cNvPr>
          <p:cNvCxnSpPr>
            <a:cxnSpLocks/>
          </p:cNvCxnSpPr>
          <p:nvPr/>
        </p:nvCxnSpPr>
        <p:spPr>
          <a:xfrm>
            <a:off x="0" y="606287"/>
            <a:ext cx="7176052" cy="0"/>
          </a:xfrm>
          <a:prstGeom prst="line">
            <a:avLst/>
          </a:prstGeom>
          <a:ln w="28575">
            <a:solidFill>
              <a:srgbClr val="93B9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BF4F3446-B47F-46F2-9365-EB3E7EF23329}"/>
              </a:ext>
            </a:extLst>
          </p:cNvPr>
          <p:cNvSpPr txBox="1"/>
          <p:nvPr/>
        </p:nvSpPr>
        <p:spPr>
          <a:xfrm>
            <a:off x="0" y="209585"/>
            <a:ext cx="771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latin typeface="Univers" panose="020B0503020202020204" pitchFamily="34" charset="0"/>
              </a:rPr>
              <a:t>Universidade do Minho, Licenciatura em Engenharia Informática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4355D3C-D135-48B8-BF61-7674D4287BC0}"/>
              </a:ext>
            </a:extLst>
          </p:cNvPr>
          <p:cNvSpPr txBox="1"/>
          <p:nvPr/>
        </p:nvSpPr>
        <p:spPr>
          <a:xfrm>
            <a:off x="6877878" y="6094416"/>
            <a:ext cx="5426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latin typeface="Univers" panose="020B0503020202020204" pitchFamily="34" charset="0"/>
              </a:rPr>
              <a:t>Alexandra Santos, Inês Ferreira e Joana Branco</a:t>
            </a:r>
          </a:p>
        </p:txBody>
      </p:sp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96E671D1-0CF5-43CB-B7B5-3A042E7B56DC}"/>
              </a:ext>
            </a:extLst>
          </p:cNvPr>
          <p:cNvCxnSpPr>
            <a:cxnSpLocks/>
          </p:cNvCxnSpPr>
          <p:nvPr/>
        </p:nvCxnSpPr>
        <p:spPr>
          <a:xfrm>
            <a:off x="6877878" y="6463748"/>
            <a:ext cx="5314122" cy="0"/>
          </a:xfrm>
          <a:prstGeom prst="line">
            <a:avLst/>
          </a:prstGeom>
          <a:ln w="28575">
            <a:solidFill>
              <a:srgbClr val="93B9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918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CA94ED47-A778-4DA9-B03D-692969563EAF}"/>
              </a:ext>
            </a:extLst>
          </p:cNvPr>
          <p:cNvCxnSpPr>
            <a:cxnSpLocks/>
          </p:cNvCxnSpPr>
          <p:nvPr/>
        </p:nvCxnSpPr>
        <p:spPr>
          <a:xfrm>
            <a:off x="0" y="774225"/>
            <a:ext cx="856648" cy="0"/>
          </a:xfrm>
          <a:prstGeom prst="line">
            <a:avLst/>
          </a:prstGeom>
          <a:ln w="28575">
            <a:solidFill>
              <a:srgbClr val="93B9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BF4F3446-B47F-46F2-9365-EB3E7EF23329}"/>
              </a:ext>
            </a:extLst>
          </p:cNvPr>
          <p:cNvSpPr txBox="1"/>
          <p:nvPr/>
        </p:nvSpPr>
        <p:spPr>
          <a:xfrm>
            <a:off x="57750" y="220227"/>
            <a:ext cx="9625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000" b="1" dirty="0" err="1">
                <a:latin typeface="Univers" panose="020B0503020202020204" pitchFamily="34" charset="0"/>
              </a:rPr>
              <a:t>IoV</a:t>
            </a:r>
            <a:endParaRPr lang="pt-PT" sz="3000" b="1" dirty="0">
              <a:latin typeface="Univers" panose="020B05030202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0F31799-34C2-469D-9491-55FD26086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574" y="352809"/>
            <a:ext cx="8248851" cy="6152382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4364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CA94ED47-A778-4DA9-B03D-692969563EAF}"/>
              </a:ext>
            </a:extLst>
          </p:cNvPr>
          <p:cNvCxnSpPr>
            <a:cxnSpLocks/>
          </p:cNvCxnSpPr>
          <p:nvPr/>
        </p:nvCxnSpPr>
        <p:spPr>
          <a:xfrm>
            <a:off x="0" y="774225"/>
            <a:ext cx="856648" cy="0"/>
          </a:xfrm>
          <a:prstGeom prst="line">
            <a:avLst/>
          </a:prstGeom>
          <a:ln w="28575">
            <a:solidFill>
              <a:srgbClr val="93B9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BF4F3446-B47F-46F2-9365-EB3E7EF23329}"/>
              </a:ext>
            </a:extLst>
          </p:cNvPr>
          <p:cNvSpPr txBox="1"/>
          <p:nvPr/>
        </p:nvSpPr>
        <p:spPr>
          <a:xfrm>
            <a:off x="57750" y="220227"/>
            <a:ext cx="9625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000" b="1" dirty="0" err="1">
                <a:latin typeface="Univers" panose="020B0503020202020204" pitchFamily="34" charset="0"/>
              </a:rPr>
              <a:t>IoV</a:t>
            </a:r>
            <a:endParaRPr lang="pt-PT" sz="3000" b="1" dirty="0">
              <a:latin typeface="Univers" panose="020B0503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E96544E-6C20-49C8-B373-6E9B554B580C}"/>
              </a:ext>
            </a:extLst>
          </p:cNvPr>
          <p:cNvSpPr txBox="1"/>
          <p:nvPr/>
        </p:nvSpPr>
        <p:spPr>
          <a:xfrm>
            <a:off x="539013" y="1910588"/>
            <a:ext cx="88648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>
                <a:latin typeface="Univers" panose="020B0503020202020204" pitchFamily="34" charset="0"/>
              </a:rPr>
              <a:t>Comunicações V2X é um novo conceito tecnológico que representa a comunicação do veículo com todos os membros à sua volta que afetem o veículo ou sejam afetados por ele. </a:t>
            </a:r>
          </a:p>
          <a:p>
            <a:pPr algn="just"/>
            <a:r>
              <a:rPr lang="pt-PT" dirty="0">
                <a:latin typeface="Univers" panose="020B0503020202020204" pitchFamily="34" charset="0"/>
              </a:rPr>
              <a:t>O aumento de interações de comunicação resultará num enorme consumo de energia na implantação de infraestruturas de </a:t>
            </a:r>
            <a:r>
              <a:rPr lang="pt-PT" dirty="0" err="1">
                <a:latin typeface="Univers" panose="020B0503020202020204" pitchFamily="34" charset="0"/>
              </a:rPr>
              <a:t>IoV</a:t>
            </a:r>
            <a:r>
              <a:rPr lang="pt-PT" dirty="0">
                <a:latin typeface="Univers" panose="020B0503020202020204" pitchFamily="34" charset="0"/>
              </a:rPr>
              <a:t> e redes de transporte. </a:t>
            </a:r>
          </a:p>
        </p:txBody>
      </p:sp>
      <p:pic>
        <p:nvPicPr>
          <p:cNvPr id="8" name="Gráfico 7" descr="Distintivo 1 com preenchimento sólido">
            <a:extLst>
              <a:ext uri="{FF2B5EF4-FFF2-40B4-BE49-F238E27FC236}">
                <a16:creationId xmlns:a16="http://schemas.microsoft.com/office/drawing/2014/main" id="{7AE53363-28CC-4E3E-9EF5-39794BB4D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96765" y="928407"/>
            <a:ext cx="828000" cy="8280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1B05A0C-9BE2-4CEF-A69B-1F5309BDE92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grayscl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9862" t="14038" r="13789" b="-33019"/>
          <a:stretch/>
        </p:blipFill>
        <p:spPr>
          <a:xfrm>
            <a:off x="1189500" y="4165937"/>
            <a:ext cx="4720412" cy="4812520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1341177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CA94ED47-A778-4DA9-B03D-692969563EAF}"/>
              </a:ext>
            </a:extLst>
          </p:cNvPr>
          <p:cNvCxnSpPr>
            <a:cxnSpLocks/>
          </p:cNvCxnSpPr>
          <p:nvPr/>
        </p:nvCxnSpPr>
        <p:spPr>
          <a:xfrm>
            <a:off x="0" y="774225"/>
            <a:ext cx="856648" cy="0"/>
          </a:xfrm>
          <a:prstGeom prst="line">
            <a:avLst/>
          </a:prstGeom>
          <a:ln w="28575">
            <a:solidFill>
              <a:srgbClr val="93B9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BF4F3446-B47F-46F2-9365-EB3E7EF23329}"/>
              </a:ext>
            </a:extLst>
          </p:cNvPr>
          <p:cNvSpPr txBox="1"/>
          <p:nvPr/>
        </p:nvSpPr>
        <p:spPr>
          <a:xfrm>
            <a:off x="57750" y="220227"/>
            <a:ext cx="9625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000" b="1" dirty="0" err="1">
                <a:latin typeface="Univers" panose="020B0503020202020204" pitchFamily="34" charset="0"/>
              </a:rPr>
              <a:t>IoV</a:t>
            </a:r>
            <a:endParaRPr lang="pt-PT" sz="3000" b="1" dirty="0">
              <a:latin typeface="Univers" panose="020B0503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E96544E-6C20-49C8-B373-6E9B554B580C}"/>
              </a:ext>
            </a:extLst>
          </p:cNvPr>
          <p:cNvSpPr txBox="1"/>
          <p:nvPr/>
        </p:nvSpPr>
        <p:spPr>
          <a:xfrm>
            <a:off x="539013" y="1910588"/>
            <a:ext cx="88648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>
                <a:latin typeface="Univers" panose="020B0503020202020204" pitchFamily="34" charset="0"/>
              </a:rPr>
              <a:t>A organização inteligente de trânsito envolve o controle adaptativo dos semáforos nos cruzamentos, decisões inteligentes de direção (sugestões de velocidade e distância) e escolha eficiente de rotas. </a:t>
            </a:r>
          </a:p>
          <a:p>
            <a:pPr algn="just"/>
            <a:r>
              <a:rPr lang="pt-PT" dirty="0">
                <a:latin typeface="Univers" panose="020B0503020202020204" pitchFamily="34" charset="0"/>
              </a:rPr>
              <a:t>Uma solução de organização eficaz pode facilitar a redução do consumo de energia tanto para os veículos de condução como para as infraestruturas rodoviárias.</a:t>
            </a:r>
          </a:p>
        </p:txBody>
      </p:sp>
      <p:pic>
        <p:nvPicPr>
          <p:cNvPr id="8" name="Gráfico 7" descr="Distintivo 3 com preenchimento sólido">
            <a:extLst>
              <a:ext uri="{FF2B5EF4-FFF2-40B4-BE49-F238E27FC236}">
                <a16:creationId xmlns:a16="http://schemas.microsoft.com/office/drawing/2014/main" id="{7AE53363-28CC-4E3E-9EF5-39794BB4D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6765" y="928407"/>
            <a:ext cx="828000" cy="828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2E77796-B300-4A3C-847F-F33C5F9C3933}"/>
              </a:ext>
            </a:extLst>
          </p:cNvPr>
          <p:cNvSpPr txBox="1"/>
          <p:nvPr/>
        </p:nvSpPr>
        <p:spPr>
          <a:xfrm>
            <a:off x="596765" y="5782800"/>
            <a:ext cx="88648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>
                <a:latin typeface="Univers" panose="020B0503020202020204" pitchFamily="34" charset="0"/>
              </a:rPr>
              <a:t>Nos dispositivos munidos de 6G, as estratégias de organização de trânsito baseadas em IA são promissoras para reduzir o atraso conduzido e melhorar a eficiência energética dos veículos.</a:t>
            </a:r>
          </a:p>
          <a:p>
            <a:endParaRPr lang="pt-PT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8051F2A-78C8-49F1-BFA7-C2F3C4CA7C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52462" y="3269014"/>
            <a:ext cx="4985660" cy="262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175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CA94ED47-A778-4DA9-B03D-692969563EAF}"/>
              </a:ext>
            </a:extLst>
          </p:cNvPr>
          <p:cNvCxnSpPr>
            <a:cxnSpLocks/>
          </p:cNvCxnSpPr>
          <p:nvPr/>
        </p:nvCxnSpPr>
        <p:spPr>
          <a:xfrm>
            <a:off x="0" y="774225"/>
            <a:ext cx="856648" cy="0"/>
          </a:xfrm>
          <a:prstGeom prst="line">
            <a:avLst/>
          </a:prstGeom>
          <a:ln w="28575">
            <a:solidFill>
              <a:srgbClr val="93B9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BF4F3446-B47F-46F2-9365-EB3E7EF23329}"/>
              </a:ext>
            </a:extLst>
          </p:cNvPr>
          <p:cNvSpPr txBox="1"/>
          <p:nvPr/>
        </p:nvSpPr>
        <p:spPr>
          <a:xfrm>
            <a:off x="57750" y="220227"/>
            <a:ext cx="9625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000" b="1" dirty="0" err="1">
                <a:latin typeface="Univers" panose="020B0503020202020204" pitchFamily="34" charset="0"/>
              </a:rPr>
              <a:t>IoV</a:t>
            </a:r>
            <a:endParaRPr lang="pt-PT" sz="3000" b="1" dirty="0">
              <a:latin typeface="Univers" panose="020B0503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E96544E-6C20-49C8-B373-6E9B554B580C}"/>
              </a:ext>
            </a:extLst>
          </p:cNvPr>
          <p:cNvSpPr txBox="1"/>
          <p:nvPr/>
        </p:nvSpPr>
        <p:spPr>
          <a:xfrm>
            <a:off x="539013" y="1910588"/>
            <a:ext cx="88648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>
                <a:latin typeface="Univers" panose="020B0503020202020204" pitchFamily="34" charset="0"/>
              </a:rPr>
              <a:t>Existem três tipos de veículos, tais como: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PT" dirty="0">
                <a:latin typeface="Univers" panose="020B0503020202020204" pitchFamily="34" charset="0"/>
              </a:rPr>
              <a:t>A gás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PT" dirty="0">
                <a:latin typeface="Univers" panose="020B0503020202020204" pitchFamily="34" charset="0"/>
              </a:rPr>
              <a:t>Elétricos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PT" dirty="0">
                <a:latin typeface="Univers" panose="020B0503020202020204" pitchFamily="34" charset="0"/>
              </a:rPr>
              <a:t>Elétricos híbridos</a:t>
            </a:r>
          </a:p>
          <a:p>
            <a:pPr algn="just"/>
            <a:endParaRPr lang="pt-PT" dirty="0">
              <a:latin typeface="Univers" panose="020B0503020202020204" pitchFamily="34" charset="0"/>
            </a:endParaRPr>
          </a:p>
          <a:p>
            <a:pPr algn="just"/>
            <a:r>
              <a:rPr lang="pt-PT" dirty="0">
                <a:latin typeface="Univers" panose="020B0503020202020204" pitchFamily="34" charset="0"/>
              </a:rPr>
              <a:t>Os veículos elétricos destacam-se pela diminuição da emissão de gases de</a:t>
            </a:r>
          </a:p>
          <a:p>
            <a:pPr algn="just"/>
            <a:r>
              <a:rPr lang="pt-PT" dirty="0">
                <a:latin typeface="Univers" panose="020B0503020202020204" pitchFamily="34" charset="0"/>
              </a:rPr>
              <a:t>efeito de estufa e, assim, usando energia limpa.</a:t>
            </a:r>
          </a:p>
        </p:txBody>
      </p:sp>
      <p:pic>
        <p:nvPicPr>
          <p:cNvPr id="8" name="Gráfico 7" descr="Distintivo 4 com preenchimento sólido">
            <a:extLst>
              <a:ext uri="{FF2B5EF4-FFF2-40B4-BE49-F238E27FC236}">
                <a16:creationId xmlns:a16="http://schemas.microsoft.com/office/drawing/2014/main" id="{7AE53363-28CC-4E3E-9EF5-39794BB4D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96765" y="928407"/>
            <a:ext cx="828000" cy="8280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5EC23C3-E516-4592-BD6B-19655A1714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1" y="4507397"/>
            <a:ext cx="5228122" cy="237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807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CA94ED47-A778-4DA9-B03D-692969563EAF}"/>
              </a:ext>
            </a:extLst>
          </p:cNvPr>
          <p:cNvCxnSpPr>
            <a:cxnSpLocks/>
          </p:cNvCxnSpPr>
          <p:nvPr/>
        </p:nvCxnSpPr>
        <p:spPr>
          <a:xfrm>
            <a:off x="0" y="774225"/>
            <a:ext cx="856648" cy="0"/>
          </a:xfrm>
          <a:prstGeom prst="line">
            <a:avLst/>
          </a:prstGeom>
          <a:ln w="28575">
            <a:solidFill>
              <a:srgbClr val="93B9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BF4F3446-B47F-46F2-9365-EB3E7EF23329}"/>
              </a:ext>
            </a:extLst>
          </p:cNvPr>
          <p:cNvSpPr txBox="1"/>
          <p:nvPr/>
        </p:nvSpPr>
        <p:spPr>
          <a:xfrm>
            <a:off x="57750" y="220227"/>
            <a:ext cx="9625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000" b="1" dirty="0" err="1">
                <a:latin typeface="Univers" panose="020B0503020202020204" pitchFamily="34" charset="0"/>
              </a:rPr>
              <a:t>IoV</a:t>
            </a:r>
            <a:endParaRPr lang="pt-PT" sz="3000" b="1" dirty="0">
              <a:latin typeface="Univers" panose="020B0503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E96544E-6C20-49C8-B373-6E9B554B580C}"/>
              </a:ext>
            </a:extLst>
          </p:cNvPr>
          <p:cNvSpPr txBox="1"/>
          <p:nvPr/>
        </p:nvSpPr>
        <p:spPr>
          <a:xfrm>
            <a:off x="539013" y="1910588"/>
            <a:ext cx="88648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>
                <a:latin typeface="Univers" panose="020B0503020202020204" pitchFamily="34" charset="0"/>
              </a:rPr>
              <a:t>As energias renováveis também servem como apoio na captação da energia. </a:t>
            </a:r>
          </a:p>
          <a:p>
            <a:pPr algn="just"/>
            <a:r>
              <a:rPr lang="pt-PT" dirty="0">
                <a:latin typeface="Univers" panose="020B0503020202020204" pitchFamily="34" charset="0"/>
              </a:rPr>
              <a:t>As </a:t>
            </a:r>
            <a:r>
              <a:rPr lang="pt-PT" dirty="0" err="1">
                <a:latin typeface="Univers" panose="020B0503020202020204" pitchFamily="34" charset="0"/>
              </a:rPr>
              <a:t>RSUs</a:t>
            </a:r>
            <a:r>
              <a:rPr lang="pt-PT" dirty="0">
                <a:latin typeface="Univers" panose="020B0503020202020204" pitchFamily="34" charset="0"/>
              </a:rPr>
              <a:t> movidas a energia eólica ou solar podem ser instaladas em cenários de rodovias rurais sem conexão à rede inteligente.</a:t>
            </a:r>
          </a:p>
        </p:txBody>
      </p:sp>
      <p:pic>
        <p:nvPicPr>
          <p:cNvPr id="8" name="Gráfico 7" descr="Distintivo 5 com preenchimento sólido">
            <a:extLst>
              <a:ext uri="{FF2B5EF4-FFF2-40B4-BE49-F238E27FC236}">
                <a16:creationId xmlns:a16="http://schemas.microsoft.com/office/drawing/2014/main" id="{7AE53363-28CC-4E3E-9EF5-39794BB4D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96765" y="928407"/>
            <a:ext cx="828000" cy="828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2312B0C3-375A-42CB-8022-176CCA70F912}"/>
              </a:ext>
            </a:extLst>
          </p:cNvPr>
          <p:cNvSpPr txBox="1"/>
          <p:nvPr/>
        </p:nvSpPr>
        <p:spPr>
          <a:xfrm>
            <a:off x="596765" y="4757482"/>
            <a:ext cx="88071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>
                <a:latin typeface="Univers" panose="020B0503020202020204" pitchFamily="34" charset="0"/>
              </a:rPr>
              <a:t>Ao utilizar as técnicas de previsão de energia, tráfego móvel e trajetória de veículos baseadas em </a:t>
            </a:r>
            <a:r>
              <a:rPr lang="pt-PT" dirty="0" err="1">
                <a:latin typeface="Univers" panose="020B0503020202020204" pitchFamily="34" charset="0"/>
              </a:rPr>
              <a:t>Big</a:t>
            </a:r>
            <a:r>
              <a:rPr lang="pt-PT" dirty="0">
                <a:latin typeface="Univers" panose="020B0503020202020204" pitchFamily="34" charset="0"/>
              </a:rPr>
              <a:t> Data ou IA, é possível uma melhor correspondência</a:t>
            </a:r>
          </a:p>
          <a:p>
            <a:pPr algn="just"/>
            <a:r>
              <a:rPr lang="pt-PT" dirty="0">
                <a:latin typeface="Univers" panose="020B0503020202020204" pitchFamily="34" charset="0"/>
              </a:rPr>
              <a:t>entre a utilização de energia renovável e as chegadas de carga de trabalho ao</a:t>
            </a:r>
          </a:p>
          <a:p>
            <a:pPr algn="just"/>
            <a:r>
              <a:rPr lang="pt-PT" dirty="0">
                <a:latin typeface="Univers" panose="020B0503020202020204" pitchFamily="34" charset="0"/>
              </a:rPr>
              <a:t>longo do tempo e do espaço.</a:t>
            </a:r>
          </a:p>
          <a:p>
            <a:endParaRPr lang="pt-PT" dirty="0"/>
          </a:p>
        </p:txBody>
      </p:sp>
      <p:pic>
        <p:nvPicPr>
          <p:cNvPr id="10" name="Gráfico 9" descr="Reciclar com preenchimento sólido">
            <a:extLst>
              <a:ext uri="{FF2B5EF4-FFF2-40B4-BE49-F238E27FC236}">
                <a16:creationId xmlns:a16="http://schemas.microsoft.com/office/drawing/2014/main" id="{29743250-8C12-4859-B26F-8943F62118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62006" y="3336094"/>
            <a:ext cx="1010242" cy="1010242"/>
          </a:xfrm>
          <a:prstGeom prst="rect">
            <a:avLst/>
          </a:prstGeom>
        </p:spPr>
      </p:pic>
      <p:pic>
        <p:nvPicPr>
          <p:cNvPr id="12" name="Gráfico 11" descr="Painéis solares com preenchimento sólido">
            <a:extLst>
              <a:ext uri="{FF2B5EF4-FFF2-40B4-BE49-F238E27FC236}">
                <a16:creationId xmlns:a16="http://schemas.microsoft.com/office/drawing/2014/main" id="{EB2BCDE4-9C7C-4CA0-A907-5D7E91CDA1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55027" y="3113496"/>
            <a:ext cx="1232840" cy="1232840"/>
          </a:xfrm>
          <a:prstGeom prst="rect">
            <a:avLst/>
          </a:prstGeom>
        </p:spPr>
      </p:pic>
      <p:pic>
        <p:nvPicPr>
          <p:cNvPr id="15" name="Gráfico 14" descr="Turbinas eólicas destaque">
            <a:extLst>
              <a:ext uri="{FF2B5EF4-FFF2-40B4-BE49-F238E27FC236}">
                <a16:creationId xmlns:a16="http://schemas.microsoft.com/office/drawing/2014/main" id="{F2A4522E-5F9D-479F-A3C8-6CB87D0CB5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91758" y="3245064"/>
            <a:ext cx="1101272" cy="110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386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EF91F9-2FF6-459C-8001-E76814D5B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03" y="381935"/>
            <a:ext cx="5908006" cy="23448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 i="0" kern="1200" cap="all" baseline="0" dirty="0" err="1">
                <a:solidFill>
                  <a:schemeClr val="tx1"/>
                </a:solidFill>
                <a:latin typeface="Univers" panose="020B0503020202020204" pitchFamily="34" charset="0"/>
              </a:rPr>
              <a:t>conclusão</a:t>
            </a:r>
            <a:endParaRPr lang="en-US" sz="6000" b="1" i="0" kern="1200" cap="all" baseline="0" dirty="0">
              <a:solidFill>
                <a:schemeClr val="tx1"/>
              </a:solidFill>
              <a:latin typeface="Univers" panose="020B0503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FF90201-4C14-4223-867B-D5A69AC2510C}"/>
              </a:ext>
            </a:extLst>
          </p:cNvPr>
          <p:cNvSpPr txBox="1"/>
          <p:nvPr/>
        </p:nvSpPr>
        <p:spPr>
          <a:xfrm>
            <a:off x="646103" y="3076161"/>
            <a:ext cx="5908007" cy="288862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pt-PT" dirty="0">
                <a:latin typeface="Univers" panose="020B0503020202020204" pitchFamily="34" charset="0"/>
              </a:rPr>
              <a:t>Os principais impulsores do 6G são o resultado de desafios e limites impostos pelo 5G, assim como da mudança de paradigma e evolução das redes sem fios estimuladas pela tecnologia.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pt-PT" dirty="0">
                <a:latin typeface="Univers" panose="020B0503020202020204" pitchFamily="34" charset="0"/>
              </a:rPr>
              <a:t>As comunicações UAV são consideradas uma técnica promissora para o futuro da rede 6G. No entanto, a energia limitada influencia o futuro das aplicações de </a:t>
            </a:r>
            <a:r>
              <a:rPr lang="pt-PT" dirty="0" err="1">
                <a:latin typeface="Univers" panose="020B0503020202020204" pitchFamily="34" charset="0"/>
              </a:rPr>
              <a:t>UAVs</a:t>
            </a:r>
            <a:r>
              <a:rPr lang="pt-PT" dirty="0">
                <a:latin typeface="Univers" panose="020B0503020202020204" pitchFamily="34" charset="0"/>
              </a:rPr>
              <a:t>. 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pt-PT" dirty="0">
                <a:latin typeface="Univers" panose="020B0503020202020204" pitchFamily="34" charset="0"/>
              </a:rPr>
              <a:t>Foram apresentadas novas tecnologias para captação de energia, diminuição da emissão de gases poluentes, utilização de veículos mais sustentáveis.</a:t>
            </a:r>
          </a:p>
        </p:txBody>
      </p:sp>
    </p:spTree>
    <p:extLst>
      <p:ext uri="{BB962C8B-B14F-4D97-AF65-F5344CB8AC3E}">
        <p14:creationId xmlns:p14="http://schemas.microsoft.com/office/powerpoint/2010/main" val="3191814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EF91F9-2FF6-459C-8001-E76814D5B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03" y="381935"/>
            <a:ext cx="5908006" cy="23448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 i="0" kern="1200" cap="all" baseline="0" dirty="0" err="1">
                <a:solidFill>
                  <a:schemeClr val="tx1"/>
                </a:solidFill>
                <a:latin typeface="Univers" panose="020B0503020202020204" pitchFamily="34" charset="0"/>
              </a:rPr>
              <a:t>Introdução</a:t>
            </a:r>
            <a:endParaRPr lang="en-US" sz="6000" b="1" i="0" kern="1200" cap="all" baseline="0" dirty="0">
              <a:solidFill>
                <a:schemeClr val="tx1"/>
              </a:solidFill>
              <a:latin typeface="Univers" panose="020B0503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FF90201-4C14-4223-867B-D5A69AC2510C}"/>
              </a:ext>
            </a:extLst>
          </p:cNvPr>
          <p:cNvSpPr txBox="1"/>
          <p:nvPr/>
        </p:nvSpPr>
        <p:spPr>
          <a:xfrm>
            <a:off x="646103" y="3115917"/>
            <a:ext cx="5908007" cy="28886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pt-PT" dirty="0">
                <a:latin typeface="Univers" panose="020B0503020202020204" pitchFamily="34" charset="0"/>
              </a:rPr>
              <a:t>O meio ambiente tem sofrido com os atos dos seres humanos ao longo do tempo e é uma grande preocupação para toda a humanidade. 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pt-PT" dirty="0">
                <a:latin typeface="Univers" panose="020B0503020202020204" pitchFamily="34" charset="0"/>
              </a:rPr>
              <a:t>Com o desenvolvimento das tecnologias é o nosso dever de cidadão encontrar soluções mais sustentáveis e verdes. 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pt-PT" dirty="0">
                <a:latin typeface="Univers" panose="020B0503020202020204" pitchFamily="34" charset="0"/>
              </a:rPr>
              <a:t>No que toca às networks há diversas inovações que podem ser investigadas e usadas.</a:t>
            </a:r>
            <a:endParaRPr lang="en-US" dirty="0">
              <a:latin typeface="Univers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230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EF91F9-2FF6-459C-8001-E76814D5B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9625" y="858914"/>
            <a:ext cx="3637662" cy="917853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5400" b="1" i="0" kern="1200" cap="all" baseline="0" dirty="0">
                <a:solidFill>
                  <a:schemeClr val="tx1"/>
                </a:solidFill>
                <a:latin typeface="Univers" panose="020B0503020202020204" pitchFamily="34" charset="0"/>
              </a:rPr>
              <a:t>6g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FF90201-4C14-4223-867B-D5A69AC2510C}"/>
              </a:ext>
            </a:extLst>
          </p:cNvPr>
          <p:cNvSpPr txBox="1"/>
          <p:nvPr/>
        </p:nvSpPr>
        <p:spPr>
          <a:xfrm>
            <a:off x="646104" y="3115918"/>
            <a:ext cx="2594054" cy="10320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endParaRPr lang="en-US" dirty="0">
              <a:latin typeface="Univers" panose="020B0503020202020204" pitchFamily="34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B4C5BBB-1062-40C2-96D2-6E27A7C7ADEA}"/>
              </a:ext>
            </a:extLst>
          </p:cNvPr>
          <p:cNvSpPr txBox="1">
            <a:spLocks/>
          </p:cNvSpPr>
          <p:nvPr/>
        </p:nvSpPr>
        <p:spPr>
          <a:xfrm>
            <a:off x="4764157" y="4374333"/>
            <a:ext cx="3637662" cy="9178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cap="all" dirty="0" err="1">
                <a:latin typeface="Univers" panose="020B0503020202020204" pitchFamily="34" charset="0"/>
              </a:rPr>
              <a:t>Iov</a:t>
            </a:r>
            <a:endParaRPr lang="en-US" sz="5400" b="1" cap="all" dirty="0">
              <a:latin typeface="Univers" panose="020B0503020202020204" pitchFamily="34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EADCF44-A1CA-4BB5-86FE-B44A4103CD1C}"/>
              </a:ext>
            </a:extLst>
          </p:cNvPr>
          <p:cNvSpPr txBox="1">
            <a:spLocks/>
          </p:cNvSpPr>
          <p:nvPr/>
        </p:nvSpPr>
        <p:spPr>
          <a:xfrm>
            <a:off x="4492546" y="2595229"/>
            <a:ext cx="3637662" cy="9178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cap="all" dirty="0" err="1">
                <a:latin typeface="Univers" panose="020B0503020202020204" pitchFamily="34" charset="0"/>
              </a:rPr>
              <a:t>uav</a:t>
            </a:r>
            <a:endParaRPr lang="en-US" sz="5400" b="1" cap="all" dirty="0">
              <a:latin typeface="Univers" panose="020B0503020202020204" pitchFamily="34" charset="0"/>
            </a:endParaRPr>
          </a:p>
        </p:txBody>
      </p: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E334E117-3032-49FA-AA30-7F0EA609334A}"/>
              </a:ext>
            </a:extLst>
          </p:cNvPr>
          <p:cNvCxnSpPr>
            <a:cxnSpLocks/>
          </p:cNvCxnSpPr>
          <p:nvPr/>
        </p:nvCxnSpPr>
        <p:spPr>
          <a:xfrm>
            <a:off x="0" y="1649895"/>
            <a:ext cx="6096000" cy="0"/>
          </a:xfrm>
          <a:prstGeom prst="line">
            <a:avLst/>
          </a:prstGeom>
          <a:ln w="28575">
            <a:solidFill>
              <a:srgbClr val="93B9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xão reta 10">
            <a:extLst>
              <a:ext uri="{FF2B5EF4-FFF2-40B4-BE49-F238E27FC236}">
                <a16:creationId xmlns:a16="http://schemas.microsoft.com/office/drawing/2014/main" id="{39FD5F63-8407-421B-B16D-1C68E4CAA7D4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6096000" cy="0"/>
          </a:xfrm>
          <a:prstGeom prst="line">
            <a:avLst/>
          </a:prstGeom>
          <a:ln w="28575">
            <a:solidFill>
              <a:srgbClr val="93B9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xão reta 11">
            <a:extLst>
              <a:ext uri="{FF2B5EF4-FFF2-40B4-BE49-F238E27FC236}">
                <a16:creationId xmlns:a16="http://schemas.microsoft.com/office/drawing/2014/main" id="{8011B052-89A0-4B67-A2DD-3F27528EB9B6}"/>
              </a:ext>
            </a:extLst>
          </p:cNvPr>
          <p:cNvCxnSpPr>
            <a:cxnSpLocks/>
          </p:cNvCxnSpPr>
          <p:nvPr/>
        </p:nvCxnSpPr>
        <p:spPr>
          <a:xfrm>
            <a:off x="0" y="5221357"/>
            <a:ext cx="6096000" cy="0"/>
          </a:xfrm>
          <a:prstGeom prst="line">
            <a:avLst/>
          </a:prstGeom>
          <a:ln w="28575">
            <a:solidFill>
              <a:srgbClr val="93B9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502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EF91F9-2FF6-459C-8001-E76814D5B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03" y="381935"/>
            <a:ext cx="5908006" cy="23448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 i="0" kern="1200" cap="all" baseline="0" dirty="0">
                <a:solidFill>
                  <a:schemeClr val="tx1"/>
                </a:solidFill>
                <a:latin typeface="Univers" panose="020B0503020202020204" pitchFamily="34" charset="0"/>
              </a:rPr>
              <a:t>Rede 6g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FF90201-4C14-4223-867B-D5A69AC2510C}"/>
              </a:ext>
            </a:extLst>
          </p:cNvPr>
          <p:cNvSpPr txBox="1"/>
          <p:nvPr/>
        </p:nvSpPr>
        <p:spPr>
          <a:xfrm>
            <a:off x="646103" y="3115917"/>
            <a:ext cx="5908007" cy="28886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  <a:buClr>
                <a:srgbClr val="6FA15D"/>
              </a:buClr>
            </a:pPr>
            <a:r>
              <a:rPr lang="pt-PT" dirty="0">
                <a:latin typeface="Univers" panose="020B0503020202020204" pitchFamily="34" charset="0"/>
              </a:rPr>
              <a:t>É a inovação que visa contribuir para a conexão omnipresente em diversos países. 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  <a:buClr>
                <a:srgbClr val="6FA15D"/>
              </a:buClr>
            </a:pPr>
            <a:r>
              <a:rPr lang="pt-PT" dirty="0">
                <a:latin typeface="Univers" panose="020B0503020202020204" pitchFamily="34" charset="0"/>
              </a:rPr>
              <a:t>Esta tecnologia distingue-se das outras pela sua complexidade e pela quantidade de meios necessários relativos às redes anteriores. </a:t>
            </a:r>
            <a:endParaRPr lang="en-US" dirty="0">
              <a:latin typeface="Univers" panose="020B0503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276372A-FBE7-4354-AFCB-30977512D2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237"/>
          <a:stretch/>
        </p:blipFill>
        <p:spPr>
          <a:xfrm>
            <a:off x="2545676" y="750770"/>
            <a:ext cx="1738908" cy="112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100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CA94ED47-A778-4DA9-B03D-692969563EAF}"/>
              </a:ext>
            </a:extLst>
          </p:cNvPr>
          <p:cNvCxnSpPr>
            <a:cxnSpLocks/>
          </p:cNvCxnSpPr>
          <p:nvPr/>
        </p:nvCxnSpPr>
        <p:spPr>
          <a:xfrm>
            <a:off x="0" y="774225"/>
            <a:ext cx="1665171" cy="0"/>
          </a:xfrm>
          <a:prstGeom prst="line">
            <a:avLst/>
          </a:prstGeom>
          <a:ln w="28575">
            <a:solidFill>
              <a:srgbClr val="93B9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BF4F3446-B47F-46F2-9365-EB3E7EF23329}"/>
              </a:ext>
            </a:extLst>
          </p:cNvPr>
          <p:cNvSpPr txBox="1"/>
          <p:nvPr/>
        </p:nvSpPr>
        <p:spPr>
          <a:xfrm>
            <a:off x="0" y="220227"/>
            <a:ext cx="17517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000" b="1" dirty="0">
                <a:latin typeface="Univers" panose="020B0503020202020204" pitchFamily="34" charset="0"/>
              </a:rPr>
              <a:t>Rede 6G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5FB544F-8B5C-4B82-AF0F-3EDCE3C43007}"/>
              </a:ext>
            </a:extLst>
          </p:cNvPr>
          <p:cNvSpPr txBox="1"/>
          <p:nvPr/>
        </p:nvSpPr>
        <p:spPr>
          <a:xfrm>
            <a:off x="331129" y="1419204"/>
            <a:ext cx="84880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®"/>
            </a:pPr>
            <a:r>
              <a:rPr lang="pt-PT" dirty="0">
                <a:latin typeface="Univers" panose="020B0503020202020204" pitchFamily="34" charset="0"/>
              </a:rPr>
              <a:t>Taxa de dados </a:t>
            </a:r>
            <a:r>
              <a:rPr lang="pt-PT" dirty="0" err="1">
                <a:latin typeface="Univers" panose="020B0503020202020204" pitchFamily="34" charset="0"/>
              </a:rPr>
              <a:t>ultra-alta</a:t>
            </a:r>
            <a:r>
              <a:rPr lang="pt-PT" dirty="0">
                <a:latin typeface="Univers" panose="020B0503020202020204" pitchFamily="34" charset="0"/>
              </a:rPr>
              <a:t> (até 1Tbps) e latência </a:t>
            </a:r>
            <a:r>
              <a:rPr lang="pt-PT" dirty="0" err="1">
                <a:latin typeface="Univers" panose="020B0503020202020204" pitchFamily="34" charset="0"/>
              </a:rPr>
              <a:t>ultra-baixa</a:t>
            </a:r>
            <a:endParaRPr lang="pt-PT" dirty="0">
              <a:latin typeface="Univers" panose="020B0503020202020204" pitchFamily="34" charset="0"/>
            </a:endParaRPr>
          </a:p>
          <a:p>
            <a:pPr marL="285750" indent="-285750">
              <a:buFont typeface="Symbol" panose="05050102010706020507" pitchFamily="18" charset="2"/>
              <a:buChar char="®"/>
            </a:pPr>
            <a:r>
              <a:rPr lang="pt-PT" dirty="0">
                <a:latin typeface="Univers" panose="020B0503020202020204" pitchFamily="34" charset="0"/>
              </a:rPr>
              <a:t>Alta eficiência energética para dispositivos com recursos limitados </a:t>
            </a:r>
          </a:p>
          <a:p>
            <a:pPr marL="285750" indent="-285750">
              <a:buFont typeface="Symbol" panose="05050102010706020507" pitchFamily="18" charset="2"/>
              <a:buChar char="®"/>
            </a:pPr>
            <a:r>
              <a:rPr lang="pt-PT" dirty="0">
                <a:latin typeface="Univers" panose="020B0503020202020204" pitchFamily="34" charset="0"/>
              </a:rPr>
              <a:t>Cobertura de rede global omnipresente</a:t>
            </a:r>
          </a:p>
          <a:p>
            <a:pPr marL="285750" indent="-285750">
              <a:buFont typeface="Symbol" panose="05050102010706020507" pitchFamily="18" charset="2"/>
              <a:buChar char="®"/>
            </a:pPr>
            <a:r>
              <a:rPr lang="pt-PT" dirty="0">
                <a:latin typeface="Univers" panose="020B0503020202020204" pitchFamily="34" charset="0"/>
              </a:rPr>
              <a:t>Conectividade confiável e inteligente em toda a rede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169BB00-ACE1-44F1-99F2-5A2AC230C4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476" t="12871" r="9793" b="4675"/>
          <a:stretch/>
        </p:blipFill>
        <p:spPr bwMode="auto">
          <a:xfrm>
            <a:off x="2626092" y="3429000"/>
            <a:ext cx="6939815" cy="299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3019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m texto, aeronaves, avião&#10;&#10;Descrição gerada automaticamente">
            <a:extLst>
              <a:ext uri="{FF2B5EF4-FFF2-40B4-BE49-F238E27FC236}">
                <a16:creationId xmlns:a16="http://schemas.microsoft.com/office/drawing/2014/main" id="{1AC90D46-7EA3-4AF4-B6E9-6E8A81485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045" y="-988"/>
            <a:ext cx="6096000" cy="3076575"/>
          </a:xfrm>
          <a:prstGeom prst="rect">
            <a:avLst/>
          </a:prstGeom>
        </p:spPr>
      </p:pic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CA94ED47-A778-4DA9-B03D-692969563EAF}"/>
              </a:ext>
            </a:extLst>
          </p:cNvPr>
          <p:cNvCxnSpPr>
            <a:cxnSpLocks/>
          </p:cNvCxnSpPr>
          <p:nvPr/>
        </p:nvCxnSpPr>
        <p:spPr>
          <a:xfrm>
            <a:off x="0" y="774225"/>
            <a:ext cx="991402" cy="0"/>
          </a:xfrm>
          <a:prstGeom prst="line">
            <a:avLst/>
          </a:prstGeom>
          <a:ln w="28575">
            <a:solidFill>
              <a:srgbClr val="93B9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BF4F3446-B47F-46F2-9365-EB3E7EF23329}"/>
              </a:ext>
            </a:extLst>
          </p:cNvPr>
          <p:cNvSpPr txBox="1"/>
          <p:nvPr/>
        </p:nvSpPr>
        <p:spPr>
          <a:xfrm>
            <a:off x="0" y="220227"/>
            <a:ext cx="17517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000" b="1" dirty="0">
                <a:latin typeface="Univers" panose="020B0503020202020204" pitchFamily="34" charset="0"/>
              </a:rPr>
              <a:t>UAV 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5FB544F-8B5C-4B82-AF0F-3EDCE3C43007}"/>
              </a:ext>
            </a:extLst>
          </p:cNvPr>
          <p:cNvSpPr txBox="1"/>
          <p:nvPr/>
        </p:nvSpPr>
        <p:spPr>
          <a:xfrm>
            <a:off x="408131" y="2509589"/>
            <a:ext cx="80621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>
                <a:latin typeface="Univers" panose="020B0503020202020204" pitchFamily="34" charset="0"/>
              </a:rPr>
              <a:t>Como os </a:t>
            </a:r>
            <a:r>
              <a:rPr lang="pt-PT" dirty="0" err="1">
                <a:latin typeface="Univers" panose="020B0503020202020204" pitchFamily="34" charset="0"/>
              </a:rPr>
              <a:t>UAVs</a:t>
            </a:r>
            <a:r>
              <a:rPr lang="pt-PT" dirty="0">
                <a:latin typeface="Univers" panose="020B0503020202020204" pitchFamily="34" charset="0"/>
              </a:rPr>
              <a:t> podem ser controlados remotamente e não precisam de</a:t>
            </a:r>
          </a:p>
          <a:p>
            <a:pPr algn="just"/>
            <a:r>
              <a:rPr lang="pt-PT" dirty="0">
                <a:latin typeface="Univers" panose="020B0503020202020204" pitchFamily="34" charset="0"/>
              </a:rPr>
              <a:t>piloto a bordo, eles são bastante utilizados em aplicações militares, como vigilância remota e ataque armado, para salvar vidas de pilotos.</a:t>
            </a:r>
          </a:p>
          <a:p>
            <a:pPr algn="just"/>
            <a:endParaRPr lang="pt-PT" dirty="0">
              <a:latin typeface="Univers" panose="020B0503020202020204" pitchFamily="34" charset="0"/>
            </a:endParaRPr>
          </a:p>
          <a:p>
            <a:pPr algn="just"/>
            <a:r>
              <a:rPr lang="pt-PT" dirty="0">
                <a:latin typeface="Univers" panose="020B0503020202020204" pitchFamily="34" charset="0"/>
              </a:rPr>
              <a:t>Em comparação com os sistemas terrestres, as características dos novos</a:t>
            </a:r>
          </a:p>
          <a:p>
            <a:pPr algn="just"/>
            <a:r>
              <a:rPr lang="pt-PT" dirty="0">
                <a:latin typeface="Univers" panose="020B0503020202020204" pitchFamily="34" charset="0"/>
              </a:rPr>
              <a:t>sistemas de comunicação assistidos por UAV podem ser de alta altitude, alta mobilidade e de energia limitada.</a:t>
            </a:r>
          </a:p>
        </p:txBody>
      </p:sp>
    </p:spTree>
    <p:extLst>
      <p:ext uri="{BB962C8B-B14F-4D97-AF65-F5344CB8AC3E}">
        <p14:creationId xmlns:p14="http://schemas.microsoft.com/office/powerpoint/2010/main" val="3263544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5D3516A-13E2-4CDC-87F6-B4728D289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751" y="2064405"/>
            <a:ext cx="4678611" cy="2729190"/>
          </a:xfrm>
          <a:prstGeom prst="rect">
            <a:avLst/>
          </a:prstGeom>
        </p:spPr>
      </p:pic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CA94ED47-A778-4DA9-B03D-692969563EAF}"/>
              </a:ext>
            </a:extLst>
          </p:cNvPr>
          <p:cNvCxnSpPr>
            <a:cxnSpLocks/>
          </p:cNvCxnSpPr>
          <p:nvPr/>
        </p:nvCxnSpPr>
        <p:spPr>
          <a:xfrm>
            <a:off x="0" y="774225"/>
            <a:ext cx="991402" cy="0"/>
          </a:xfrm>
          <a:prstGeom prst="line">
            <a:avLst/>
          </a:prstGeom>
          <a:ln w="28575">
            <a:solidFill>
              <a:srgbClr val="93B9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BF4F3446-B47F-46F2-9365-EB3E7EF23329}"/>
              </a:ext>
            </a:extLst>
          </p:cNvPr>
          <p:cNvSpPr txBox="1"/>
          <p:nvPr/>
        </p:nvSpPr>
        <p:spPr>
          <a:xfrm>
            <a:off x="0" y="220227"/>
            <a:ext cx="17517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000" b="1" dirty="0">
                <a:latin typeface="Univers" panose="020B0503020202020204" pitchFamily="34" charset="0"/>
              </a:rPr>
              <a:t>UAV 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5FB544F-8B5C-4B82-AF0F-3EDCE3C43007}"/>
              </a:ext>
            </a:extLst>
          </p:cNvPr>
          <p:cNvSpPr txBox="1"/>
          <p:nvPr/>
        </p:nvSpPr>
        <p:spPr>
          <a:xfrm>
            <a:off x="495701" y="1424474"/>
            <a:ext cx="8062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PT" dirty="0">
                <a:latin typeface="Univers" panose="020B0503020202020204" pitchFamily="34" charset="0"/>
              </a:rPr>
              <a:t>Baixo custo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PT" dirty="0">
                <a:latin typeface="Univers" panose="020B0503020202020204" pitchFamily="34" charset="0"/>
              </a:rPr>
              <a:t>Implantação flexível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PT" dirty="0">
                <a:latin typeface="Univers" panose="020B0503020202020204" pitchFamily="34" charset="0"/>
              </a:rPr>
              <a:t>Melhoramento na cobertura da rede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2EF96AE-4ADA-4611-871E-2DBD52AA9961}"/>
              </a:ext>
            </a:extLst>
          </p:cNvPr>
          <p:cNvSpPr txBox="1"/>
          <p:nvPr/>
        </p:nvSpPr>
        <p:spPr>
          <a:xfrm>
            <a:off x="495701" y="4971861"/>
            <a:ext cx="8062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>
                <a:latin typeface="Univers" panose="020B0503020202020204" pitchFamily="34" charset="0"/>
              </a:rPr>
              <a:t>Quando não há infraestrutura de comunicação terrestre ou a estação base terrestre está danificada, os </a:t>
            </a:r>
            <a:r>
              <a:rPr lang="pt-PT" dirty="0" err="1">
                <a:latin typeface="Univers" panose="020B0503020202020204" pitchFamily="34" charset="0"/>
              </a:rPr>
              <a:t>UAVs</a:t>
            </a:r>
            <a:r>
              <a:rPr lang="pt-PT" dirty="0">
                <a:latin typeface="Univers" panose="020B0503020202020204" pitchFamily="34" charset="0"/>
              </a:rPr>
              <a:t> podem ser empregues como estações base aéreas para fornecer cobertura de rede temporariamente.</a:t>
            </a:r>
          </a:p>
        </p:txBody>
      </p:sp>
    </p:spTree>
    <p:extLst>
      <p:ext uri="{BB962C8B-B14F-4D97-AF65-F5344CB8AC3E}">
        <p14:creationId xmlns:p14="http://schemas.microsoft.com/office/powerpoint/2010/main" val="3207066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CA94ED47-A778-4DA9-B03D-692969563EAF}"/>
              </a:ext>
            </a:extLst>
          </p:cNvPr>
          <p:cNvCxnSpPr>
            <a:cxnSpLocks/>
          </p:cNvCxnSpPr>
          <p:nvPr/>
        </p:nvCxnSpPr>
        <p:spPr>
          <a:xfrm>
            <a:off x="0" y="774225"/>
            <a:ext cx="991402" cy="0"/>
          </a:xfrm>
          <a:prstGeom prst="line">
            <a:avLst/>
          </a:prstGeom>
          <a:ln w="28575">
            <a:solidFill>
              <a:srgbClr val="93B9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BF4F3446-B47F-46F2-9365-EB3E7EF23329}"/>
              </a:ext>
            </a:extLst>
          </p:cNvPr>
          <p:cNvSpPr txBox="1"/>
          <p:nvPr/>
        </p:nvSpPr>
        <p:spPr>
          <a:xfrm>
            <a:off x="0" y="220227"/>
            <a:ext cx="17517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000" b="1" dirty="0">
                <a:latin typeface="Univers" panose="020B0503020202020204" pitchFamily="34" charset="0"/>
              </a:rPr>
              <a:t>UAV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66993FA-CFAB-4FD0-A86F-E7DDF641F8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780"/>
          <a:stretch/>
        </p:blipFill>
        <p:spPr bwMode="auto">
          <a:xfrm>
            <a:off x="1102150" y="946683"/>
            <a:ext cx="9987699" cy="5367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0331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EF91F9-2FF6-459C-8001-E76814D5B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03" y="449310"/>
            <a:ext cx="5908006" cy="23448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 i="0" kern="1200" cap="all" baseline="0" dirty="0">
                <a:solidFill>
                  <a:schemeClr val="tx1"/>
                </a:solidFill>
                <a:latin typeface="Univers" panose="020B0503020202020204" pitchFamily="34" charset="0"/>
              </a:rPr>
              <a:t>Internet of vehicles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FF90201-4C14-4223-867B-D5A69AC2510C}"/>
              </a:ext>
            </a:extLst>
          </p:cNvPr>
          <p:cNvSpPr txBox="1"/>
          <p:nvPr/>
        </p:nvSpPr>
        <p:spPr>
          <a:xfrm>
            <a:off x="646103" y="3183292"/>
            <a:ext cx="5908007" cy="28886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  <a:buClr>
                <a:srgbClr val="6FA15D"/>
              </a:buClr>
            </a:pPr>
            <a:r>
              <a:rPr lang="pt-PT" dirty="0" err="1">
                <a:latin typeface="Univers" panose="020B0503020202020204" pitchFamily="34" charset="0"/>
              </a:rPr>
              <a:t>IoV</a:t>
            </a:r>
            <a:r>
              <a:rPr lang="pt-PT" dirty="0">
                <a:latin typeface="Univers" panose="020B0503020202020204" pitchFamily="34" charset="0"/>
              </a:rPr>
              <a:t> permite a interação entre veículos e todas as entidades relacionadas ao veículo por meio de comunicação de “veículo-para-tudo”, que inclui o veículo para veículo, veículo para infraestrutura, comunicação veículo-pedestre, veículo-rede, e veículo-nuvem.</a:t>
            </a:r>
            <a:endParaRPr lang="en-US" dirty="0">
              <a:latin typeface="Univers" panose="020B0503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463E2DB-28E4-4493-B9DF-DD425DE33D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24749" y="3684872"/>
            <a:ext cx="3173128" cy="317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6621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</TotalTime>
  <Words>648</Words>
  <Application>Microsoft Office PowerPoint</Application>
  <PresentationFormat>Ecrã Panorâmico</PresentationFormat>
  <Paragraphs>58</Paragraphs>
  <Slides>15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Symbol</vt:lpstr>
      <vt:lpstr>Univers</vt:lpstr>
      <vt:lpstr>Wingdings</vt:lpstr>
      <vt:lpstr>Tema do Office</vt:lpstr>
      <vt:lpstr>Green future networks</vt:lpstr>
      <vt:lpstr>Introdução</vt:lpstr>
      <vt:lpstr>6g</vt:lpstr>
      <vt:lpstr>Rede 6g</vt:lpstr>
      <vt:lpstr>Apresentação do PowerPoint</vt:lpstr>
      <vt:lpstr>Apresentação do PowerPoint</vt:lpstr>
      <vt:lpstr>Apresentação do PowerPoint</vt:lpstr>
      <vt:lpstr>Apresentação do PowerPoint</vt:lpstr>
      <vt:lpstr>Internet of vehicles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future networks</dc:title>
  <dc:creator>Joana Branco</dc:creator>
  <cp:lastModifiedBy>Joana Branco</cp:lastModifiedBy>
  <cp:revision>10</cp:revision>
  <dcterms:created xsi:type="dcterms:W3CDTF">2022-03-05T13:00:46Z</dcterms:created>
  <dcterms:modified xsi:type="dcterms:W3CDTF">2022-03-08T17:54:03Z</dcterms:modified>
</cp:coreProperties>
</file>