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e Vial" initials="FV" lastIdx="8" clrIdx="0">
    <p:extLst>
      <p:ext uri="{19B8F6BF-5375-455C-9EA6-DF929625EA0E}">
        <p15:presenceInfo xmlns:p15="http://schemas.microsoft.com/office/powerpoint/2012/main" userId="S-1-5-21-3732144185-4277010889-2338737342-183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5E6"/>
    <a:srgbClr val="7C8AB9"/>
    <a:srgbClr val="EEF0F6"/>
    <a:srgbClr val="EBF5F6"/>
    <a:srgbClr val="E8F3DD"/>
    <a:srgbClr val="E1EFD3"/>
    <a:srgbClr val="E3F0F1"/>
    <a:srgbClr val="F2F8F9"/>
    <a:srgbClr val="D7EBEC"/>
    <a:srgbClr val="B0D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3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7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4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9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08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30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20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AD8E-1577-426B-99F7-A5D0B8674FCD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2308-D7FE-4CDB-9225-6DB18EBC7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8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95537"/>
            <a:ext cx="12192000" cy="252000"/>
          </a:xfrm>
          <a:prstGeom prst="rect">
            <a:avLst/>
          </a:prstGeom>
          <a:solidFill>
            <a:srgbClr val="D0D5E6"/>
          </a:solidFill>
          <a:ln>
            <a:solidFill>
              <a:srgbClr val="D0D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342140" y="852444"/>
            <a:ext cx="3608541" cy="4796719"/>
          </a:xfrm>
          <a:prstGeom prst="rect">
            <a:avLst/>
          </a:prstGeom>
          <a:solidFill>
            <a:srgbClr val="EEF0F6"/>
          </a:solidFill>
          <a:ln>
            <a:solidFill>
              <a:srgbClr val="D0D5E6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-6360"/>
            <a:ext cx="12192000" cy="584775"/>
          </a:xfrm>
          <a:prstGeom prst="rect">
            <a:avLst/>
          </a:prstGeom>
          <a:solidFill>
            <a:srgbClr val="D0D5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 Bugs ;)</a:t>
            </a:r>
          </a:p>
          <a:p>
            <a:pPr algn="ctr"/>
            <a:endParaRPr lang="en-GB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9068" y="4469906"/>
            <a:ext cx="1773225" cy="461187"/>
            <a:chOff x="493171" y="1469586"/>
            <a:chExt cx="1773225" cy="461187"/>
          </a:xfrm>
        </p:grpSpPr>
        <p:sp>
          <p:nvSpPr>
            <p:cNvPr id="101" name="TextBox 100"/>
            <p:cNvSpPr txBox="1"/>
            <p:nvPr/>
          </p:nvSpPr>
          <p:spPr>
            <a:xfrm>
              <a:off x="493171" y="1469586"/>
              <a:ext cx="15794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Country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4396" y="1669163"/>
              <a:ext cx="1692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Portugal</a:t>
              </a:r>
            </a:p>
          </p:txBody>
        </p:sp>
        <p:sp>
          <p:nvSpPr>
            <p:cNvPr id="103" name="Isosceles Triangle 102"/>
            <p:cNvSpPr/>
            <p:nvPr/>
          </p:nvSpPr>
          <p:spPr>
            <a:xfrm flipV="1">
              <a:off x="2121374" y="1746321"/>
              <a:ext cx="82800" cy="46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2023" y="1788451"/>
            <a:ext cx="3600153" cy="1864345"/>
            <a:chOff x="472023" y="1305847"/>
            <a:chExt cx="3600153" cy="1864345"/>
          </a:xfrm>
        </p:grpSpPr>
        <p:grpSp>
          <p:nvGrpSpPr>
            <p:cNvPr id="16" name="Group 15"/>
            <p:cNvGrpSpPr/>
            <p:nvPr/>
          </p:nvGrpSpPr>
          <p:grpSpPr>
            <a:xfrm>
              <a:off x="472023" y="1305847"/>
              <a:ext cx="3600153" cy="946698"/>
              <a:chOff x="472023" y="1305847"/>
              <a:chExt cx="3600153" cy="946698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472023" y="1493863"/>
                <a:ext cx="15794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Bacteria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69819" y="1821658"/>
                <a:ext cx="169200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1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Klebsiella pneumoniae</a:t>
                </a:r>
                <a:endParaRPr lang="en-GB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492774" y="1538483"/>
                <a:ext cx="15794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Antimicrobial class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562907" y="1830759"/>
                <a:ext cx="114775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1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carbapenems</a:t>
                </a:r>
                <a:endParaRPr lang="en-GB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 flipV="1">
                <a:off x="3561530" y="1305847"/>
                <a:ext cx="82800" cy="468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06904" y="2739305"/>
              <a:ext cx="23965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Characteristics</a:t>
              </a:r>
            </a:p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Stratification?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39" y="5784740"/>
            <a:ext cx="2800350" cy="4286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39268" y="776246"/>
            <a:ext cx="525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Klebsiella pneumoniae – carbapenems </a:t>
            </a:r>
            <a:r>
              <a:rPr lang="en-GB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resistant %</a:t>
            </a:r>
            <a:endParaRPr lang="en-GB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GB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565376"/>
            <a:ext cx="12192000" cy="0"/>
          </a:xfrm>
          <a:prstGeom prst="line">
            <a:avLst/>
          </a:prstGeom>
          <a:ln w="38100">
            <a:solidFill>
              <a:srgbClr val="7C8A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0" y="6559779"/>
            <a:ext cx="12192000" cy="0"/>
          </a:xfrm>
          <a:prstGeom prst="line">
            <a:avLst/>
          </a:prstGeom>
          <a:ln w="38100">
            <a:solidFill>
              <a:srgbClr val="7C8A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4396" y="1203301"/>
            <a:ext cx="1008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20xx-01-01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77751" y="1169975"/>
            <a:ext cx="663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95414" y="1198726"/>
            <a:ext cx="1008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20xx-12-31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3171" y="978284"/>
            <a:ext cx="1579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 period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3128-DF2F-4FEF-BE19-296DD87C72C2}"/>
              </a:ext>
            </a:extLst>
          </p:cNvPr>
          <p:cNvSpPr txBox="1"/>
          <p:nvPr/>
        </p:nvSpPr>
        <p:spPr>
          <a:xfrm>
            <a:off x="5139268" y="1712475"/>
            <a:ext cx="5733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Outputs</a:t>
            </a:r>
          </a:p>
          <a:p>
            <a:pPr marL="285750" indent="-285750">
              <a:buFontTx/>
              <a:buChar char="-"/>
            </a:pPr>
            <a:r>
              <a:rPr lang="en-GB" dirty="0"/>
              <a:t>Graph(s)</a:t>
            </a:r>
          </a:p>
          <a:p>
            <a:pPr marL="285750" indent="-285750">
              <a:buFontTx/>
              <a:buChar char="-"/>
            </a:pPr>
            <a:r>
              <a:rPr lang="en-GB" dirty="0"/>
              <a:t>Table</a:t>
            </a:r>
          </a:p>
          <a:p>
            <a:pPr marL="285750" indent="-285750">
              <a:buFontTx/>
              <a:buChar char="-"/>
            </a:pPr>
            <a:r>
              <a:rPr lang="en-GB" dirty="0"/>
              <a:t>Results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169C9F-0292-4278-AE4F-4ED3166E1835}"/>
              </a:ext>
            </a:extLst>
          </p:cNvPr>
          <p:cNvSpPr txBox="1"/>
          <p:nvPr/>
        </p:nvSpPr>
        <p:spPr>
          <a:xfrm>
            <a:off x="593464" y="3661961"/>
            <a:ext cx="11477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741590B-BBC8-43FE-BCDA-786C73D80F8A}"/>
              </a:ext>
            </a:extLst>
          </p:cNvPr>
          <p:cNvSpPr/>
          <p:nvPr/>
        </p:nvSpPr>
        <p:spPr>
          <a:xfrm flipV="1">
            <a:off x="1577751" y="3752585"/>
            <a:ext cx="836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EBDF8E5D-8E50-44CE-A0AB-032812CF718E}"/>
              </a:ext>
            </a:extLst>
          </p:cNvPr>
          <p:cNvSpPr/>
          <p:nvPr/>
        </p:nvSpPr>
        <p:spPr>
          <a:xfrm flipV="1">
            <a:off x="1993780" y="2503220"/>
            <a:ext cx="836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595537"/>
            <a:ext cx="12192000" cy="252000"/>
          </a:xfrm>
          <a:prstGeom prst="rect">
            <a:avLst/>
          </a:prstGeom>
          <a:solidFill>
            <a:srgbClr val="EB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342140" y="852444"/>
            <a:ext cx="3608541" cy="4796719"/>
          </a:xfrm>
          <a:prstGeom prst="rect">
            <a:avLst/>
          </a:prstGeom>
          <a:solidFill>
            <a:srgbClr val="EBF5F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-6360"/>
            <a:ext cx="12192000" cy="584775"/>
          </a:xfrm>
          <a:prstGeom prst="rect">
            <a:avLst/>
          </a:prstGeom>
          <a:solidFill>
            <a:srgbClr val="E1EF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 Bugs ;)</a:t>
            </a:r>
          </a:p>
          <a:p>
            <a:pPr algn="ctr"/>
            <a:endParaRPr lang="en-GB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9068" y="4469906"/>
            <a:ext cx="1773225" cy="461187"/>
            <a:chOff x="493171" y="1469586"/>
            <a:chExt cx="1773225" cy="461187"/>
          </a:xfrm>
        </p:grpSpPr>
        <p:sp>
          <p:nvSpPr>
            <p:cNvPr id="101" name="TextBox 100"/>
            <p:cNvSpPr txBox="1"/>
            <p:nvPr/>
          </p:nvSpPr>
          <p:spPr>
            <a:xfrm>
              <a:off x="493171" y="1469586"/>
              <a:ext cx="15794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Country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4396" y="1669163"/>
              <a:ext cx="1692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Portugal</a:t>
              </a:r>
            </a:p>
          </p:txBody>
        </p:sp>
        <p:sp>
          <p:nvSpPr>
            <p:cNvPr id="103" name="Isosceles Triangle 102"/>
            <p:cNvSpPr/>
            <p:nvPr/>
          </p:nvSpPr>
          <p:spPr>
            <a:xfrm flipV="1">
              <a:off x="2121374" y="1746321"/>
              <a:ext cx="82800" cy="46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2023" y="1788451"/>
            <a:ext cx="3600153" cy="1864345"/>
            <a:chOff x="472023" y="1305847"/>
            <a:chExt cx="3600153" cy="1864345"/>
          </a:xfrm>
        </p:grpSpPr>
        <p:grpSp>
          <p:nvGrpSpPr>
            <p:cNvPr id="16" name="Group 15"/>
            <p:cNvGrpSpPr/>
            <p:nvPr/>
          </p:nvGrpSpPr>
          <p:grpSpPr>
            <a:xfrm>
              <a:off x="472023" y="1305847"/>
              <a:ext cx="3600153" cy="946698"/>
              <a:chOff x="472023" y="1305847"/>
              <a:chExt cx="3600153" cy="946698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472023" y="1493863"/>
                <a:ext cx="15794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Bacteria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69819" y="1821658"/>
                <a:ext cx="169200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1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Klebsiella pneumoniae</a:t>
                </a:r>
                <a:endParaRPr lang="en-GB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492774" y="1538483"/>
                <a:ext cx="15794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Antimicrobial class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562907" y="1830759"/>
                <a:ext cx="114775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1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carbapenems</a:t>
                </a:r>
                <a:endParaRPr lang="en-GB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 flipV="1">
                <a:off x="3561530" y="1305847"/>
                <a:ext cx="82800" cy="468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06904" y="2739305"/>
              <a:ext cx="23965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Characteristics</a:t>
              </a:r>
            </a:p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Stratification?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39" y="5784740"/>
            <a:ext cx="2800350" cy="4286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39268" y="776246"/>
            <a:ext cx="5256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Klebsiella pneumoniae – carbapenems </a:t>
            </a:r>
            <a:r>
              <a:rPr lang="en-GB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consumption</a:t>
            </a:r>
            <a:endParaRPr lang="en-GB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565376"/>
            <a:ext cx="12192000" cy="0"/>
          </a:xfrm>
          <a:prstGeom prst="line">
            <a:avLst/>
          </a:prstGeom>
          <a:ln w="38100">
            <a:solidFill>
              <a:srgbClr val="69B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0" y="6559779"/>
            <a:ext cx="12192000" cy="0"/>
          </a:xfrm>
          <a:prstGeom prst="line">
            <a:avLst/>
          </a:prstGeom>
          <a:ln w="38100">
            <a:solidFill>
              <a:srgbClr val="7CB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4396" y="1203301"/>
            <a:ext cx="1008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20xx-01-01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77751" y="1169975"/>
            <a:ext cx="663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95414" y="1198726"/>
            <a:ext cx="1008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20xx-12-31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3171" y="978284"/>
            <a:ext cx="1579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 period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3128-DF2F-4FEF-BE19-296DD87C72C2}"/>
              </a:ext>
            </a:extLst>
          </p:cNvPr>
          <p:cNvSpPr txBox="1"/>
          <p:nvPr/>
        </p:nvSpPr>
        <p:spPr>
          <a:xfrm>
            <a:off x="5139268" y="1712475"/>
            <a:ext cx="5733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Outputs</a:t>
            </a:r>
          </a:p>
          <a:p>
            <a:pPr marL="285750" indent="-285750">
              <a:buFontTx/>
              <a:buChar char="-"/>
            </a:pPr>
            <a:r>
              <a:rPr lang="en-GB" dirty="0"/>
              <a:t>Graph(s)</a:t>
            </a:r>
          </a:p>
          <a:p>
            <a:pPr marL="285750" indent="-285750">
              <a:buFontTx/>
              <a:buChar char="-"/>
            </a:pPr>
            <a:r>
              <a:rPr lang="en-GB" dirty="0"/>
              <a:t>Table</a:t>
            </a:r>
          </a:p>
          <a:p>
            <a:pPr marL="285750" indent="-285750">
              <a:buFontTx/>
              <a:buChar char="-"/>
            </a:pPr>
            <a:r>
              <a:rPr lang="en-GB" dirty="0"/>
              <a:t>Results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169C9F-0292-4278-AE4F-4ED3166E1835}"/>
              </a:ext>
            </a:extLst>
          </p:cNvPr>
          <p:cNvSpPr txBox="1"/>
          <p:nvPr/>
        </p:nvSpPr>
        <p:spPr>
          <a:xfrm>
            <a:off x="593464" y="3661961"/>
            <a:ext cx="11477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741590B-BBC8-43FE-BCDA-786C73D80F8A}"/>
              </a:ext>
            </a:extLst>
          </p:cNvPr>
          <p:cNvSpPr/>
          <p:nvPr/>
        </p:nvSpPr>
        <p:spPr>
          <a:xfrm flipV="1">
            <a:off x="1577751" y="3752585"/>
            <a:ext cx="836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EBDF8E5D-8E50-44CE-A0AB-032812CF718E}"/>
              </a:ext>
            </a:extLst>
          </p:cNvPr>
          <p:cNvSpPr/>
          <p:nvPr/>
        </p:nvSpPr>
        <p:spPr>
          <a:xfrm flipV="1">
            <a:off x="1993780" y="2503220"/>
            <a:ext cx="83634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8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12911</TotalTime>
  <Words>65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Company>ECDC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Flavie Vial</dc:creator>
  <cp:lastModifiedBy>Joana Gomes Dias</cp:lastModifiedBy>
  <cp:revision>157</cp:revision>
  <cp:lastPrinted>2017-07-13T14:15:23Z</cp:lastPrinted>
  <dcterms:created xsi:type="dcterms:W3CDTF">2016-05-25T06:41:09Z</dcterms:created>
  <dcterms:modified xsi:type="dcterms:W3CDTF">2022-03-21T15:52:20Z</dcterms:modified>
</cp:coreProperties>
</file>