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94660"/>
  </p:normalViewPr>
  <p:slideViewPr>
    <p:cSldViewPr snapToGrid="0">
      <p:cViewPr varScale="1">
        <p:scale>
          <a:sx n="62" d="100"/>
          <a:sy n="62" d="100"/>
        </p:scale>
        <p:origin x="2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23836C2-0FF1-418C-ACBE-97C2143CAC9C}"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AA65781-6F2D-4A15-804B-DCF648DD355D}"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23836C2-0FF1-418C-ACBE-97C2143CAC9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23836C2-0FF1-418C-ACBE-97C2143CAC9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23836C2-0FF1-418C-ACBE-97C2143CAC9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D23836C2-0FF1-418C-ACBE-97C2143CAC9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D23836C2-0FF1-418C-ACBE-97C2143CAC9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D23836C2-0FF1-418C-ACBE-97C2143CAC9C}"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23836C2-0FF1-418C-ACBE-97C2143CAC9C}"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D23836C2-0FF1-418C-ACBE-97C2143CAC9C}"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23836C2-0FF1-418C-ACBE-97C2143CAC9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23836C2-0FF1-418C-ACBE-97C2143CAC9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AA65781-6F2D-4A15-804B-DCF648DD355D}"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23836C2-0FF1-418C-ACBE-97C2143CAC9C}"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AA65781-6F2D-4A15-804B-DCF648DD355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200" y="1122363"/>
            <a:ext cx="11226800" cy="2387600"/>
          </a:xfrm>
        </p:spPr>
        <p:txBody>
          <a:bodyPr>
            <a:normAutofit/>
          </a:bodyPr>
          <a:lstStyle/>
          <a:p>
            <a:r>
              <a:rPr lang="en-US" dirty="0"/>
              <a:t>MOUNT KENYA UNIVERSITY</a:t>
            </a:r>
            <a:br>
              <a:rPr lang="en-US" dirty="0"/>
            </a:br>
            <a:r>
              <a:rPr lang="en-US" dirty="0"/>
              <a:t>SCHOOL OF CUMPUTING AND INFORMATICS</a:t>
            </a:r>
            <a:br>
              <a:rPr lang="en-US" dirty="0"/>
            </a:br>
            <a:r>
              <a:rPr lang="en-US" dirty="0"/>
              <a:t>MASTERS IN IFORMATION TECHNOLOGY</a:t>
            </a:r>
            <a:endParaRPr lang="en-US" dirty="0"/>
          </a:p>
        </p:txBody>
      </p:sp>
      <p:sp>
        <p:nvSpPr>
          <p:cNvPr id="3" name="Subtitle 2"/>
          <p:cNvSpPr>
            <a:spLocks noGrp="1"/>
          </p:cNvSpPr>
          <p:nvPr>
            <p:ph type="subTitle" idx="1"/>
          </p:nvPr>
        </p:nvSpPr>
        <p:spPr/>
        <p:txBody>
          <a:bodyPr>
            <a:normAutofit lnSpcReduction="10000"/>
          </a:bodyPr>
          <a:lstStyle/>
          <a:p>
            <a:r>
              <a:rPr lang="en-US" dirty="0"/>
              <a:t>GROUP 4</a:t>
            </a:r>
            <a:endParaRPr lang="en-US" dirty="0"/>
          </a:p>
          <a:p>
            <a:r>
              <a:rPr lang="en-US" dirty="0"/>
              <a:t>JOAN LUMUKWANA</a:t>
            </a:r>
            <a:endParaRPr lang="en-US" dirty="0"/>
          </a:p>
          <a:p>
            <a:r>
              <a:rPr lang="en-US" dirty="0"/>
              <a:t>DIDA KANCHORA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3920"/>
            <a:ext cx="10515600" cy="782320"/>
          </a:xfrm>
        </p:spPr>
        <p:txBody>
          <a:bodyPr>
            <a:normAutofit fontScale="90000"/>
          </a:bodyPr>
          <a:lstStyle/>
          <a:p>
            <a:pPr rtl="0">
              <a:spcBef>
                <a:spcPts val="0"/>
              </a:spcBef>
              <a:spcAft>
                <a:spcPts val="0"/>
              </a:spcAft>
            </a:pPr>
            <a:br>
              <a:rPr lang="en-US" sz="2800" b="0" i="0" u="none" strike="noStrike" dirty="0">
                <a:effectLst/>
                <a:latin typeface="Arial" panose="020B0604020202020204" pitchFamily="34" charset="0"/>
              </a:rPr>
            </a:br>
            <a:br>
              <a:rPr lang="en-US" sz="2800" b="0" i="0" u="none" strike="noStrike" dirty="0">
                <a:effectLst/>
                <a:latin typeface="Arial" panose="020B0604020202020204" pitchFamily="34" charset="0"/>
              </a:rPr>
            </a:br>
            <a:r>
              <a:rPr lang="en-US" sz="2800" b="0" i="0" u="none" strike="noStrike" dirty="0">
                <a:effectLst/>
                <a:latin typeface="Arial" panose="020B0604020202020204" pitchFamily="34" charset="0"/>
              </a:rPr>
              <a:t>MODULE 6.0Exploiting Application-Based Vulnerabilities</a:t>
            </a:r>
            <a:br>
              <a:rPr lang="en-US" sz="2800" b="0" dirty="0">
                <a:effectLst/>
              </a:rPr>
            </a:br>
            <a:br>
              <a:rPr lang="en-US" sz="2800" dirty="0"/>
            </a:br>
            <a:endParaRPr lang="en-US" sz="2800" dirty="0"/>
          </a:p>
        </p:txBody>
      </p:sp>
      <p:sp>
        <p:nvSpPr>
          <p:cNvPr id="3" name="Content Placeholder 2"/>
          <p:cNvSpPr>
            <a:spLocks noGrp="1"/>
          </p:cNvSpPr>
          <p:nvPr>
            <p:ph idx="1"/>
          </p:nvPr>
        </p:nvSpPr>
        <p:spPr>
          <a:xfrm>
            <a:off x="630555" y="1832610"/>
            <a:ext cx="10951845" cy="4295140"/>
          </a:xfrm>
        </p:spPr>
        <p:txBody>
          <a:bodyPr>
            <a:noAutofit/>
          </a:bodyPr>
          <a:lstStyle/>
          <a:p>
            <a:pPr marL="0" indent="0" rtl="0" fontAlgn="base">
              <a:spcBef>
                <a:spcPts val="0"/>
              </a:spcBef>
              <a:spcAft>
                <a:spcPts val="0"/>
              </a:spcAft>
              <a:buNone/>
            </a:pPr>
            <a:r>
              <a:rPr lang="en-US" sz="1600" b="1" i="0" u="none" strike="noStrike" dirty="0">
                <a:effectLst/>
                <a:latin typeface="Times New Roman" panose="02020603050405020304" pitchFamily="18" charset="0"/>
                <a:ea typeface="Tahoma" panose="020B0604030504040204" pitchFamily="34" charset="0"/>
                <a:cs typeface="Times New Roman" panose="02020603050405020304" pitchFamily="18" charset="0"/>
              </a:rPr>
              <a:t>Overview of Web Application-Based Attacks for Security Professionals and the OWASP Top 10.</a:t>
            </a:r>
            <a:endParaRPr lang="en-US" sz="1600" b="1" i="0" u="none" strike="noStrike"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rtl="0" fontAlgn="base">
              <a:spcBef>
                <a:spcPts val="0"/>
              </a:spcBef>
              <a:spcAft>
                <a:spcPts val="0"/>
              </a:spcAft>
              <a:buNone/>
            </a:pPr>
            <a:r>
              <a:rPr lang="en-US" sz="1600" b="0" i="0" u="none" strike="noStrike" dirty="0">
                <a:effectLst/>
                <a:latin typeface="Times New Roman" panose="02020603050405020304" pitchFamily="18" charset="0"/>
                <a:ea typeface="Tahoma" panose="020B0604030504040204" pitchFamily="34" charset="0"/>
                <a:cs typeface="Times New Roman" panose="02020603050405020304" pitchFamily="18" charset="0"/>
              </a:rPr>
              <a:t>W</a:t>
            </a:r>
            <a:r>
              <a:rPr lang="en-US" sz="1600" b="0" i="0" u="none" strike="noStrike" dirty="0">
                <a:solidFill>
                  <a:srgbClr val="181A1F"/>
                </a:solidFill>
                <a:effectLst/>
                <a:latin typeface="Times New Roman" panose="02020603050405020304" pitchFamily="18" charset="0"/>
                <a:ea typeface="Tahoma" panose="020B0604030504040204" pitchFamily="34" charset="0"/>
                <a:cs typeface="Times New Roman" panose="02020603050405020304" pitchFamily="18" charset="0"/>
              </a:rPr>
              <a:t>eb applications use many different protocols, the most prevalent of which is HTTP. </a:t>
            </a:r>
            <a:endParaRPr lang="en-US" sz="1600" b="0" i="0" u="none" strike="noStrike" dirty="0">
              <a:solidFill>
                <a:srgbClr val="181A1F"/>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181A1F"/>
                </a:solidFill>
                <a:effectLst/>
                <a:latin typeface="Times New Roman" panose="02020603050405020304" pitchFamily="18" charset="0"/>
                <a:ea typeface="Tahoma" panose="020B0604030504040204" pitchFamily="34" charset="0"/>
                <a:cs typeface="Times New Roman" panose="02020603050405020304" pitchFamily="18" charset="0"/>
              </a:rPr>
              <a:t>This course assumes that you have a basic understanding of Internet protocols and their use, but this module takes a deep dive into the components of protocols like HTTP that you will find in nearly all web applications.</a:t>
            </a:r>
            <a:endParaRPr lang="en-US" sz="1600" b="0" i="0" u="none" strike="noStrike" dirty="0">
              <a:solidFill>
                <a:srgbClr val="181A1F"/>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1" i="0" u="none" strike="noStrike" dirty="0">
                <a:effectLst/>
                <a:latin typeface="Times New Roman" panose="02020603050405020304" pitchFamily="18" charset="0"/>
                <a:ea typeface="Tahoma" panose="020B0604030504040204" pitchFamily="34" charset="0"/>
                <a:cs typeface="Times New Roman" panose="02020603050405020304" pitchFamily="18" charset="0"/>
              </a:rPr>
              <a:t>The HTTP Protocol</a:t>
            </a:r>
            <a:endParaRPr lang="en-US" sz="1600" b="1" i="0" u="none" strike="noStrike" dirty="0">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1" i="0" u="none" strike="noStrike" dirty="0">
                <a:effectLst/>
                <a:latin typeface="Times New Roman" panose="02020603050405020304" pitchFamily="18" charset="0"/>
                <a:ea typeface="Tahoma" panose="020B0604030504040204" pitchFamily="34" charset="0"/>
                <a:cs typeface="Times New Roman" panose="02020603050405020304" pitchFamily="18" charset="0"/>
              </a:rPr>
              <a:t>The</a:t>
            </a:r>
            <a:r>
              <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HTTP 1.1 protocol is defined in RFCs 7230-7235.</a:t>
            </a:r>
            <a:endPar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In the examples in this module, when we refer to an HTTP server , we mean a web server.</a:t>
            </a:r>
            <a:endPar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When we refer to HTTP clients, we are talking about browsers, proxies, API clients, and other custom HTTP client programs.</a:t>
            </a:r>
            <a:endPar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HTTP is a very simple protocol, which is both a good thing and a bad thing.</a:t>
            </a:r>
            <a:endPar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In most cases, HTTP is categorized as a stateless protocol that does not rely on a persistent connection for communication logic.</a:t>
            </a:r>
            <a:endPar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An HTTP transaction consists of a single request from a client to a server, followed by a single response from the server back to the client.</a:t>
            </a:r>
            <a:endPar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HTTP is different from stateful protocols, such as FTP, SMTP, IMAP, and POP. When a protocol is stateful, sequences of related commands are treated as a single interaction.</a:t>
            </a:r>
            <a:endPar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 server must maintain the state of its interaction with the client throughout the transmission of successive commands until the interaction is terminated.</a:t>
            </a:r>
            <a:endPar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 sequence of transmitted and executed commands is often called a session.</a:t>
            </a:r>
            <a:endParaRPr lang="en-US"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indent="0" rtl="0">
              <a:spcBef>
                <a:spcPts val="0"/>
              </a:spcBef>
              <a:spcAft>
                <a:spcPts val="0"/>
              </a:spcAft>
              <a:buNone/>
            </a:pPr>
            <a:br>
              <a:rPr lang="en-US" sz="1600" dirty="0">
                <a:latin typeface="Times New Roman" panose="02020603050405020304" pitchFamily="18" charset="0"/>
                <a:cs typeface="Times New Roman" panose="02020603050405020304" pitchFamily="18" charset="0"/>
              </a:rPr>
            </a:br>
            <a:endParaRPr lang="en-US" sz="1600" b="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HTTP proxies act as both servers and clients. Proxies make requests to web servers on behalf of other clients. They enable HTTP transfers across firewalls and can also provide support for caching of HTTP messages. Proxies can perform other roles in complex environments, including Network Address Translation (NAT) and filtering of HTTP requests.</a:t>
            </a:r>
            <a:endParaRPr lang="en-US" b="0" dirty="0">
              <a:effectLst/>
            </a:endParaRPr>
          </a:p>
          <a:p>
            <a:br>
              <a:rPr lang="en-US" dirty="0"/>
            </a:br>
            <a:endParaRPr lang="en-US" dirty="0"/>
          </a:p>
        </p:txBody>
      </p:sp>
      <p:pic>
        <p:nvPicPr>
          <p:cNvPr id="1026" name="Picture 2" descr="A picture containing text, diagram, screenshot, line&#10;&#10;Description automatically generat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2166" y="2795752"/>
            <a:ext cx="8177048" cy="2100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2" name="Picture 4" descr="A screenshot of a computer&#10;&#10;Description automatically generated with medium confidenc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214333" y="2309539"/>
            <a:ext cx="3580901"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39614" y="3429000"/>
            <a:ext cx="5423338" cy="1200329"/>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Example 6-1 </a:t>
            </a:r>
            <a:r>
              <a:rPr lang="en-US" sz="1800" b="0" i="0" u="none" strike="noStrike" dirty="0">
                <a:solidFill>
                  <a:srgbClr val="000000"/>
                </a:solidFill>
                <a:effectLst/>
                <a:latin typeface="Arial" panose="020B0604020202020204" pitchFamily="34" charset="0"/>
              </a:rPr>
              <a:t>- Packet Capture of an HTTP Request and Response Using </a:t>
            </a:r>
            <a:r>
              <a:rPr lang="en-US" sz="1800" b="1" i="0" u="none" strike="noStrike" dirty="0" err="1">
                <a:solidFill>
                  <a:srgbClr val="000000"/>
                </a:solidFill>
                <a:effectLst/>
                <a:latin typeface="Arial" panose="020B0604020202020204" pitchFamily="34" charset="0"/>
              </a:rPr>
              <a:t>tcpdump</a:t>
            </a:r>
            <a:endParaRPr lang="en-US" b="0" dirty="0">
              <a:effectLst/>
            </a:endParaRPr>
          </a:p>
          <a:p>
            <a:br>
              <a:rPr lang="en-US" dirty="0"/>
            </a:br>
            <a:endParaRPr lang="en-US" dirty="0"/>
          </a:p>
        </p:txBody>
      </p:sp>
      <p:sp>
        <p:nvSpPr>
          <p:cNvPr id="10" name="TextBox 9"/>
          <p:cNvSpPr txBox="1"/>
          <p:nvPr/>
        </p:nvSpPr>
        <p:spPr>
          <a:xfrm>
            <a:off x="1193800" y="1709374"/>
            <a:ext cx="7823200" cy="1200329"/>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Example 6-1 </a:t>
            </a:r>
            <a:r>
              <a:rPr lang="en-US" sz="1800" b="0" i="0" u="none" strike="noStrike" dirty="0">
                <a:solidFill>
                  <a:srgbClr val="000000"/>
                </a:solidFill>
                <a:effectLst/>
                <a:latin typeface="Arial" panose="020B0604020202020204" pitchFamily="34" charset="0"/>
              </a:rPr>
              <a:t>- Packet Capture of an HTTP Request and Response Using </a:t>
            </a:r>
            <a:r>
              <a:rPr lang="en-US" sz="1800" b="1" i="0" u="none" strike="noStrike" dirty="0" err="1">
                <a:solidFill>
                  <a:srgbClr val="000000"/>
                </a:solidFill>
                <a:effectLst/>
                <a:latin typeface="Arial" panose="020B0604020202020204" pitchFamily="34" charset="0"/>
              </a:rPr>
              <a:t>tcpdump</a:t>
            </a:r>
            <a:endParaRPr lang="en-US" b="0" dirty="0">
              <a:effectLst/>
            </a:endParaRPr>
          </a:p>
          <a:p>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Injection- Based vulnerabilities</a:t>
            </a:r>
            <a:endParaRPr lang="en-US" dirty="0"/>
          </a:p>
        </p:txBody>
      </p:sp>
      <p:sp>
        <p:nvSpPr>
          <p:cNvPr id="3" name="Content Placeholder 2"/>
          <p:cNvSpPr>
            <a:spLocks noGrp="1"/>
          </p:cNvSpPr>
          <p:nvPr>
            <p:ph idx="1"/>
          </p:nvPr>
        </p:nvSpPr>
        <p:spPr/>
        <p:txBody>
          <a:bodyPr>
            <a:normAutofit fontScale="40000"/>
          </a:bodyPr>
          <a:lstStyle/>
          <a:p>
            <a:pPr algn="l" fontAlgn="ctr"/>
            <a:r>
              <a:rPr lang="en-US" sz="2545" b="1" i="0" dirty="0">
                <a:solidFill>
                  <a:srgbClr val="181A1F"/>
                </a:solidFill>
                <a:effectLst/>
                <a:latin typeface="Times New Roman" panose="02020603050405020304" pitchFamily="18" charset="0"/>
                <a:cs typeface="Times New Roman" panose="02020603050405020304" pitchFamily="18" charset="0"/>
              </a:rPr>
              <a:t>SQL Injection Vulnerabilities</a:t>
            </a:r>
            <a:endParaRPr lang="en-US" sz="2545" b="1" i="0" dirty="0">
              <a:solidFill>
                <a:srgbClr val="181A1F"/>
              </a:solidFill>
              <a:effectLst/>
              <a:latin typeface="Times New Roman" panose="02020603050405020304" pitchFamily="18" charset="0"/>
              <a:cs typeface="Times New Roman" panose="02020603050405020304" pitchFamily="18" charset="0"/>
            </a:endParaRPr>
          </a:p>
          <a:p>
            <a:pPr algn="l"/>
            <a:r>
              <a:rPr lang="en-US" sz="2545" b="1" i="1" dirty="0">
                <a:solidFill>
                  <a:srgbClr val="181A1F"/>
                </a:solidFill>
                <a:effectLst/>
                <a:latin typeface="Times New Roman" panose="02020603050405020304" pitchFamily="18" charset="0"/>
                <a:cs typeface="Times New Roman" panose="02020603050405020304" pitchFamily="18" charset="0"/>
              </a:rPr>
              <a:t>SQL injection (SQLi)</a:t>
            </a:r>
            <a:r>
              <a:rPr lang="en-US" sz="2545" b="0" i="0" dirty="0">
                <a:solidFill>
                  <a:srgbClr val="181A1F"/>
                </a:solidFill>
                <a:effectLst/>
                <a:latin typeface="Times New Roman" panose="02020603050405020304" pitchFamily="18" charset="0"/>
                <a:cs typeface="Times New Roman" panose="02020603050405020304" pitchFamily="18" charset="0"/>
              </a:rPr>
              <a:t> vulnerabilities can be catastrophic because they can allow an attacker to view, insert, delete, or modify records in a database. In injection attack, the attacker inserts, or </a:t>
            </a:r>
            <a:r>
              <a:rPr lang="en-US" sz="2545" b="0" i="1" dirty="0">
                <a:solidFill>
                  <a:srgbClr val="181A1F"/>
                </a:solidFill>
                <a:effectLst/>
                <a:latin typeface="Times New Roman" panose="02020603050405020304" pitchFamily="18" charset="0"/>
                <a:cs typeface="Times New Roman" panose="02020603050405020304" pitchFamily="18" charset="0"/>
              </a:rPr>
              <a:t>injects</a:t>
            </a:r>
            <a:r>
              <a:rPr lang="en-US" sz="2545" b="0" i="0" dirty="0">
                <a:solidFill>
                  <a:srgbClr val="181A1F"/>
                </a:solidFill>
                <a:effectLst/>
                <a:latin typeface="Times New Roman" panose="02020603050405020304" pitchFamily="18" charset="0"/>
                <a:cs typeface="Times New Roman" panose="02020603050405020304" pitchFamily="18" charset="0"/>
              </a:rPr>
              <a:t>, partial or complete SQL queries via the web application. The attacker injects SQL commands into input fields in an application or a URL in order to execute predefined SQL commands.</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r>
              <a:rPr lang="en-US" sz="2545" b="0" i="0" dirty="0">
                <a:solidFill>
                  <a:srgbClr val="181A1F"/>
                </a:solidFill>
                <a:effectLst/>
                <a:latin typeface="Times New Roman" panose="02020603050405020304" pitchFamily="18" charset="0"/>
                <a:cs typeface="Times New Roman" panose="02020603050405020304" pitchFamily="18" charset="0"/>
              </a:rPr>
              <a:t>Some of the SQL commands</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SELECT:</a:t>
            </a:r>
            <a:r>
              <a:rPr lang="en-US" sz="2545" b="0" i="0" dirty="0">
                <a:solidFill>
                  <a:srgbClr val="181A1F"/>
                </a:solidFill>
                <a:effectLst/>
                <a:latin typeface="Times New Roman" panose="02020603050405020304" pitchFamily="18" charset="0"/>
                <a:cs typeface="Times New Roman" panose="02020603050405020304" pitchFamily="18" charset="0"/>
              </a:rPr>
              <a:t> Used to obtain data from a database</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UPDATE:</a:t>
            </a:r>
            <a:r>
              <a:rPr lang="en-US" sz="2545" b="0" i="0" dirty="0">
                <a:solidFill>
                  <a:srgbClr val="181A1F"/>
                </a:solidFill>
                <a:effectLst/>
                <a:latin typeface="Times New Roman" panose="02020603050405020304" pitchFamily="18" charset="0"/>
                <a:cs typeface="Times New Roman" panose="02020603050405020304" pitchFamily="18" charset="0"/>
              </a:rPr>
              <a:t> Used to update data in a database</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DELETE:</a:t>
            </a:r>
            <a:r>
              <a:rPr lang="en-US" sz="2545" b="0" i="0" dirty="0">
                <a:solidFill>
                  <a:srgbClr val="181A1F"/>
                </a:solidFill>
                <a:effectLst/>
                <a:latin typeface="Times New Roman" panose="02020603050405020304" pitchFamily="18" charset="0"/>
                <a:cs typeface="Times New Roman" panose="02020603050405020304" pitchFamily="18" charset="0"/>
              </a:rPr>
              <a:t> Used to delete data from a database</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INSERT INTO:</a:t>
            </a:r>
            <a:r>
              <a:rPr lang="en-US" sz="2545" b="0" i="0" dirty="0">
                <a:solidFill>
                  <a:srgbClr val="181A1F"/>
                </a:solidFill>
                <a:effectLst/>
                <a:latin typeface="Times New Roman" panose="02020603050405020304" pitchFamily="18" charset="0"/>
                <a:cs typeface="Times New Roman" panose="02020603050405020304" pitchFamily="18" charset="0"/>
              </a:rPr>
              <a:t> Used to insert new data into a database</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CREATE DATABASE:</a:t>
            </a:r>
            <a:r>
              <a:rPr lang="en-US" sz="2545" b="0" i="0" dirty="0">
                <a:solidFill>
                  <a:srgbClr val="181A1F"/>
                </a:solidFill>
                <a:effectLst/>
                <a:latin typeface="Times New Roman" panose="02020603050405020304" pitchFamily="18" charset="0"/>
                <a:cs typeface="Times New Roman" panose="02020603050405020304" pitchFamily="18" charset="0"/>
              </a:rPr>
              <a:t> Used to create a new database</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ALTER DATABASE:</a:t>
            </a:r>
            <a:r>
              <a:rPr lang="en-US" sz="2545" b="0" i="0" dirty="0">
                <a:solidFill>
                  <a:srgbClr val="181A1F"/>
                </a:solidFill>
                <a:effectLst/>
                <a:latin typeface="Times New Roman" panose="02020603050405020304" pitchFamily="18" charset="0"/>
                <a:cs typeface="Times New Roman" panose="02020603050405020304" pitchFamily="18" charset="0"/>
              </a:rPr>
              <a:t> Used to modify a database</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CREATE TABLE:</a:t>
            </a:r>
            <a:r>
              <a:rPr lang="en-US" sz="2545" b="0" i="0" dirty="0">
                <a:solidFill>
                  <a:srgbClr val="181A1F"/>
                </a:solidFill>
                <a:effectLst/>
                <a:latin typeface="Times New Roman" panose="02020603050405020304" pitchFamily="18" charset="0"/>
                <a:cs typeface="Times New Roman" panose="02020603050405020304" pitchFamily="18" charset="0"/>
              </a:rPr>
              <a:t> Used to create a new table</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ALTER TABLE:</a:t>
            </a:r>
            <a:r>
              <a:rPr lang="en-US" sz="2545" b="0" i="0" dirty="0">
                <a:solidFill>
                  <a:srgbClr val="181A1F"/>
                </a:solidFill>
                <a:effectLst/>
                <a:latin typeface="Times New Roman" panose="02020603050405020304" pitchFamily="18" charset="0"/>
                <a:cs typeface="Times New Roman" panose="02020603050405020304" pitchFamily="18" charset="0"/>
              </a:rPr>
              <a:t> Used to modify a table</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DROP TABLE:</a:t>
            </a:r>
            <a:r>
              <a:rPr lang="en-US" sz="2545" b="0" i="0" dirty="0">
                <a:solidFill>
                  <a:srgbClr val="181A1F"/>
                </a:solidFill>
                <a:effectLst/>
                <a:latin typeface="Times New Roman" panose="02020603050405020304" pitchFamily="18" charset="0"/>
                <a:cs typeface="Times New Roman" panose="02020603050405020304" pitchFamily="18" charset="0"/>
              </a:rPr>
              <a:t> Used to delete a table</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CREATE INDEX:</a:t>
            </a:r>
            <a:r>
              <a:rPr lang="en-US" sz="2545" b="0" i="0" dirty="0">
                <a:solidFill>
                  <a:srgbClr val="181A1F"/>
                </a:solidFill>
                <a:effectLst/>
                <a:latin typeface="Times New Roman" panose="02020603050405020304" pitchFamily="18" charset="0"/>
                <a:cs typeface="Times New Roman" panose="02020603050405020304" pitchFamily="18" charset="0"/>
              </a:rPr>
              <a:t> Used to create an index or a search key element</a:t>
            </a:r>
            <a:endParaRPr lang="en-US" sz="2545"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545" b="1" i="0" dirty="0">
                <a:solidFill>
                  <a:srgbClr val="181A1F"/>
                </a:solidFill>
                <a:effectLst/>
                <a:latin typeface="Times New Roman" panose="02020603050405020304" pitchFamily="18" charset="0"/>
                <a:cs typeface="Times New Roman" panose="02020603050405020304" pitchFamily="18" charset="0"/>
              </a:rPr>
              <a:t>DROP INDEX:</a:t>
            </a:r>
            <a:r>
              <a:rPr lang="en-US" sz="2545" b="0" i="0" dirty="0">
                <a:solidFill>
                  <a:srgbClr val="181A1F"/>
                </a:solidFill>
                <a:effectLst/>
                <a:latin typeface="Times New Roman" panose="02020603050405020304" pitchFamily="18" charset="0"/>
                <a:cs typeface="Times New Roman" panose="02020603050405020304" pitchFamily="18" charset="0"/>
              </a:rPr>
              <a:t> Used to delete an index</a:t>
            </a:r>
            <a:endParaRPr lang="en-US" sz="2545" b="0" i="0" dirty="0">
              <a:solidFill>
                <a:srgbClr val="181A1F"/>
              </a:solidFill>
              <a:effectLst/>
              <a:latin typeface="Times New Roman" panose="02020603050405020304" pitchFamily="18" charset="0"/>
              <a:cs typeface="Times New Roman" panose="02020603050405020304" pitchFamily="18" charset="0"/>
            </a:endParaRPr>
          </a:p>
          <a:p>
            <a:endParaRPr lang="en-US" sz="2545"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i="0" dirty="0">
                <a:solidFill>
                  <a:srgbClr val="181A1F"/>
                </a:solidFill>
                <a:effectLst/>
                <a:latin typeface="Times New Roman" panose="02020603050405020304" pitchFamily="18" charset="0"/>
                <a:cs typeface="Times New Roman" panose="02020603050405020304" pitchFamily="18" charset="0"/>
              </a:rPr>
              <a:t>Techniques that can be used to exploit SQL injection vulnerabilities: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1730" b="1" i="0" dirty="0">
                <a:solidFill>
                  <a:srgbClr val="181A1F"/>
                </a:solidFill>
                <a:effectLst/>
                <a:latin typeface="Times New Roman" panose="02020603050405020304" pitchFamily="18" charset="0"/>
                <a:cs typeface="Times New Roman" panose="02020603050405020304" pitchFamily="18" charset="0"/>
              </a:rPr>
              <a:t>Union operator:</a:t>
            </a:r>
            <a:r>
              <a:rPr lang="en-US" sz="1730" b="0" i="0" dirty="0">
                <a:solidFill>
                  <a:srgbClr val="181A1F"/>
                </a:solidFill>
                <a:effectLst/>
                <a:latin typeface="Times New Roman" panose="02020603050405020304" pitchFamily="18" charset="0"/>
                <a:cs typeface="Times New Roman" panose="02020603050405020304" pitchFamily="18" charset="0"/>
              </a:rPr>
              <a:t> This is typically used when an SQL injection vulnerability allows a </a:t>
            </a:r>
            <a:r>
              <a:rPr lang="en-US" sz="1730" b="1" i="0" dirty="0">
                <a:solidFill>
                  <a:srgbClr val="181A1F"/>
                </a:solidFill>
                <a:effectLst/>
                <a:latin typeface="Times New Roman" panose="02020603050405020304" pitchFamily="18" charset="0"/>
                <a:cs typeface="Times New Roman" panose="02020603050405020304" pitchFamily="18" charset="0"/>
              </a:rPr>
              <a:t>SELECT</a:t>
            </a:r>
            <a:r>
              <a:rPr lang="en-US" sz="1730" b="0" i="0" dirty="0">
                <a:solidFill>
                  <a:srgbClr val="181A1F"/>
                </a:solidFill>
                <a:effectLst/>
                <a:latin typeface="Times New Roman" panose="02020603050405020304" pitchFamily="18" charset="0"/>
                <a:cs typeface="Times New Roman" panose="02020603050405020304" pitchFamily="18" charset="0"/>
              </a:rPr>
              <a:t> statement to combine two queries into a single result or a set of results.</a:t>
            </a:r>
            <a:endParaRPr lang="en-US" sz="1730"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30" b="1" i="0" dirty="0">
                <a:solidFill>
                  <a:srgbClr val="181A1F"/>
                </a:solidFill>
                <a:effectLst/>
                <a:latin typeface="Times New Roman" panose="02020603050405020304" pitchFamily="18" charset="0"/>
                <a:cs typeface="Times New Roman" panose="02020603050405020304" pitchFamily="18" charset="0"/>
              </a:rPr>
              <a:t>Boolean:</a:t>
            </a:r>
            <a:r>
              <a:rPr lang="en-US" sz="1730" b="0" i="0" dirty="0">
                <a:solidFill>
                  <a:srgbClr val="181A1F"/>
                </a:solidFill>
                <a:effectLst/>
                <a:latin typeface="Times New Roman" panose="02020603050405020304" pitchFamily="18" charset="0"/>
                <a:cs typeface="Times New Roman" panose="02020603050405020304" pitchFamily="18" charset="0"/>
              </a:rPr>
              <a:t> This is used to verify whether certain conditions are true or false.</a:t>
            </a:r>
            <a:endParaRPr lang="en-US" sz="1730"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30" b="1" i="0" dirty="0">
                <a:solidFill>
                  <a:srgbClr val="181A1F"/>
                </a:solidFill>
                <a:effectLst/>
                <a:latin typeface="Times New Roman" panose="02020603050405020304" pitchFamily="18" charset="0"/>
                <a:cs typeface="Times New Roman" panose="02020603050405020304" pitchFamily="18" charset="0"/>
              </a:rPr>
              <a:t>Error-based technique:</a:t>
            </a:r>
            <a:r>
              <a:rPr lang="en-US" sz="1730" b="0" i="0" dirty="0">
                <a:solidFill>
                  <a:srgbClr val="181A1F"/>
                </a:solidFill>
                <a:effectLst/>
                <a:latin typeface="Times New Roman" panose="02020603050405020304" pitchFamily="18" charset="0"/>
                <a:cs typeface="Times New Roman" panose="02020603050405020304" pitchFamily="18" charset="0"/>
              </a:rPr>
              <a:t> This is used to force the database to generate an error in order to enhance and refine an attack (injection).</a:t>
            </a:r>
            <a:endParaRPr lang="en-US" sz="1730"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30" b="1" i="0" dirty="0">
                <a:solidFill>
                  <a:srgbClr val="181A1F"/>
                </a:solidFill>
                <a:effectLst/>
                <a:latin typeface="Times New Roman" panose="02020603050405020304" pitchFamily="18" charset="0"/>
                <a:cs typeface="Times New Roman" panose="02020603050405020304" pitchFamily="18" charset="0"/>
              </a:rPr>
              <a:t>Out-of-band technique:</a:t>
            </a:r>
            <a:r>
              <a:rPr lang="en-US" sz="1730" b="0" i="0" dirty="0">
                <a:solidFill>
                  <a:srgbClr val="181A1F"/>
                </a:solidFill>
                <a:effectLst/>
                <a:latin typeface="Times New Roman" panose="02020603050405020304" pitchFamily="18" charset="0"/>
                <a:cs typeface="Times New Roman" panose="02020603050405020304" pitchFamily="18" charset="0"/>
              </a:rPr>
              <a:t> This is typically used to obtain records from the database by using a different channel. For example, it is possible to make an HTTP connection to send the results to a different web server or a local machine running a web service.</a:t>
            </a:r>
            <a:endParaRPr lang="en-US" sz="1730" b="0" i="0" dirty="0">
              <a:solidFill>
                <a:srgbClr val="181A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30" b="1" i="0" dirty="0">
                <a:solidFill>
                  <a:srgbClr val="181A1F"/>
                </a:solidFill>
                <a:effectLst/>
                <a:latin typeface="Times New Roman" panose="02020603050405020304" pitchFamily="18" charset="0"/>
                <a:cs typeface="Times New Roman" panose="02020603050405020304" pitchFamily="18" charset="0"/>
              </a:rPr>
              <a:t>Time delay:</a:t>
            </a:r>
            <a:r>
              <a:rPr lang="en-US" sz="1730" b="0" i="0" dirty="0">
                <a:solidFill>
                  <a:srgbClr val="181A1F"/>
                </a:solidFill>
                <a:effectLst/>
                <a:latin typeface="Times New Roman" panose="02020603050405020304" pitchFamily="18" charset="0"/>
                <a:cs typeface="Times New Roman" panose="02020603050405020304" pitchFamily="18" charset="0"/>
              </a:rPr>
              <a:t> It is possible to use database commands to delay answers. An attacker may use this technique when he or she doesn’t get output or error messages from the application.</a:t>
            </a:r>
            <a:endParaRPr lang="en-US" sz="1730" b="0" i="0" dirty="0">
              <a:solidFill>
                <a:srgbClr val="181A1F"/>
              </a:solidFill>
              <a:effectLst/>
              <a:latin typeface="Times New Roman" panose="02020603050405020304" pitchFamily="18" charset="0"/>
              <a:cs typeface="Times New Roman" panose="02020603050405020304" pitchFamily="18" charset="0"/>
            </a:endParaRPr>
          </a:p>
          <a:p>
            <a:endParaRPr lang="en-US" sz="173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Overview of Web Application-Based Attacks for Security Professionals and the OWASP Top 10</a:t>
            </a:r>
            <a:endParaRPr lang="en-US"/>
          </a:p>
        </p:txBody>
      </p:sp>
      <p:sp>
        <p:nvSpPr>
          <p:cNvPr id="3" name="Content Placeholder 2"/>
          <p:cNvSpPr>
            <a:spLocks noGrp="1"/>
          </p:cNvSpPr>
          <p:nvPr>
            <p:ph idx="1"/>
          </p:nvPr>
        </p:nvSpPr>
        <p:spPr>
          <a:xfrm>
            <a:off x="838200" y="1507490"/>
            <a:ext cx="11063605" cy="4669790"/>
          </a:xfrm>
        </p:spPr>
        <p:txBody>
          <a:bodyPr>
            <a:normAutofit fontScale="25000"/>
          </a:bodyPr>
          <a:p>
            <a:pPr marL="0" indent="0">
              <a:buNone/>
            </a:pPr>
            <a:r>
              <a:rPr lang="en-US" sz="8000">
                <a:latin typeface="Times New Roman" panose="02020603050405020304" pitchFamily="18" charset="0"/>
                <a:cs typeface="Times New Roman" panose="02020603050405020304" pitchFamily="18" charset="0"/>
              </a:rPr>
              <a:t>A </a:t>
            </a:r>
            <a:r>
              <a:rPr lang="en-US" sz="8000" b="1">
                <a:latin typeface="Times New Roman" panose="02020603050405020304" pitchFamily="18" charset="0"/>
                <a:cs typeface="Times New Roman" panose="02020603050405020304" pitchFamily="18" charset="0"/>
              </a:rPr>
              <a:t>web session </a:t>
            </a:r>
            <a:r>
              <a:rPr lang="en-US" sz="8000">
                <a:latin typeface="Times New Roman" panose="02020603050405020304" pitchFamily="18" charset="0"/>
                <a:cs typeface="Times New Roman" panose="02020603050405020304" pitchFamily="18" charset="0"/>
              </a:rPr>
              <a:t>is a sequence of HTTP request and response transactions between a web client and a server.</a:t>
            </a:r>
            <a:endParaRPr lang="en-US" sz="8000">
              <a:latin typeface="Times New Roman" panose="02020603050405020304" pitchFamily="18" charset="0"/>
              <a:cs typeface="Times New Roman" panose="02020603050405020304" pitchFamily="18" charset="0"/>
            </a:endParaRPr>
          </a:p>
          <a:p>
            <a:r>
              <a:rPr lang="en-US" sz="8000">
                <a:latin typeface="Times New Roman" panose="02020603050405020304" pitchFamily="18" charset="0"/>
                <a:cs typeface="Times New Roman" panose="02020603050405020304" pitchFamily="18" charset="0"/>
              </a:rPr>
              <a:t>These transactions include pre-authentication tasks, the authentication process, session management, access control, and session finalization.Numerous web applications keep track of information about each user for the duration of a web transaction.Several web applications have the ability to establish variables such as access rights and localization settings.</a:t>
            </a:r>
            <a:endParaRPr lang="en-US" sz="8000">
              <a:latin typeface="Times New Roman" panose="02020603050405020304" pitchFamily="18" charset="0"/>
              <a:cs typeface="Times New Roman" panose="02020603050405020304" pitchFamily="18" charset="0"/>
            </a:endParaRPr>
          </a:p>
          <a:p>
            <a:r>
              <a:rPr lang="en-US" sz="8000">
                <a:latin typeface="Times New Roman" panose="02020603050405020304" pitchFamily="18" charset="0"/>
                <a:cs typeface="Times New Roman" panose="02020603050405020304" pitchFamily="18" charset="0"/>
              </a:rPr>
              <a:t>These variables apply to each and every interaction a user has with the web application for the duration of the session.Web applications can create sessions to keep track of anonymous users after the very first user request.</a:t>
            </a:r>
            <a:endParaRPr lang="en-US" sz="8000">
              <a:latin typeface="Times New Roman" panose="02020603050405020304" pitchFamily="18" charset="0"/>
              <a:cs typeface="Times New Roman" panose="02020603050405020304" pitchFamily="18" charset="0"/>
            </a:endParaRPr>
          </a:p>
          <a:p>
            <a:r>
              <a:rPr lang="en-US" sz="8000">
                <a:latin typeface="Times New Roman" panose="02020603050405020304" pitchFamily="18" charset="0"/>
                <a:cs typeface="Times New Roman" panose="02020603050405020304" pitchFamily="18" charset="0"/>
              </a:rPr>
              <a:t>For example, an application can remember the user language preference every time it visits thesite or application front end.</a:t>
            </a:r>
            <a:endParaRPr lang="en-US" sz="8000">
              <a:latin typeface="Times New Roman" panose="02020603050405020304" pitchFamily="18" charset="0"/>
              <a:cs typeface="Times New Roman" panose="02020603050405020304" pitchFamily="18" charset="0"/>
            </a:endParaRPr>
          </a:p>
          <a:p>
            <a:r>
              <a:rPr lang="en-US" sz="8000">
                <a:latin typeface="Times New Roman" panose="02020603050405020304" pitchFamily="18" charset="0"/>
                <a:cs typeface="Times New Roman" panose="02020603050405020304" pitchFamily="18" charset="0"/>
              </a:rPr>
              <a:t>In addition, a web application uses a session after the user has authenticated.This allows the application to identify the user on any subsequent requests and be able to apply security access controls and increase the usability of the application. In short, web applications can provide session capabilities both before and after authentication.</a:t>
            </a:r>
            <a:endParaRPr lang="en-US" sz="8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Exploiting Authentication-Based Vulnerabilities</a:t>
            </a:r>
            <a:br>
              <a:rPr lang="en-US"/>
            </a:br>
            <a:r>
              <a:rPr lang="en-US">
                <a:sym typeface="+mn-ea"/>
              </a:rPr>
              <a:t>Session Hijacking </a:t>
            </a:r>
            <a:endParaRPr lang="en-US"/>
          </a:p>
        </p:txBody>
      </p:sp>
      <p:sp>
        <p:nvSpPr>
          <p:cNvPr id="3" name="Content Placeholder 2"/>
          <p:cNvSpPr>
            <a:spLocks noGrp="1"/>
          </p:cNvSpPr>
          <p:nvPr>
            <p:ph idx="1"/>
          </p:nvPr>
        </p:nvSpPr>
        <p:spPr>
          <a:xfrm>
            <a:off x="476250" y="1691005"/>
            <a:ext cx="10515600" cy="4351338"/>
          </a:xfrm>
        </p:spPr>
        <p:txBody>
          <a:bodyPr>
            <a:normAutofit fontScale="25000"/>
          </a:bodyPr>
          <a:p>
            <a:pPr marL="0" indent="0">
              <a:buNone/>
            </a:pPr>
            <a:r>
              <a:rPr lang="en-US" sz="8000">
                <a:latin typeface="Times New Roman" panose="02020603050405020304" pitchFamily="18" charset="0"/>
                <a:cs typeface="Times New Roman" panose="02020603050405020304" pitchFamily="18" charset="0"/>
              </a:rPr>
              <a:t>There are several ways an attacker can perform session hijacking and several ways a session token may be compromised:</a:t>
            </a:r>
            <a:endParaRPr lang="en-US" sz="8000">
              <a:latin typeface="Times New Roman" panose="02020603050405020304" pitchFamily="18" charset="0"/>
              <a:cs typeface="Times New Roman" panose="02020603050405020304" pitchFamily="18" charset="0"/>
            </a:endParaRPr>
          </a:p>
          <a:p>
            <a:r>
              <a:rPr lang="en-US" sz="8000" b="1">
                <a:latin typeface="Times New Roman" panose="02020603050405020304" pitchFamily="18" charset="0"/>
                <a:cs typeface="Times New Roman" panose="02020603050405020304" pitchFamily="18" charset="0"/>
              </a:rPr>
              <a:t>Predicting session tokens</a:t>
            </a:r>
            <a:r>
              <a:rPr lang="en-US" sz="8000">
                <a:latin typeface="Times New Roman" panose="02020603050405020304" pitchFamily="18" charset="0"/>
                <a:cs typeface="Times New Roman" panose="02020603050405020304" pitchFamily="18" charset="0"/>
              </a:rPr>
              <a:t>: This is why it is important to use non-predictable tokens, as previously discussed in this section.</a:t>
            </a:r>
            <a:endParaRPr lang="en-US" sz="8000">
              <a:latin typeface="Times New Roman" panose="02020603050405020304" pitchFamily="18" charset="0"/>
              <a:cs typeface="Times New Roman" panose="02020603050405020304" pitchFamily="18" charset="0"/>
            </a:endParaRPr>
          </a:p>
          <a:p>
            <a:r>
              <a:rPr lang="en-US" sz="8000" b="1">
                <a:latin typeface="Times New Roman" panose="02020603050405020304" pitchFamily="18" charset="0"/>
                <a:cs typeface="Times New Roman" panose="02020603050405020304" pitchFamily="18" charset="0"/>
              </a:rPr>
              <a:t>Session sniffing:</a:t>
            </a:r>
            <a:r>
              <a:rPr lang="en-US" sz="8000">
                <a:latin typeface="Times New Roman" panose="02020603050405020304" pitchFamily="18" charset="0"/>
                <a:cs typeface="Times New Roman" panose="02020603050405020304" pitchFamily="18" charset="0"/>
              </a:rPr>
              <a:t> This can occur through collecting packets of unencrypted web sessions.</a:t>
            </a:r>
            <a:endParaRPr lang="en-US" sz="8000">
              <a:latin typeface="Times New Roman" panose="02020603050405020304" pitchFamily="18" charset="0"/>
              <a:cs typeface="Times New Roman" panose="02020603050405020304" pitchFamily="18" charset="0"/>
            </a:endParaRPr>
          </a:p>
          <a:p>
            <a:r>
              <a:rPr lang="en-US" sz="8000" b="1">
                <a:latin typeface="Times New Roman" panose="02020603050405020304" pitchFamily="18" charset="0"/>
                <a:cs typeface="Times New Roman" panose="02020603050405020304" pitchFamily="18" charset="0"/>
              </a:rPr>
              <a:t>On-path attack</a:t>
            </a:r>
            <a:r>
              <a:rPr lang="en-US" sz="8000">
                <a:latin typeface="Times New Roman" panose="02020603050405020304" pitchFamily="18" charset="0"/>
                <a:cs typeface="Times New Roman" panose="02020603050405020304" pitchFamily="18" charset="0"/>
              </a:rPr>
              <a:t> (formerly known as man-in-the-middle attack): With this type of attack, the attacker sits in the path between the client and the web server. In addition, a browser (or an extension or a plugin) can be compromised and used to intercept and manipulate web sessions between the user and the web server. </a:t>
            </a:r>
            <a:endParaRPr lang="en-US" sz="8000">
              <a:latin typeface="Times New Roman" panose="02020603050405020304" pitchFamily="18" charset="0"/>
              <a:cs typeface="Times New Roman" panose="02020603050405020304" pitchFamily="18" charset="0"/>
            </a:endParaRPr>
          </a:p>
          <a:p>
            <a:r>
              <a:rPr lang="en-US" sz="8000">
                <a:latin typeface="Times New Roman" panose="02020603050405020304" pitchFamily="18" charset="0"/>
                <a:cs typeface="Times New Roman" panose="02020603050405020304" pitchFamily="18" charset="0"/>
              </a:rPr>
              <a:t>T</a:t>
            </a:r>
            <a:r>
              <a:rPr lang="en-US" sz="8000" b="1">
                <a:latin typeface="Times New Roman" panose="02020603050405020304" pitchFamily="18" charset="0"/>
                <a:cs typeface="Times New Roman" panose="02020603050405020304" pitchFamily="18" charset="0"/>
              </a:rPr>
              <a:t>his browser-based attack</a:t>
            </a:r>
            <a:r>
              <a:rPr lang="en-US" sz="8000">
                <a:latin typeface="Times New Roman" panose="02020603050405020304" pitchFamily="18" charset="0"/>
                <a:cs typeface="Times New Roman" panose="02020603050405020304" pitchFamily="18" charset="0"/>
              </a:rPr>
              <a:t> was previously known as a man-in-the-browser attack.If web applications do not validate and filter out invalid session ID values, they can potentially be used to exploit other web vulnerabilities, such as SQL injection (if the session IDs are stored on a relational database) or persistent XSS (if the session IDs are stored and reflected back afterward by the web application).</a:t>
            </a:r>
            <a:endParaRPr lang="en-US" sz="8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END</a:t>
            </a:r>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6299</Words>
  <Application>WPS Presentation</Application>
  <PresentationFormat>Widescreen</PresentationFormat>
  <Paragraphs>78</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Times New Roman</vt:lpstr>
      <vt:lpstr>Tahoma</vt:lpstr>
      <vt:lpstr>Calibri Light</vt:lpstr>
      <vt:lpstr>Calibri</vt:lpstr>
      <vt:lpstr>Microsoft YaHei</vt:lpstr>
      <vt:lpstr>Arial Unicode MS</vt:lpstr>
      <vt:lpstr>Green Color</vt:lpstr>
      <vt:lpstr>MOUNT KENYA UNIVERSITY SCHOOL OF CUMPUTING AND INFORMATICS</vt:lpstr>
      <vt:lpstr>  MODULE 6.0Exploiting Application-Based Vulnerabilities  </vt:lpstr>
      <vt:lpstr>PowerPoint 演示文稿</vt:lpstr>
      <vt:lpstr>PowerPoint 演示文稿</vt:lpstr>
      <vt:lpstr>Understanding Injection- Based vulnerabilities</vt:lpstr>
      <vt:lpstr>Techniques that can be used to exploit SQL injection vulnerabilities:</vt:lpstr>
      <vt:lpstr>Overview of Web Application-Based Attacks for Security Professionals and the OWASP Top 10</vt:lpstr>
      <vt:lpstr>Exploiting Authentication-Based Vulnerabilities Session Hijacking </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 KENYA UNIVERSITY SCHOOL OF CUMPUTING AND INFORMATICS</dc:title>
  <dc:creator>WAMBANI LUMUKWANAH - MIT202366817</dc:creator>
  <cp:lastModifiedBy>User</cp:lastModifiedBy>
  <cp:revision>8</cp:revision>
  <dcterms:created xsi:type="dcterms:W3CDTF">2023-11-04T03:30:00Z</dcterms:created>
  <dcterms:modified xsi:type="dcterms:W3CDTF">2023-12-05T13:01:14Z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2939C442FEF54734A4653A6DC748D672_12</vt:lpwstr>
  </property>
  <property fmtid="{D5CDD505-2E9C-101B-9397-08002B2CF9AE}" pid="3" name="KSOProductBuildVer">
    <vt:lpwstr>1033-12.2.0.13306</vt:lpwstr>
  </property>
</Properties>
</file>