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89A9-7B3E-4A21-A70E-43F1BDCA6A38}" type="datetimeFigureOut">
              <a:rPr lang="es-ES_tradnl" smtClean="0"/>
              <a:t>13/03/2019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F0C9-1446-469C-A53F-2A5542EE404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784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89A9-7B3E-4A21-A70E-43F1BDCA6A38}" type="datetimeFigureOut">
              <a:rPr lang="es-ES_tradnl" smtClean="0"/>
              <a:t>13/03/2019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F0C9-1446-469C-A53F-2A5542EE404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1475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89A9-7B3E-4A21-A70E-43F1BDCA6A38}" type="datetimeFigureOut">
              <a:rPr lang="es-ES_tradnl" smtClean="0"/>
              <a:t>13/03/2019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F0C9-1446-469C-A53F-2A5542EE404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914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89A9-7B3E-4A21-A70E-43F1BDCA6A38}" type="datetimeFigureOut">
              <a:rPr lang="es-ES_tradnl" smtClean="0"/>
              <a:t>13/03/2019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F0C9-1446-469C-A53F-2A5542EE404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7081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89A9-7B3E-4A21-A70E-43F1BDCA6A38}" type="datetimeFigureOut">
              <a:rPr lang="es-ES_tradnl" smtClean="0"/>
              <a:t>13/03/2019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F0C9-1446-469C-A53F-2A5542EE404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944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89A9-7B3E-4A21-A70E-43F1BDCA6A38}" type="datetimeFigureOut">
              <a:rPr lang="es-ES_tradnl" smtClean="0"/>
              <a:t>13/03/2019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F0C9-1446-469C-A53F-2A5542EE404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400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89A9-7B3E-4A21-A70E-43F1BDCA6A38}" type="datetimeFigureOut">
              <a:rPr lang="es-ES_tradnl" smtClean="0"/>
              <a:t>13/03/2019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F0C9-1446-469C-A53F-2A5542EE404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037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89A9-7B3E-4A21-A70E-43F1BDCA6A38}" type="datetimeFigureOut">
              <a:rPr lang="es-ES_tradnl" smtClean="0"/>
              <a:t>13/03/2019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F0C9-1446-469C-A53F-2A5542EE404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817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89A9-7B3E-4A21-A70E-43F1BDCA6A38}" type="datetimeFigureOut">
              <a:rPr lang="es-ES_tradnl" smtClean="0"/>
              <a:t>13/03/2019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F0C9-1446-469C-A53F-2A5542EE404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9033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89A9-7B3E-4A21-A70E-43F1BDCA6A38}" type="datetimeFigureOut">
              <a:rPr lang="es-ES_tradnl" smtClean="0"/>
              <a:t>13/03/2019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F0C9-1446-469C-A53F-2A5542EE404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0673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89A9-7B3E-4A21-A70E-43F1BDCA6A38}" type="datetimeFigureOut">
              <a:rPr lang="es-ES_tradnl" smtClean="0"/>
              <a:t>13/03/2019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F0C9-1446-469C-A53F-2A5542EE404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1805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089A9-7B3E-4A21-A70E-43F1BDCA6A38}" type="datetimeFigureOut">
              <a:rPr lang="es-ES_tradnl" smtClean="0"/>
              <a:t>13/03/2019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AF0C9-1446-469C-A53F-2A5542EE404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201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2369"/>
            <a:ext cx="9561342" cy="3017594"/>
          </a:xfrm>
        </p:spPr>
        <p:txBody>
          <a:bodyPr>
            <a:normAutofit fontScale="90000"/>
          </a:bodyPr>
          <a:lstStyle/>
          <a:p>
            <a:r>
              <a:rPr lang="en-US" dirty="0"/>
              <a:t>Heterogeneity, Measurement Error, and Misallocation: Evidence from African Agriculture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2671" y="3995934"/>
            <a:ext cx="9144000" cy="1655762"/>
          </a:xfrm>
        </p:spPr>
        <p:txBody>
          <a:bodyPr/>
          <a:lstStyle/>
          <a:p>
            <a:r>
              <a:rPr lang="es-ES" dirty="0" err="1"/>
              <a:t>Paper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D. </a:t>
            </a:r>
            <a:r>
              <a:rPr lang="es-ES" dirty="0" err="1"/>
              <a:t>Gollin</a:t>
            </a:r>
            <a:r>
              <a:rPr lang="es-ES" dirty="0"/>
              <a:t>; C. </a:t>
            </a:r>
            <a:r>
              <a:rPr lang="es-ES" dirty="0" err="1"/>
              <a:t>Udry</a:t>
            </a:r>
            <a:endParaRPr lang="es-ES" dirty="0"/>
          </a:p>
          <a:p>
            <a:r>
              <a:rPr lang="es-ES" dirty="0" err="1"/>
              <a:t>Presented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Joan Alegre.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23678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289" y="0"/>
            <a:ext cx="10515600" cy="1325563"/>
          </a:xfrm>
        </p:spPr>
        <p:txBody>
          <a:bodyPr/>
          <a:lstStyle/>
          <a:p>
            <a:r>
              <a:rPr lang="es-ES" dirty="0"/>
              <a:t>New </a:t>
            </a:r>
            <a:r>
              <a:rPr lang="es-ES" dirty="0" err="1"/>
              <a:t>variance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far</a:t>
            </a:r>
            <a:r>
              <a:rPr lang="es-ES" dirty="0"/>
              <a:t> </a:t>
            </a:r>
            <a:r>
              <a:rPr lang="es-ES" dirty="0" err="1"/>
              <a:t>much</a:t>
            </a:r>
            <a:r>
              <a:rPr lang="es-ES" dirty="0"/>
              <a:t> </a:t>
            </a:r>
            <a:r>
              <a:rPr lang="es-ES" dirty="0" err="1"/>
              <a:t>lower</a:t>
            </a:r>
            <a:endParaRPr lang="es-ES_trad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263" y="1122815"/>
            <a:ext cx="7519768" cy="573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25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variances</a:t>
            </a:r>
            <a:r>
              <a:rPr lang="es-ES" dirty="0"/>
              <a:t> are removed, </a:t>
            </a:r>
            <a:r>
              <a:rPr lang="es-ES" dirty="0" err="1"/>
              <a:t>then</a:t>
            </a:r>
            <a:r>
              <a:rPr lang="es-ES" dirty="0"/>
              <a:t> </a:t>
            </a:r>
            <a:r>
              <a:rPr lang="es-ES" dirty="0" err="1"/>
              <a:t>gain</a:t>
            </a:r>
            <a:r>
              <a:rPr lang="es-ES" dirty="0"/>
              <a:t> </a:t>
            </a:r>
            <a:r>
              <a:rPr lang="es-ES" dirty="0" err="1"/>
              <a:t>rates</a:t>
            </a:r>
            <a:r>
              <a:rPr lang="es-ES" dirty="0"/>
              <a:t> are </a:t>
            </a:r>
            <a:r>
              <a:rPr lang="es-ES" dirty="0" err="1"/>
              <a:t>much</a:t>
            </a:r>
            <a:r>
              <a:rPr lang="es-ES" dirty="0"/>
              <a:t> </a:t>
            </a:r>
            <a:r>
              <a:rPr lang="es-ES" dirty="0" err="1"/>
              <a:t>smaller</a:t>
            </a:r>
            <a:endParaRPr lang="es-ES_trad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30" y="2216376"/>
            <a:ext cx="9389228" cy="406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8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Higher</a:t>
            </a:r>
            <a:r>
              <a:rPr lang="es-ES" dirty="0"/>
              <a:t> </a:t>
            </a:r>
            <a:r>
              <a:rPr lang="es-ES" dirty="0" err="1"/>
              <a:t>variances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productivity</a:t>
            </a:r>
            <a:r>
              <a:rPr lang="es-ES" dirty="0"/>
              <a:t> lead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higher</a:t>
            </a:r>
            <a:r>
              <a:rPr lang="es-ES" dirty="0"/>
              <a:t> </a:t>
            </a:r>
            <a:r>
              <a:rPr lang="es-ES" dirty="0" err="1"/>
              <a:t>gains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reallocation</a:t>
            </a:r>
            <a:r>
              <a:rPr lang="es-ES" dirty="0"/>
              <a:t>.</a:t>
            </a:r>
            <a:endParaRPr lang="es-ES_trad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060" y="2333697"/>
            <a:ext cx="4901711" cy="43314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84542" y="4262511"/>
            <a:ext cx="139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FF0000"/>
                </a:solidFill>
              </a:rPr>
              <a:t>Ln</a:t>
            </a:r>
            <a:r>
              <a:rPr lang="es-ES" dirty="0">
                <a:solidFill>
                  <a:srgbClr val="FF0000"/>
                </a:solidFill>
              </a:rPr>
              <a:t> y</a:t>
            </a:r>
            <a:endParaRPr lang="es-ES_tradnl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4541" y="6560657"/>
            <a:ext cx="139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Ln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y</a:t>
            </a:r>
            <a:endParaRPr lang="es-ES_tradn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717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Three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sources</a:t>
            </a:r>
            <a:r>
              <a:rPr lang="es-ES" dirty="0"/>
              <a:t> of </a:t>
            </a:r>
            <a:r>
              <a:rPr lang="es-ES" dirty="0" err="1"/>
              <a:t>variance</a:t>
            </a:r>
            <a:r>
              <a:rPr lang="es-ES" dirty="0"/>
              <a:t> </a:t>
            </a:r>
            <a:r>
              <a:rPr lang="es-ES" dirty="0" err="1"/>
              <a:t>apart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misallocation</a:t>
            </a:r>
            <a:r>
              <a:rPr lang="es-ES" dirty="0"/>
              <a:t>: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Idiosyncratic</a:t>
            </a:r>
            <a:r>
              <a:rPr lang="es-ES" dirty="0"/>
              <a:t> shocks </a:t>
            </a:r>
            <a:r>
              <a:rPr lang="es-ES" dirty="0" err="1"/>
              <a:t>over</a:t>
            </a:r>
            <a:r>
              <a:rPr lang="es-ES" dirty="0"/>
              <a:t> </a:t>
            </a:r>
            <a:r>
              <a:rPr lang="es-ES" dirty="0" err="1"/>
              <a:t>plots</a:t>
            </a:r>
            <a:r>
              <a:rPr lang="es-ES" dirty="0"/>
              <a:t>, </a:t>
            </a:r>
            <a:r>
              <a:rPr lang="es-ES" dirty="0" err="1"/>
              <a:t>i.e</a:t>
            </a:r>
            <a:r>
              <a:rPr lang="es-ES" dirty="0"/>
              <a:t>, </a:t>
            </a:r>
            <a:r>
              <a:rPr lang="es-ES" dirty="0" err="1"/>
              <a:t>floods</a:t>
            </a:r>
            <a:r>
              <a:rPr lang="es-ES" dirty="0"/>
              <a:t>, </a:t>
            </a:r>
            <a:r>
              <a:rPr lang="es-ES" dirty="0" err="1"/>
              <a:t>fire</a:t>
            </a:r>
            <a:r>
              <a:rPr lang="es-ES" dirty="0"/>
              <a:t>, </a:t>
            </a:r>
            <a:r>
              <a:rPr lang="es-ES" dirty="0" err="1"/>
              <a:t>weather</a:t>
            </a:r>
            <a:r>
              <a:rPr lang="es-ES" dirty="0"/>
              <a:t>. </a:t>
            </a:r>
            <a:r>
              <a:rPr lang="es-ES" dirty="0" err="1"/>
              <a:t>Over</a:t>
            </a:r>
            <a:r>
              <a:rPr lang="es-ES" dirty="0"/>
              <a:t> </a:t>
            </a:r>
            <a:r>
              <a:rPr lang="es-ES" dirty="0" err="1"/>
              <a:t>households</a:t>
            </a:r>
            <a:r>
              <a:rPr lang="es-ES" dirty="0"/>
              <a:t>, </a:t>
            </a:r>
            <a:r>
              <a:rPr lang="es-ES" dirty="0" err="1"/>
              <a:t>i.e</a:t>
            </a:r>
            <a:r>
              <a:rPr lang="es-ES" dirty="0"/>
              <a:t>, </a:t>
            </a:r>
            <a:r>
              <a:rPr lang="es-ES" dirty="0" err="1"/>
              <a:t>health</a:t>
            </a:r>
            <a:r>
              <a:rPr lang="es-ES" dirty="0"/>
              <a:t>, </a:t>
            </a:r>
            <a:r>
              <a:rPr lang="es-ES" dirty="0" err="1"/>
              <a:t>education</a:t>
            </a:r>
            <a:r>
              <a:rPr lang="es-ES" dirty="0"/>
              <a:t>…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Measurament</a:t>
            </a:r>
            <a:r>
              <a:rPr lang="es-ES" dirty="0"/>
              <a:t> </a:t>
            </a:r>
            <a:r>
              <a:rPr lang="es-ES" dirty="0" err="1"/>
              <a:t>errors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Heterogeneity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quality</a:t>
            </a:r>
            <a:r>
              <a:rPr lang="es-ES" dirty="0"/>
              <a:t> of </a:t>
            </a:r>
            <a:r>
              <a:rPr lang="es-ES" dirty="0" err="1"/>
              <a:t>land</a:t>
            </a:r>
            <a:r>
              <a:rPr lang="es-ES" dirty="0"/>
              <a:t>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8754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780" y="0"/>
            <a:ext cx="10515600" cy="1325563"/>
          </a:xfrm>
        </p:spPr>
        <p:txBody>
          <a:bodyPr/>
          <a:lstStyle/>
          <a:p>
            <a:r>
              <a:rPr lang="es-ES" dirty="0" err="1"/>
              <a:t>Descriptive</a:t>
            </a:r>
            <a:r>
              <a:rPr lang="es-ES" dirty="0"/>
              <a:t> Data.</a:t>
            </a:r>
            <a:endParaRPr lang="es-ES_trad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060" y="1027906"/>
            <a:ext cx="6807517" cy="583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1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760" y="0"/>
            <a:ext cx="10515600" cy="1325563"/>
          </a:xfrm>
        </p:spPr>
        <p:txBody>
          <a:bodyPr/>
          <a:lstStyle/>
          <a:p>
            <a:r>
              <a:rPr lang="es-ES" dirty="0"/>
              <a:t>Tail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too</a:t>
            </a:r>
            <a:r>
              <a:rPr lang="es-ES" dirty="0"/>
              <a:t> </a:t>
            </a:r>
            <a:r>
              <a:rPr lang="es-ES" dirty="0" err="1"/>
              <a:t>much</a:t>
            </a:r>
            <a:r>
              <a:rPr lang="es-ES" dirty="0"/>
              <a:t> </a:t>
            </a:r>
            <a:r>
              <a:rPr lang="es-ES" dirty="0" err="1"/>
              <a:t>density</a:t>
            </a:r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0318" y="1027906"/>
            <a:ext cx="5711364" cy="554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7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Distribution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residuals</a:t>
            </a:r>
            <a:r>
              <a:rPr lang="es-ES" dirty="0"/>
              <a:t> of </a:t>
            </a:r>
            <a:r>
              <a:rPr lang="es-ES" dirty="0" err="1"/>
              <a:t>productivity</a:t>
            </a:r>
            <a:r>
              <a:rPr lang="es-ES" dirty="0"/>
              <a:t> of a </a:t>
            </a:r>
            <a:r>
              <a:rPr lang="es-ES" dirty="0" err="1"/>
              <a:t>plot</a:t>
            </a:r>
            <a:r>
              <a:rPr lang="es-ES" dirty="0"/>
              <a:t>.</a:t>
            </a:r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2175" y="1932463"/>
            <a:ext cx="6974513" cy="442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63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809" y="0"/>
            <a:ext cx="10515600" cy="1325563"/>
          </a:xfrm>
        </p:spPr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more </a:t>
            </a:r>
            <a:r>
              <a:rPr lang="es-ES" dirty="0" err="1"/>
              <a:t>we</a:t>
            </a:r>
            <a:r>
              <a:rPr lang="es-ES" dirty="0"/>
              <a:t> control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lower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variance</a:t>
            </a:r>
            <a:r>
              <a:rPr lang="es-ES" dirty="0"/>
              <a:t> of </a:t>
            </a:r>
            <a:r>
              <a:rPr lang="es-ES" dirty="0" err="1"/>
              <a:t>land</a:t>
            </a:r>
            <a:r>
              <a:rPr lang="es-ES" dirty="0"/>
              <a:t> </a:t>
            </a:r>
            <a:r>
              <a:rPr lang="es-ES" dirty="0" err="1"/>
              <a:t>productivity</a:t>
            </a:r>
            <a:r>
              <a:rPr lang="es-ES" dirty="0"/>
              <a:t>.</a:t>
            </a:r>
            <a:endParaRPr lang="es-ES_trad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696" y="1325563"/>
            <a:ext cx="7160456" cy="541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2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estimate</a:t>
            </a:r>
            <a:r>
              <a:rPr lang="es-ES" dirty="0"/>
              <a:t> PFT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production</a:t>
            </a:r>
            <a:r>
              <a:rPr lang="es-ES" dirty="0"/>
              <a:t> </a:t>
            </a:r>
            <a:r>
              <a:rPr lang="es-ES" dirty="0" err="1"/>
              <a:t>function</a:t>
            </a:r>
            <a:endParaRPr lang="es-ES_trad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2" y="2839810"/>
            <a:ext cx="10269954" cy="13175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9317" y="4332849"/>
            <a:ext cx="84406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land</a:t>
            </a:r>
            <a:r>
              <a:rPr lang="es-ES" dirty="0"/>
              <a:t> </a:t>
            </a:r>
            <a:r>
              <a:rPr lang="es-ES" dirty="0" err="1"/>
              <a:t>quantity</a:t>
            </a:r>
            <a:r>
              <a:rPr lang="es-ES" dirty="0"/>
              <a:t>, L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labour</a:t>
            </a:r>
            <a:r>
              <a:rPr lang="es-ES" dirty="0"/>
              <a:t> </a:t>
            </a:r>
          </a:p>
          <a:p>
            <a:r>
              <a:rPr lang="es-ES" dirty="0"/>
              <a:t>Blue </a:t>
            </a:r>
            <a:r>
              <a:rPr lang="es-ES" dirty="0" err="1"/>
              <a:t>part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part</a:t>
            </a:r>
            <a:r>
              <a:rPr lang="es-ES" dirty="0"/>
              <a:t> </a:t>
            </a:r>
            <a:r>
              <a:rPr lang="es-ES" dirty="0" err="1"/>
              <a:t>atribuited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agent</a:t>
            </a:r>
            <a:r>
              <a:rPr lang="es-ES" dirty="0"/>
              <a:t> </a:t>
            </a:r>
            <a:r>
              <a:rPr lang="es-ES" dirty="0" err="1"/>
              <a:t>heterogeneity</a:t>
            </a:r>
            <a:endParaRPr lang="es-ES" dirty="0"/>
          </a:p>
          <a:p>
            <a:r>
              <a:rPr lang="es-ES" dirty="0" err="1"/>
              <a:t>Purple</a:t>
            </a:r>
            <a:r>
              <a:rPr lang="es-ES" dirty="0"/>
              <a:t> </a:t>
            </a:r>
            <a:r>
              <a:rPr lang="es-ES" dirty="0" err="1"/>
              <a:t>part</a:t>
            </a:r>
            <a:r>
              <a:rPr lang="es-ES" dirty="0"/>
              <a:t> are shocks </a:t>
            </a:r>
            <a:r>
              <a:rPr lang="es-ES" dirty="0" err="1"/>
              <a:t>that</a:t>
            </a:r>
            <a:r>
              <a:rPr lang="es-ES" dirty="0"/>
              <a:t> are </a:t>
            </a:r>
            <a:r>
              <a:rPr lang="es-ES" dirty="0" err="1"/>
              <a:t>unobserved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us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observed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agent</a:t>
            </a:r>
            <a:r>
              <a:rPr lang="es-ES" dirty="0"/>
              <a:t>.</a:t>
            </a:r>
          </a:p>
          <a:p>
            <a:r>
              <a:rPr lang="es-ES" dirty="0" err="1"/>
              <a:t>Yellow</a:t>
            </a:r>
            <a:r>
              <a:rPr lang="es-ES" dirty="0"/>
              <a:t> </a:t>
            </a:r>
            <a:r>
              <a:rPr lang="es-ES" dirty="0" err="1"/>
              <a:t>part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measurement</a:t>
            </a:r>
            <a:r>
              <a:rPr lang="es-ES" dirty="0"/>
              <a:t> error.</a:t>
            </a:r>
          </a:p>
          <a:p>
            <a:r>
              <a:rPr lang="es-ES" dirty="0"/>
              <a:t>Green </a:t>
            </a:r>
            <a:r>
              <a:rPr lang="es-ES" dirty="0" err="1"/>
              <a:t>part</a:t>
            </a:r>
            <a:r>
              <a:rPr lang="es-ES" dirty="0"/>
              <a:t>, are shocks post </a:t>
            </a:r>
            <a:r>
              <a:rPr lang="es-ES" dirty="0" err="1"/>
              <a:t>chosing</a:t>
            </a:r>
            <a:r>
              <a:rPr lang="es-ES" dirty="0"/>
              <a:t> inputs.</a:t>
            </a:r>
          </a:p>
          <a:p>
            <a:r>
              <a:rPr lang="es-ES" dirty="0" err="1"/>
              <a:t>Purple</a:t>
            </a:r>
            <a:r>
              <a:rPr lang="es-ES" dirty="0"/>
              <a:t> </a:t>
            </a:r>
            <a:r>
              <a:rPr lang="es-ES" dirty="0" err="1"/>
              <a:t>yellow</a:t>
            </a:r>
            <a:r>
              <a:rPr lang="es-ES" dirty="0"/>
              <a:t> and Green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aim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remove</a:t>
            </a:r>
            <a:r>
              <a:rPr lang="es-ES" dirty="0"/>
              <a:t>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24938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find</a:t>
            </a:r>
            <a:r>
              <a:rPr lang="es-ES" dirty="0"/>
              <a:t> </a:t>
            </a:r>
            <a:r>
              <a:rPr lang="es-ES" dirty="0" err="1"/>
              <a:t>TFPb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relationship</a:t>
            </a:r>
            <a:endParaRPr lang="es-ES_trad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8205"/>
            <a:ext cx="9534136" cy="22854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57" y="5120640"/>
            <a:ext cx="1050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Red </a:t>
            </a:r>
            <a:r>
              <a:rPr lang="es-ES" dirty="0" err="1"/>
              <a:t>squares</a:t>
            </a:r>
            <a:r>
              <a:rPr lang="es-ES" dirty="0"/>
              <a:t> are </a:t>
            </a:r>
            <a:r>
              <a:rPr lang="es-ES" dirty="0" err="1"/>
              <a:t>elasticities</a:t>
            </a:r>
            <a:r>
              <a:rPr lang="es-ES" dirty="0"/>
              <a:t> of </a:t>
            </a:r>
            <a:r>
              <a:rPr lang="es-ES" dirty="0" err="1"/>
              <a:t>labour</a:t>
            </a:r>
            <a:r>
              <a:rPr lang="es-ES" dirty="0"/>
              <a:t>, output and </a:t>
            </a:r>
            <a:r>
              <a:rPr lang="es-ES" dirty="0" err="1"/>
              <a:t>land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of </a:t>
            </a:r>
            <a:r>
              <a:rPr lang="es-ES" dirty="0" err="1"/>
              <a:t>measurament</a:t>
            </a:r>
            <a:r>
              <a:rPr lang="es-ES" dirty="0"/>
              <a:t> error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7748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225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Heterogeneity, Measurement Error, and Misallocation: Evidence from African Agriculture</vt:lpstr>
      <vt:lpstr>Higher variances on productivity lead to higher gains on reallocation.</vt:lpstr>
      <vt:lpstr>Three main sources of variance apart from misallocation:</vt:lpstr>
      <vt:lpstr>Descriptive Data.</vt:lpstr>
      <vt:lpstr>Tail with too much density</vt:lpstr>
      <vt:lpstr>Distribution of the residuals of productivity of a plot.</vt:lpstr>
      <vt:lpstr>The more we control the lower is the variance of land productivity.</vt:lpstr>
      <vt:lpstr>They estimate PFT from this production function</vt:lpstr>
      <vt:lpstr>They find TFPb with this relationship</vt:lpstr>
      <vt:lpstr>New variance is far much lower</vt:lpstr>
      <vt:lpstr>When variances are removed, then gain rates are much smaller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Heterogeneity, Measurement Error, and Misallocation: Evidence from African Agriculture</dc:title>
  <dc:creator>Joan Alegre</dc:creator>
  <cp:lastModifiedBy>Joan Alegre</cp:lastModifiedBy>
  <cp:revision>17</cp:revision>
  <dcterms:created xsi:type="dcterms:W3CDTF">2019-03-13T10:55:47Z</dcterms:created>
  <dcterms:modified xsi:type="dcterms:W3CDTF">2019-03-13T16:22:44Z</dcterms:modified>
</cp:coreProperties>
</file>