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NMF: break down term-document matrix into lower dimensional form, namely a term-topic and topic-document matrix. The non-negativity makes it easier to interpret the results.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8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8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Non-negative Matrix Factorization is a Linear-algeabreic model, that factors high-dimensional vectors into a low-dimensionality representation. Similar to Principal component analysis (PCA), NMF takes advantage of the fact that the vectors are non-negative. By factoring them into the lower-dimensional form, NMF forces the coefficients to also be non-negative.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Given the original matrix </a:t>
            </a:r>
            <a:r>
              <a:rPr b="1" lang="de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de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we can obtain two matrices </a:t>
            </a:r>
            <a:r>
              <a:rPr b="1" lang="de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 </a:t>
            </a:r>
            <a:r>
              <a:rPr lang="de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b="1" lang="de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de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such that A= WH. NMF has an inherent clustering property, such that W and H represent the following information about A: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(Document-word matrix) — input that contains which words appear in which documents.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 (Basis vectors) — the topics (clusters) discovered from the documents.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 (Coefficient matrix) — the membership weights for the topics in each document.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2"/>
                </a:solidFill>
              </a:rPr>
              <a:t>Normalized dot product of </a:t>
            </a:r>
            <a:r>
              <a:rPr b="1" lang="de" sz="1800">
                <a:solidFill>
                  <a:schemeClr val="dk2"/>
                </a:solidFill>
              </a:rPr>
              <a:t>X</a:t>
            </a:r>
            <a:r>
              <a:rPr lang="de" sz="1800">
                <a:solidFill>
                  <a:schemeClr val="dk2"/>
                </a:solidFill>
              </a:rPr>
              <a:t> and </a:t>
            </a:r>
            <a:r>
              <a:rPr b="1" lang="de" sz="1800">
                <a:solidFill>
                  <a:schemeClr val="dk2"/>
                </a:solidFill>
              </a:rPr>
              <a:t>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8c2e1900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58c2e190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8c2e19006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58c2e190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6b067eda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56b067ed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8c2e19006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58c2e1900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8c2e19006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58c2e1900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/>
              <a:t>we also include a picture with the link ;)</a:t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24282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24282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588475" y="593367"/>
            <a:ext cx="7912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24282A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06582" y="1536633"/>
            <a:ext cx="7903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000" spcFirstLastPara="1" rIns="36000" wrap="square" tIns="91425"/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24282A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descr="Bildergebnis fÃ¼r nova ims" id="67" name="Google Shape;6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67478" y="117496"/>
            <a:ext cx="1113559" cy="115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21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88475" y="593367"/>
            <a:ext cx="791273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24282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06582" y="1536633"/>
            <a:ext cx="7903675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000" spcFirstLastPara="1" rIns="36000" wrap="square" tIns="9142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24282A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descr="Bildergebnis fÃ¼r nova ims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67478" y="117496"/>
            <a:ext cx="1113559" cy="115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588152" y="6185533"/>
            <a:ext cx="1967697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 Mining Group 12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ldergebnis fÃ¼r nova ims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67478" y="117496"/>
            <a:ext cx="1113559" cy="11581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588152" y="6185533"/>
            <a:ext cx="1967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 Mining Group 12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ldergebnis fÃ¼r nova ims" id="58" name="Google Shape;5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67478" y="117496"/>
            <a:ext cx="1113559" cy="11581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edium.com/ml2vec/topic-modeling-is-an-unsupervised-learning-approach-to-clustering-documents-to-discover-topics-fdfbf30e27df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arxiv.org/pdf/1301.3781.pdf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hyperlink" Target="https://nlp.stanford.edu/IR-book/pdf/06vect.pdf" TargetMode="External"/><Relationship Id="rId10" Type="http://schemas.openxmlformats.org/officeDocument/2006/relationships/hyperlink" Target="https://towardsdatascience.com/named-entity-recognition-ner-meeting-industrys-requirement-by-applying-state-of-the-art-deep-698d2b3b4ede?fbclid=IwAR1CkxMDT4Kla6GmSF2m5jZ5B6KSslL7P0nBoTfMvU4RajqJS-wjTsyXGsw" TargetMode="External"/><Relationship Id="rId13" Type="http://schemas.openxmlformats.org/officeDocument/2006/relationships/hyperlink" Target="https://medium.com/explore-artificial-intelligence/word2vec-a-baby-step-in-deep-learning-but-a-giant-leap-towards-natural-language-processing-40fe4e8602ba" TargetMode="External"/><Relationship Id="rId12" Type="http://schemas.openxmlformats.org/officeDocument/2006/relationships/hyperlink" Target="https://code.google.com/archive/p/word2vec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research.signal-ai.com/newsir16/signalmedia-1m.jsonl.gz?fbclid=IwAR03Mu1Z2m-UMJpBunITJlnhwbWp21MCU_k14BWnxM3qiaTHqoksiw85HQk" TargetMode="External"/><Relationship Id="rId4" Type="http://schemas.openxmlformats.org/officeDocument/2006/relationships/hyperlink" Target="https://simonpaarlberg.com/post/latent-semantic-analyses/?fbclid=IwAR3KLN7IK1yqSjYrOLpYptQoT-x0J7nOk9UblPA2_q2k0sueNdc3FXO_dH4" TargetMode="External"/><Relationship Id="rId9" Type="http://schemas.openxmlformats.org/officeDocument/2006/relationships/hyperlink" Target="http://mccormickml.com/2016/04/19/word2vec-tutorial-the-skip-gram-model/?fbclid=IwAR10hQ3nM1i6f7kCD19qToObpijv4qG5DDgwSxbGVuyh5yXrwMgtYuUSMVE" TargetMode="External"/><Relationship Id="rId15" Type="http://schemas.openxmlformats.org/officeDocument/2006/relationships/hyperlink" Target="https://rare-technologies.com/word2vec-tutorial/" TargetMode="External"/><Relationship Id="rId14" Type="http://schemas.openxmlformats.org/officeDocument/2006/relationships/hyperlink" Target="https://hackernoon.com/understanding-word-embeddings-a9ff830403ce" TargetMode="External"/><Relationship Id="rId16" Type="http://schemas.openxmlformats.org/officeDocument/2006/relationships/hyperlink" Target="https://machinelearningmastery.com/use-word-embedding-layers-deep-learning-keras/" TargetMode="External"/><Relationship Id="rId5" Type="http://schemas.openxmlformats.org/officeDocument/2006/relationships/hyperlink" Target="https://towardsdatascience.com/latent-dirichlet-allocation-15800c852699" TargetMode="External"/><Relationship Id="rId6" Type="http://schemas.openxmlformats.org/officeDocument/2006/relationships/hyperlink" Target="https://machinelearningmastery.com/develop-word-embeddings-python-gensim/?fbclid=IwAR34WZEQhnBcb9SuXKKS6Ts7QT9_MS3yjtzljv-YO6rGqt3mUco8SUVM0ic" TargetMode="External"/><Relationship Id="rId7" Type="http://schemas.openxmlformats.org/officeDocument/2006/relationships/hyperlink" Target="https://towardsdatascience.com/transfer-learning-using-elmo-embedding-c4a7e415103c" TargetMode="External"/><Relationship Id="rId8" Type="http://schemas.openxmlformats.org/officeDocument/2006/relationships/hyperlink" Target="https://towardsdatascience.com/3-silver-bullets-of-word-embedding-in-nlp-10fa8f50cc5a" TargetMode="External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hyperlink" Target="https://medium.com/jatana/unsupervised-text-summarization-using-sentence-embeddings-adb15ce83db1" TargetMode="External"/><Relationship Id="rId10" Type="http://schemas.openxmlformats.org/officeDocument/2006/relationships/hyperlink" Target="http://ruder.io/word-embeddings-softmax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medium.freecodecamp.org/how-to-get-started-with-word2vec-and-then-how-to-make-it-work-d0a2fca9dad3" TargetMode="External"/><Relationship Id="rId4" Type="http://schemas.openxmlformats.org/officeDocument/2006/relationships/hyperlink" Target="https://machinelearningmastery.com/develop-word-embeddings-python-gensim/" TargetMode="External"/><Relationship Id="rId9" Type="http://schemas.openxmlformats.org/officeDocument/2006/relationships/hyperlink" Target="https://www.tensorflow.org/tutorials/representation/word2vec#the_skip-gram_model" TargetMode="External"/><Relationship Id="rId5" Type="http://schemas.openxmlformats.org/officeDocument/2006/relationships/hyperlink" Target="https://skymind.ai/wiki/word2vec" TargetMode="External"/><Relationship Id="rId6" Type="http://schemas.openxmlformats.org/officeDocument/2006/relationships/hyperlink" Target="http://mccormickml.com/2016/04/19/word2vec-tutorial-the-skip-gram-model/" TargetMode="External"/><Relationship Id="rId7" Type="http://schemas.openxmlformats.org/officeDocument/2006/relationships/hyperlink" Target="http://mccormickml.com/2017/01/11/word2vec-tutorial-part-2-negative-sampling/" TargetMode="External"/><Relationship Id="rId8" Type="http://schemas.openxmlformats.org/officeDocument/2006/relationships/hyperlink" Target="https://towardsdatascience.com/introduction-to-word-embedding-and-word2vec-652d0c2060fa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spacy.io/models" TargetMode="External"/><Relationship Id="rId4" Type="http://schemas.openxmlformats.org/officeDocument/2006/relationships/hyperlink" Target="https://towardsdatascience.com/named-entity-recognition-ner-meeting-industrys-requirement-by-applying-state-of-the-art-deep-698d2b3b4ede" TargetMode="External"/><Relationship Id="rId5" Type="http://schemas.openxmlformats.org/officeDocument/2006/relationships/hyperlink" Target="https://www.depends-on-the-definition.com/named-entity-recognition-conditional-random-fields-python/?fbclid=IwAR2Z3mJm9EOlgph6qluUCEgcHJsZgpZgy_kOZUFamatOa1XrG51PKNsCui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arxiv.org/pdf/1301.3781.pdf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ctrTitle"/>
          </p:nvPr>
        </p:nvSpPr>
        <p:spPr>
          <a:xfrm>
            <a:off x="311708" y="2862809"/>
            <a:ext cx="8520600" cy="11323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de"/>
              <a:t>#TwitterBot #Summarizer</a:t>
            </a:r>
            <a:br>
              <a:rPr lang="de"/>
            </a:br>
            <a:r>
              <a:rPr lang="de" sz="1800"/>
              <a:t>Konrad Piąstka, Dominika Leszko, Joana Lorenz, Lukas Früchtnicht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606582" y="1536633"/>
            <a:ext cx="7903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000" spcFirstLastPara="1" rIns="36000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>
                <a:solidFill>
                  <a:srgbClr val="999999"/>
                </a:solidFill>
              </a:rPr>
              <a:t>Latent Dirichlet Allocation</a:t>
            </a:r>
            <a:r>
              <a:rPr b="1" lang="de">
                <a:solidFill>
                  <a:srgbClr val="999999"/>
                </a:solidFill>
              </a:rPr>
              <a:t> LDA</a:t>
            </a:r>
            <a:r>
              <a:rPr lang="de">
                <a:solidFill>
                  <a:srgbClr val="999999"/>
                </a:solidFill>
              </a:rPr>
              <a:t>, Latent Semantic Indexing </a:t>
            </a:r>
            <a:r>
              <a:rPr b="1" lang="de">
                <a:solidFill>
                  <a:srgbClr val="999999"/>
                </a:solidFill>
              </a:rPr>
              <a:t>LSI</a:t>
            </a:r>
            <a:endParaRPr b="1">
              <a:solidFill>
                <a:srgbClr val="999999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>
                <a:solidFill>
                  <a:srgbClr val="434343"/>
                </a:solidFill>
              </a:rPr>
              <a:t>Non-negative Matrix Factorization </a:t>
            </a:r>
            <a:r>
              <a:rPr b="1" lang="de">
                <a:solidFill>
                  <a:srgbClr val="434343"/>
                </a:solidFill>
              </a:rPr>
              <a:t>NMF</a:t>
            </a:r>
            <a:endParaRPr b="1">
              <a:solidFill>
                <a:srgbClr val="434343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8" name="Google Shape;168;p34"/>
          <p:cNvSpPr txBox="1"/>
          <p:nvPr/>
        </p:nvSpPr>
        <p:spPr>
          <a:xfrm>
            <a:off x="563200" y="5452600"/>
            <a:ext cx="87819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https://medium.com/ml2vec/topic-modeling-is-an-unsupervised-learning-approach-to-clustering-documents-to-discover-topics-fdfbf30e27df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de" sz="10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Arora, Ge, Halpern, Mimno, Moitra, Sontag, Wu, &amp; Zhu (2013)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34"/>
          <p:cNvPicPr preferRelativeResize="0"/>
          <p:nvPr/>
        </p:nvPicPr>
        <p:blipFill rotWithShape="1">
          <a:blip r:embed="rId4">
            <a:alphaModFix/>
          </a:blip>
          <a:srcRect b="25931" l="0" r="4205" t="0"/>
          <a:stretch/>
        </p:blipFill>
        <p:spPr>
          <a:xfrm>
            <a:off x="588475" y="2655425"/>
            <a:ext cx="8075398" cy="258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4"/>
          <p:cNvSpPr txBox="1"/>
          <p:nvPr/>
        </p:nvSpPr>
        <p:spPr>
          <a:xfrm>
            <a:off x="598852" y="395375"/>
            <a:ext cx="1639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Summarization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4"/>
          <p:cNvSpPr txBox="1"/>
          <p:nvPr>
            <p:ph type="title"/>
          </p:nvPr>
        </p:nvSpPr>
        <p:spPr>
          <a:xfrm>
            <a:off x="588475" y="593367"/>
            <a:ext cx="7912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3600"/>
              <a:t>Topic Extraction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377425" y="1463642"/>
            <a:ext cx="8454900" cy="47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000" spcFirstLastPara="1" rIns="360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606582" y="1536633"/>
            <a:ext cx="7903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000" spcFirstLastPara="1" rIns="36000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">
                <a:solidFill>
                  <a:srgbClr val="434343"/>
                </a:solidFill>
              </a:rPr>
              <a:t>Number of topics/sentences per method</a:t>
            </a:r>
            <a:endParaRPr>
              <a:solidFill>
                <a:srgbClr val="434343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>
                <a:solidFill>
                  <a:srgbClr val="434343"/>
                </a:solidFill>
              </a:rPr>
              <a:t>Rouge score:</a:t>
            </a:r>
            <a:endParaRPr>
              <a:solidFill>
                <a:srgbClr val="434343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>
                <a:solidFill>
                  <a:srgbClr val="434343"/>
                </a:solidFill>
              </a:rPr>
              <a:t>Overlap of words between summary and first 3 sentences</a:t>
            </a:r>
            <a:endParaRPr>
              <a:solidFill>
                <a:srgbClr val="434343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sz="1800">
                <a:solidFill>
                  <a:srgbClr val="434343"/>
                </a:solidFill>
              </a:rPr>
              <a:t>→ </a:t>
            </a:r>
            <a:r>
              <a:rPr lang="de">
                <a:solidFill>
                  <a:srgbClr val="434343"/>
                </a:solidFill>
              </a:rPr>
              <a:t>Highest scores for most topics </a:t>
            </a:r>
            <a:endParaRPr>
              <a:solidFill>
                <a:srgbClr val="434343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8" name="Google Shape;178;p35"/>
          <p:cNvSpPr txBox="1"/>
          <p:nvPr/>
        </p:nvSpPr>
        <p:spPr>
          <a:xfrm>
            <a:off x="598852" y="395375"/>
            <a:ext cx="1639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Summarization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5"/>
          <p:cNvSpPr txBox="1"/>
          <p:nvPr>
            <p:ph type="title"/>
          </p:nvPr>
        </p:nvSpPr>
        <p:spPr>
          <a:xfrm>
            <a:off x="588475" y="593367"/>
            <a:ext cx="7912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3600"/>
              <a:t>Optimal number of topics?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77425" y="1463642"/>
            <a:ext cx="8454900" cy="47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000" spcFirstLastPara="1" rIns="360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606582" y="1536633"/>
            <a:ext cx="7903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000" spcFirstLastPara="1" rIns="36000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">
                <a:solidFill>
                  <a:srgbClr val="434343"/>
                </a:solidFill>
              </a:rPr>
              <a:t>Number of topics/sentences per method</a:t>
            </a:r>
            <a:endParaRPr>
              <a:solidFill>
                <a:srgbClr val="434343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>
                <a:solidFill>
                  <a:srgbClr val="434343"/>
                </a:solidFill>
              </a:rPr>
              <a:t>Rouge score:</a:t>
            </a:r>
            <a:endParaRPr>
              <a:solidFill>
                <a:srgbClr val="434343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>
                <a:solidFill>
                  <a:srgbClr val="434343"/>
                </a:solidFill>
              </a:rPr>
              <a:t>Overlap of words between summary and first 3 sentences</a:t>
            </a:r>
            <a:endParaRPr>
              <a:solidFill>
                <a:srgbClr val="434343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sz="1800">
                <a:solidFill>
                  <a:srgbClr val="434343"/>
                </a:solidFill>
              </a:rPr>
              <a:t>→ </a:t>
            </a:r>
            <a:r>
              <a:rPr lang="de">
                <a:solidFill>
                  <a:srgbClr val="434343"/>
                </a:solidFill>
              </a:rPr>
              <a:t>Highest scores for most topics</a:t>
            </a:r>
            <a:r>
              <a:rPr lang="de"/>
              <a:t>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6" name="Google Shape;186;p36"/>
          <p:cNvSpPr txBox="1"/>
          <p:nvPr>
            <p:ph type="title"/>
          </p:nvPr>
        </p:nvSpPr>
        <p:spPr>
          <a:xfrm>
            <a:off x="588475" y="593367"/>
            <a:ext cx="7912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3600"/>
              <a:t>Optimal number of topics?</a:t>
            </a:r>
            <a:endParaRPr sz="3600"/>
          </a:p>
        </p:txBody>
      </p:sp>
      <p:grpSp>
        <p:nvGrpSpPr>
          <p:cNvPr id="187" name="Google Shape;187;p36"/>
          <p:cNvGrpSpPr/>
          <p:nvPr/>
        </p:nvGrpSpPr>
        <p:grpSpPr>
          <a:xfrm>
            <a:off x="4629638" y="2664299"/>
            <a:ext cx="1867004" cy="411921"/>
            <a:chOff x="4899138" y="2625799"/>
            <a:chExt cx="1867004" cy="411921"/>
          </a:xfrm>
        </p:grpSpPr>
        <p:sp>
          <p:nvSpPr>
            <p:cNvPr id="188" name="Google Shape;188;p36"/>
            <p:cNvSpPr/>
            <p:nvPr/>
          </p:nvSpPr>
          <p:spPr>
            <a:xfrm rot="1532854">
              <a:off x="4944063" y="2687661"/>
              <a:ext cx="352228" cy="288197"/>
            </a:xfrm>
            <a:prstGeom prst="lightningBolt">
              <a:avLst/>
            </a:prstGeom>
            <a:solidFill>
              <a:schemeClr val="accent1"/>
            </a:solidFill>
            <a:ln cap="flat" cmpd="sng" w="25400">
              <a:solidFill>
                <a:srgbClr val="BA7C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6"/>
            <p:cNvSpPr txBox="1"/>
            <p:nvPr/>
          </p:nvSpPr>
          <p:spPr>
            <a:xfrm>
              <a:off x="5187542" y="2677885"/>
              <a:ext cx="1578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de" sz="1400" u="none" cap="none" strike="noStrike">
                  <a:solidFill>
                    <a:srgbClr val="EF8600"/>
                  </a:solidFill>
                  <a:latin typeface="Arial"/>
                  <a:ea typeface="Arial"/>
                  <a:cs typeface="Arial"/>
                  <a:sym typeface="Arial"/>
                </a:rPr>
                <a:t>Normalization?</a:t>
              </a:r>
              <a:endParaRPr b="1" i="0" sz="14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36"/>
          <p:cNvSpPr txBox="1"/>
          <p:nvPr/>
        </p:nvSpPr>
        <p:spPr>
          <a:xfrm>
            <a:off x="598852" y="395375"/>
            <a:ext cx="1639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Summarization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588475" y="593367"/>
            <a:ext cx="7912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/>
              <a:t>Word embedding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600"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606582" y="1536633"/>
            <a:ext cx="7903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7" name="Google Shape;197;p37"/>
          <p:cNvSpPr txBox="1"/>
          <p:nvPr/>
        </p:nvSpPr>
        <p:spPr>
          <a:xfrm>
            <a:off x="142450" y="6501750"/>
            <a:ext cx="87819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de" sz="9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Tomas Mikolov, Kai Chen, Greg Corrado, and Jeffrey Dean. </a:t>
            </a:r>
            <a:r>
              <a:rPr b="0" i="1" lang="de" sz="9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Efficient Estimation of Word Representations in Vector Space</a:t>
            </a:r>
            <a:r>
              <a:rPr b="0" i="1" lang="de" sz="9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In Proceedings of Workshop at ICLR, 2013.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7"/>
          <p:cNvSpPr txBox="1"/>
          <p:nvPr/>
        </p:nvSpPr>
        <p:spPr>
          <a:xfrm>
            <a:off x="606575" y="1356875"/>
            <a:ext cx="791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Word embedding using </a:t>
            </a:r>
            <a:r>
              <a:rPr lang="de" sz="1800">
                <a:solidFill>
                  <a:srgbClr val="434343"/>
                </a:solidFill>
              </a:rPr>
              <a:t>word2vec </a:t>
            </a:r>
            <a:r>
              <a:rPr b="0" i="0" lang="de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- representing words in vector space - is capable of capturing the ‘context’ of a word in a document, semantic and syntactic similarity, the relation with other words, etc.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	“Have a </a:t>
            </a:r>
            <a:r>
              <a:rPr b="1" i="0" lang="de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good</a:t>
            </a:r>
            <a:r>
              <a:rPr b="0" i="0" lang="de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day” 	vs.	 “Have a </a:t>
            </a:r>
            <a:r>
              <a:rPr b="1" i="0" lang="de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great </a:t>
            </a:r>
            <a:r>
              <a:rPr b="0" i="0" lang="de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day”</a:t>
            </a:r>
            <a:r>
              <a:rPr b="0" i="0" lang="de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7"/>
          <p:cNvSpPr txBox="1"/>
          <p:nvPr/>
        </p:nvSpPr>
        <p:spPr>
          <a:xfrm>
            <a:off x="598852" y="395375"/>
            <a:ext cx="1639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7525" y="3071456"/>
            <a:ext cx="5510888" cy="30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588475" y="593367"/>
            <a:ext cx="791273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3600"/>
              <a:t>Evaluation metric</a:t>
            </a:r>
            <a:endParaRPr sz="3600"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606582" y="1536633"/>
            <a:ext cx="7903675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000" spcFirstLastPara="1" rIns="36000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"/>
              <a:t>Cosine similarity:</a:t>
            </a:r>
            <a:endParaRPr b="1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2"/>
                </a:solidFill>
              </a:rPr>
              <a:t>  Average vector of words vectors representations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207" name="Google Shape;207;p38"/>
          <p:cNvSpPr txBox="1"/>
          <p:nvPr/>
        </p:nvSpPr>
        <p:spPr>
          <a:xfrm>
            <a:off x="598852" y="395375"/>
            <a:ext cx="1639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697387" y="3096066"/>
            <a:ext cx="19485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“Have a </a:t>
            </a:r>
            <a:r>
              <a:rPr b="1" i="1" lang="de" sz="1600" u="none" cap="none" strike="noStrike">
                <a:solidFill>
                  <a:srgbClr val="000000"/>
                </a:solidFill>
              </a:rPr>
              <a:t>good</a:t>
            </a:r>
            <a:r>
              <a:rPr b="0" i="1" lang="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day”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Rouge score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 similarity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3016512" y="3096066"/>
            <a:ext cx="2025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“Have a </a:t>
            </a:r>
            <a:r>
              <a:rPr b="1" i="1" lang="de" sz="1600" u="none" cap="none" strike="noStrike">
                <a:solidFill>
                  <a:srgbClr val="000000"/>
                </a:solidFill>
              </a:rPr>
              <a:t>great</a:t>
            </a:r>
            <a:r>
              <a:rPr b="0" i="1" lang="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day”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8"/>
          <p:cNvSpPr txBox="1"/>
          <p:nvPr/>
        </p:nvSpPr>
        <p:spPr>
          <a:xfrm>
            <a:off x="3016512" y="3598404"/>
            <a:ext cx="1789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75</a:t>
            </a:r>
            <a:r>
              <a:rPr b="0" i="0" lang="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95%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5412761" y="3550398"/>
            <a:ext cx="1789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75</a:t>
            </a:r>
            <a:r>
              <a:rPr b="0" i="0" lang="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82%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8"/>
          <p:cNvSpPr txBox="1"/>
          <p:nvPr/>
        </p:nvSpPr>
        <p:spPr>
          <a:xfrm>
            <a:off x="5412761" y="3096066"/>
            <a:ext cx="2025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“Have a </a:t>
            </a:r>
            <a:r>
              <a:rPr b="1" i="1" lang="de" sz="1600" u="none" cap="none" strike="noStrike">
                <a:solidFill>
                  <a:srgbClr val="000000"/>
                </a:solidFill>
              </a:rPr>
              <a:t>free</a:t>
            </a:r>
            <a:r>
              <a:rPr b="0" i="1" lang="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day”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/>
        </p:nvSpPr>
        <p:spPr>
          <a:xfrm>
            <a:off x="598852" y="395375"/>
            <a:ext cx="1639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Summarization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9"/>
          <p:cNvSpPr txBox="1"/>
          <p:nvPr>
            <p:ph type="title"/>
          </p:nvPr>
        </p:nvSpPr>
        <p:spPr>
          <a:xfrm>
            <a:off x="588475" y="593367"/>
            <a:ext cx="7912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3600"/>
              <a:t>Clustering</a:t>
            </a:r>
            <a:endParaRPr sz="3600"/>
          </a:p>
        </p:txBody>
      </p:sp>
      <p:pic>
        <p:nvPicPr>
          <p:cNvPr id="219" name="Google Shape;2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675" y="1490225"/>
            <a:ext cx="6514650" cy="494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9"/>
          <p:cNvSpPr/>
          <p:nvPr/>
        </p:nvSpPr>
        <p:spPr>
          <a:xfrm>
            <a:off x="4183475" y="3099175"/>
            <a:ext cx="189900" cy="189900"/>
          </a:xfrm>
          <a:prstGeom prst="dodecagon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9"/>
          <p:cNvSpPr/>
          <p:nvPr/>
        </p:nvSpPr>
        <p:spPr>
          <a:xfrm>
            <a:off x="3215450" y="4100925"/>
            <a:ext cx="189900" cy="189900"/>
          </a:xfrm>
          <a:prstGeom prst="dodecagon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9"/>
          <p:cNvSpPr/>
          <p:nvPr/>
        </p:nvSpPr>
        <p:spPr>
          <a:xfrm>
            <a:off x="2834750" y="3429000"/>
            <a:ext cx="189900" cy="189900"/>
          </a:xfrm>
          <a:prstGeom prst="dodecagon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9"/>
          <p:cNvSpPr/>
          <p:nvPr/>
        </p:nvSpPr>
        <p:spPr>
          <a:xfrm>
            <a:off x="4089500" y="3700975"/>
            <a:ext cx="189900" cy="189900"/>
          </a:xfrm>
          <a:prstGeom prst="dodecagon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9"/>
          <p:cNvSpPr/>
          <p:nvPr/>
        </p:nvSpPr>
        <p:spPr>
          <a:xfrm>
            <a:off x="5850225" y="4784025"/>
            <a:ext cx="189900" cy="189900"/>
          </a:xfrm>
          <a:prstGeom prst="dodecagon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9"/>
          <p:cNvSpPr/>
          <p:nvPr/>
        </p:nvSpPr>
        <p:spPr>
          <a:xfrm>
            <a:off x="5722500" y="3334050"/>
            <a:ext cx="189900" cy="189900"/>
          </a:xfrm>
          <a:prstGeom prst="dodecagon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9"/>
          <p:cNvSpPr/>
          <p:nvPr/>
        </p:nvSpPr>
        <p:spPr>
          <a:xfrm>
            <a:off x="3024650" y="2474450"/>
            <a:ext cx="189900" cy="189900"/>
          </a:xfrm>
          <a:prstGeom prst="dodecagon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9"/>
          <p:cNvSpPr/>
          <p:nvPr/>
        </p:nvSpPr>
        <p:spPr>
          <a:xfrm>
            <a:off x="5458075" y="4063500"/>
            <a:ext cx="189900" cy="189900"/>
          </a:xfrm>
          <a:prstGeom prst="dodecagon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9"/>
          <p:cNvSpPr/>
          <p:nvPr/>
        </p:nvSpPr>
        <p:spPr>
          <a:xfrm>
            <a:off x="7015175" y="2105025"/>
            <a:ext cx="152400" cy="1380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9"/>
          <p:cNvSpPr/>
          <p:nvPr/>
        </p:nvSpPr>
        <p:spPr>
          <a:xfrm>
            <a:off x="7015175" y="2310050"/>
            <a:ext cx="152400" cy="138000"/>
          </a:xfrm>
          <a:prstGeom prst="dodecagon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9"/>
          <p:cNvSpPr txBox="1"/>
          <p:nvPr/>
        </p:nvSpPr>
        <p:spPr>
          <a:xfrm>
            <a:off x="7155800" y="2228075"/>
            <a:ext cx="821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/>
              <a:t>Sentences</a:t>
            </a:r>
            <a:endParaRPr sz="900"/>
          </a:p>
        </p:txBody>
      </p:sp>
      <p:cxnSp>
        <p:nvCxnSpPr>
          <p:cNvPr id="231" name="Google Shape;231;p39"/>
          <p:cNvCxnSpPr>
            <a:stCxn id="226" idx="1"/>
          </p:cNvCxnSpPr>
          <p:nvPr/>
        </p:nvCxnSpPr>
        <p:spPr>
          <a:xfrm flipH="1" rot="10800000">
            <a:off x="3214550" y="2493857"/>
            <a:ext cx="914700" cy="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9"/>
          <p:cNvCxnSpPr>
            <a:stCxn id="220" idx="10"/>
          </p:cNvCxnSpPr>
          <p:nvPr/>
        </p:nvCxnSpPr>
        <p:spPr>
          <a:xfrm rot="10800000">
            <a:off x="4219682" y="2575075"/>
            <a:ext cx="33300" cy="52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9"/>
          <p:cNvCxnSpPr>
            <a:stCxn id="225" idx="9"/>
          </p:cNvCxnSpPr>
          <p:nvPr/>
        </p:nvCxnSpPr>
        <p:spPr>
          <a:xfrm rot="10800000">
            <a:off x="4292043" y="2547993"/>
            <a:ext cx="1455900" cy="81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9"/>
          <p:cNvSpPr txBox="1"/>
          <p:nvPr/>
        </p:nvSpPr>
        <p:spPr>
          <a:xfrm>
            <a:off x="7153413" y="2014959"/>
            <a:ext cx="821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/>
              <a:t>Words</a:t>
            </a:r>
            <a:endParaRPr sz="900"/>
          </a:p>
        </p:txBody>
      </p:sp>
      <p:cxnSp>
        <p:nvCxnSpPr>
          <p:cNvPr id="235" name="Google Shape;235;p39"/>
          <p:cNvCxnSpPr>
            <a:stCxn id="225" idx="3"/>
          </p:cNvCxnSpPr>
          <p:nvPr/>
        </p:nvCxnSpPr>
        <p:spPr>
          <a:xfrm>
            <a:off x="5886957" y="3498507"/>
            <a:ext cx="781500" cy="142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9"/>
          <p:cNvCxnSpPr>
            <a:stCxn id="227" idx="3"/>
          </p:cNvCxnSpPr>
          <p:nvPr/>
        </p:nvCxnSpPr>
        <p:spPr>
          <a:xfrm>
            <a:off x="5622532" y="4227957"/>
            <a:ext cx="1027500" cy="72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9"/>
          <p:cNvCxnSpPr>
            <a:stCxn id="224" idx="2"/>
          </p:cNvCxnSpPr>
          <p:nvPr/>
        </p:nvCxnSpPr>
        <p:spPr>
          <a:xfrm>
            <a:off x="6040125" y="4904418"/>
            <a:ext cx="591900" cy="8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9"/>
          <p:cNvCxnSpPr>
            <a:endCxn id="221" idx="7"/>
          </p:cNvCxnSpPr>
          <p:nvPr/>
        </p:nvCxnSpPr>
        <p:spPr>
          <a:xfrm flipH="1" rot="10800000">
            <a:off x="2782850" y="4221318"/>
            <a:ext cx="432600" cy="9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9"/>
          <p:cNvCxnSpPr>
            <a:endCxn id="224" idx="8"/>
          </p:cNvCxnSpPr>
          <p:nvPr/>
        </p:nvCxnSpPr>
        <p:spPr>
          <a:xfrm>
            <a:off x="2801025" y="4382232"/>
            <a:ext cx="3049200" cy="4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9"/>
          <p:cNvCxnSpPr>
            <a:endCxn id="227" idx="9"/>
          </p:cNvCxnSpPr>
          <p:nvPr/>
        </p:nvCxnSpPr>
        <p:spPr>
          <a:xfrm>
            <a:off x="4282918" y="2584143"/>
            <a:ext cx="1200600" cy="15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9"/>
          <p:cNvCxnSpPr>
            <a:endCxn id="227" idx="7"/>
          </p:cNvCxnSpPr>
          <p:nvPr/>
        </p:nvCxnSpPr>
        <p:spPr>
          <a:xfrm flipH="1" rot="10800000">
            <a:off x="2791975" y="4183893"/>
            <a:ext cx="2666100" cy="1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9"/>
          <p:cNvCxnSpPr>
            <a:endCxn id="222" idx="5"/>
          </p:cNvCxnSpPr>
          <p:nvPr/>
        </p:nvCxnSpPr>
        <p:spPr>
          <a:xfrm flipH="1" rot="10800000">
            <a:off x="2719757" y="3618900"/>
            <a:ext cx="184500" cy="64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9"/>
          <p:cNvCxnSpPr>
            <a:endCxn id="222" idx="0"/>
          </p:cNvCxnSpPr>
          <p:nvPr/>
        </p:nvCxnSpPr>
        <p:spPr>
          <a:xfrm flipH="1">
            <a:off x="2999207" y="2557143"/>
            <a:ext cx="112110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9"/>
          <p:cNvCxnSpPr>
            <a:stCxn id="223" idx="7"/>
          </p:cNvCxnSpPr>
          <p:nvPr/>
        </p:nvCxnSpPr>
        <p:spPr>
          <a:xfrm flipH="1">
            <a:off x="2764700" y="3821368"/>
            <a:ext cx="1324800" cy="4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9"/>
          <p:cNvCxnSpPr>
            <a:endCxn id="223" idx="10"/>
          </p:cNvCxnSpPr>
          <p:nvPr/>
        </p:nvCxnSpPr>
        <p:spPr>
          <a:xfrm flipH="1">
            <a:off x="4159007" y="2593075"/>
            <a:ext cx="51600" cy="11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39"/>
          <p:cNvSpPr/>
          <p:nvPr/>
        </p:nvSpPr>
        <p:spPr>
          <a:xfrm>
            <a:off x="7001375" y="2513650"/>
            <a:ext cx="180000" cy="180000"/>
          </a:xfrm>
          <a:prstGeom prst="ellipse">
            <a:avLst/>
          </a:prstGeom>
          <a:solidFill>
            <a:srgbClr val="15A1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9"/>
          <p:cNvSpPr txBox="1"/>
          <p:nvPr/>
        </p:nvSpPr>
        <p:spPr>
          <a:xfrm>
            <a:off x="7155800" y="2454650"/>
            <a:ext cx="821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/>
              <a:t>Centroids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0"/>
          <p:cNvPicPr preferRelativeResize="0"/>
          <p:nvPr/>
        </p:nvPicPr>
        <p:blipFill rotWithShape="1">
          <a:blip r:embed="rId3">
            <a:alphaModFix/>
          </a:blip>
          <a:srcRect b="7014" l="9464" r="8588" t="9680"/>
          <a:stretch/>
        </p:blipFill>
        <p:spPr>
          <a:xfrm>
            <a:off x="455575" y="1849624"/>
            <a:ext cx="8364048" cy="42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0"/>
          <p:cNvSpPr txBox="1"/>
          <p:nvPr/>
        </p:nvSpPr>
        <p:spPr>
          <a:xfrm>
            <a:off x="598852" y="395375"/>
            <a:ext cx="1639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0"/>
          <p:cNvSpPr txBox="1"/>
          <p:nvPr>
            <p:ph type="title"/>
          </p:nvPr>
        </p:nvSpPr>
        <p:spPr>
          <a:xfrm>
            <a:off x="588475" y="593367"/>
            <a:ext cx="7912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3600"/>
              <a:t>Evaluation metric: cos similarity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/>
          <p:nvPr/>
        </p:nvSpPr>
        <p:spPr>
          <a:xfrm>
            <a:off x="7410300" y="2954925"/>
            <a:ext cx="883800" cy="690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1"/>
          <p:cNvSpPr txBox="1"/>
          <p:nvPr/>
        </p:nvSpPr>
        <p:spPr>
          <a:xfrm>
            <a:off x="598852" y="395375"/>
            <a:ext cx="1639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41"/>
          <p:cNvPicPr preferRelativeResize="0"/>
          <p:nvPr/>
        </p:nvPicPr>
        <p:blipFill rotWithShape="1">
          <a:blip r:embed="rId3">
            <a:alphaModFix/>
          </a:blip>
          <a:srcRect b="7014" l="9464" r="8588" t="9680"/>
          <a:stretch/>
        </p:blipFill>
        <p:spPr>
          <a:xfrm>
            <a:off x="455575" y="1849624"/>
            <a:ext cx="8364048" cy="42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1"/>
          <p:cNvSpPr/>
          <p:nvPr/>
        </p:nvSpPr>
        <p:spPr>
          <a:xfrm>
            <a:off x="7267650" y="3083850"/>
            <a:ext cx="883800" cy="690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1"/>
          <p:cNvSpPr txBox="1"/>
          <p:nvPr>
            <p:ph type="title"/>
          </p:nvPr>
        </p:nvSpPr>
        <p:spPr>
          <a:xfrm>
            <a:off x="588475" y="593367"/>
            <a:ext cx="7912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3600"/>
              <a:t>Evaluation metric: cos similarity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9" name="Google Shape;269;p42"/>
          <p:cNvSpPr txBox="1"/>
          <p:nvPr/>
        </p:nvSpPr>
        <p:spPr>
          <a:xfrm>
            <a:off x="598852" y="395375"/>
            <a:ext cx="1639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</a:rPr>
              <a:t>Results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70" name="Google Shape;270;p42"/>
          <p:cNvSpPr txBox="1"/>
          <p:nvPr>
            <p:ph type="title"/>
          </p:nvPr>
        </p:nvSpPr>
        <p:spPr>
          <a:xfrm>
            <a:off x="588475" y="593367"/>
            <a:ext cx="7912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3600"/>
              <a:t>Model performance comparison</a:t>
            </a:r>
            <a:endParaRPr sz="3600"/>
          </a:p>
        </p:txBody>
      </p:sp>
      <p:pic>
        <p:nvPicPr>
          <p:cNvPr id="271" name="Google Shape;2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67"/>
            <a:ext cx="8839198" cy="4661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/>
        </p:nvSpPr>
        <p:spPr>
          <a:xfrm>
            <a:off x="598852" y="395375"/>
            <a:ext cx="1639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</a:rPr>
              <a:t>Results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77" name="Google Shape;277;p43"/>
          <p:cNvSpPr txBox="1"/>
          <p:nvPr>
            <p:ph type="title"/>
          </p:nvPr>
        </p:nvSpPr>
        <p:spPr>
          <a:xfrm>
            <a:off x="588475" y="593367"/>
            <a:ext cx="7912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3600"/>
              <a:t>Model performance comparison</a:t>
            </a:r>
            <a:endParaRPr sz="3600"/>
          </a:p>
        </p:txBody>
      </p:sp>
      <p:pic>
        <p:nvPicPr>
          <p:cNvPr id="278" name="Google Shape;2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67"/>
            <a:ext cx="8839198" cy="4661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6"/>
          <p:cNvPicPr preferRelativeResize="0"/>
          <p:nvPr/>
        </p:nvPicPr>
        <p:blipFill rotWithShape="1">
          <a:blip r:embed="rId3">
            <a:alphaModFix/>
          </a:blip>
          <a:srcRect b="20549" l="0" r="6542" t="0"/>
          <a:stretch/>
        </p:blipFill>
        <p:spPr>
          <a:xfrm>
            <a:off x="950668" y="3705723"/>
            <a:ext cx="6489862" cy="170285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6"/>
          <p:cNvSpPr txBox="1"/>
          <p:nvPr>
            <p:ph type="title"/>
          </p:nvPr>
        </p:nvSpPr>
        <p:spPr>
          <a:xfrm>
            <a:off x="588475" y="593367"/>
            <a:ext cx="791273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3600"/>
              <a:t>More than 2M articles a day</a:t>
            </a:r>
            <a:endParaRPr sz="3600"/>
          </a:p>
        </p:txBody>
      </p:sp>
      <p:sp>
        <p:nvSpPr>
          <p:cNvPr id="112" name="Google Shape;112;p26"/>
          <p:cNvSpPr txBox="1"/>
          <p:nvPr/>
        </p:nvSpPr>
        <p:spPr>
          <a:xfrm>
            <a:off x="598838" y="395375"/>
            <a:ext cx="141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2216" y="1904267"/>
            <a:ext cx="72644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e"/>
              <a:t>Demo Time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588475" y="593367"/>
            <a:ext cx="7912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3600"/>
              <a:t>Limitations / Further Research</a:t>
            </a:r>
            <a:endParaRPr sz="3600"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674678" y="1536633"/>
            <a:ext cx="7903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000" spcFirstLastPara="1" rIns="360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Topic </a:t>
            </a:r>
            <a:r>
              <a:rPr b="1" lang="de"/>
              <a:t>exploration vs. exploitation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de"/>
              <a:t>Evaluation of methods:</a:t>
            </a:r>
            <a:r>
              <a:rPr lang="de"/>
              <a:t> quality measure (averaging word vectors), data label (title)</a:t>
            </a:r>
            <a:endParaRPr b="1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de"/>
              <a:t>Computational power</a:t>
            </a:r>
            <a:r>
              <a:rPr lang="de"/>
              <a:t> to make use of state of the art research methods (e.g. ELMO embedding)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de" sz="1800">
                <a:solidFill>
                  <a:schemeClr val="dk2"/>
                </a:solidFill>
              </a:rPr>
              <a:t>Is there a thing such as one single perfect summary?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2100" y="2240875"/>
            <a:ext cx="3947675" cy="38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6"/>
          <p:cNvSpPr txBox="1"/>
          <p:nvPr>
            <p:ph type="title"/>
          </p:nvPr>
        </p:nvSpPr>
        <p:spPr>
          <a:xfrm>
            <a:off x="301341" y="850043"/>
            <a:ext cx="7912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3600"/>
              <a:t>Our TwitterBot’s Account is already trending!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588475" y="593367"/>
            <a:ext cx="7912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3600"/>
              <a:t>References</a:t>
            </a:r>
            <a:endParaRPr sz="3600"/>
          </a:p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674678" y="1536633"/>
            <a:ext cx="7903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000" spcFirstLastPara="1" rIns="36000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de" sz="1400"/>
              <a:t>1 Mio News articles DB: </a:t>
            </a:r>
            <a:r>
              <a:rPr lang="de" sz="1400" u="sng">
                <a:solidFill>
                  <a:schemeClr val="accent5"/>
                </a:solidFill>
                <a:hlinkClick r:id="rId3"/>
              </a:rPr>
              <a:t>http://research.signal-ai.com/newsir16/signalmedia-1m.jsonl.gz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de" sz="1400" u="sng">
                <a:solidFill>
                  <a:schemeClr val="accent5"/>
                </a:solidFill>
                <a:hlinkClick r:id="rId4"/>
              </a:rPr>
              <a:t>https://simonpaarlberg.com/post/latent-semantic-analyses/?fbclid=IwAR3KLN7IK1yqSjYrOLpYptQoT-x0J7nOk9UblPA2_q2k0sueNdc3FXO_dH4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de" sz="1400" u="sng">
                <a:solidFill>
                  <a:schemeClr val="accent5"/>
                </a:solidFill>
                <a:hlinkClick r:id="rId5"/>
              </a:rPr>
              <a:t>https://towardsdatascience.com/latent-dirichlet-allocation-15800c852699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de" sz="1400" u="sng">
                <a:solidFill>
                  <a:schemeClr val="accent5"/>
                </a:solidFill>
                <a:hlinkClick r:id="rId6"/>
              </a:rPr>
              <a:t>https://machinelearningmastery.com/develop-word-embeddings-python-gensim/?fbclid=IwAR34WZEQhnBcb9SuXKKS6Ts7QT9_MS3yjtzljv-YO6rGqt3mUco8SUVM0ic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de" sz="1400" u="sng">
                <a:solidFill>
                  <a:schemeClr val="accent5"/>
                </a:solidFill>
                <a:hlinkClick r:id="rId7"/>
              </a:rPr>
              <a:t>https://towardsdatascience.com/transfer-learning-using-elmo-embedding-c4a7e415103c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de" sz="1400" u="sng">
                <a:solidFill>
                  <a:schemeClr val="accent5"/>
                </a:solidFill>
                <a:hlinkClick r:id="rId8"/>
              </a:rPr>
              <a:t>https://towardsdatascience.com/3-silver-bullets-of-word-embedding-in-nlp-10fa8f50cc5a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de" sz="1400" u="sng">
                <a:solidFill>
                  <a:schemeClr val="accent5"/>
                </a:solidFill>
                <a:hlinkClick r:id="rId9"/>
              </a:rPr>
              <a:t>http://mccormickml.com/2016/04/19/word2vec-tutorial-the-skip-gram-model/?fbclid=IwAR10hQ3nM1i6f7kCD19qToObpijv4qG5DDgwSxbGVuyh5yXrwMgtYuUSMVE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de" sz="1400" u="sng">
                <a:solidFill>
                  <a:schemeClr val="accent5"/>
                </a:solidFill>
                <a:hlinkClick r:id="rId10"/>
              </a:rPr>
              <a:t>https://towardsdatascience.com/named-entity-recognition-ner-meeting-industrys-requirement-by-applying-state-of-the-art-deep-698d2b3b4ede?fbclid=IwAR1CkxMDT4Kla6GmSF2m5jZ5B6KSslL7P0nBoTfMvU4RajqJS-wjTsyXGsw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de" sz="1400" u="sng">
                <a:solidFill>
                  <a:schemeClr val="accent5"/>
                </a:solidFill>
                <a:hlinkClick r:id="rId11"/>
              </a:rPr>
              <a:t>https://nlp.stanford.edu/IR-book/pdf/06vect.pdf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de" sz="1400" u="sng">
                <a:solidFill>
                  <a:schemeClr val="accent5"/>
                </a:solidFill>
                <a:hlinkClick r:id="rId12"/>
              </a:rPr>
              <a:t>https://code.google.com/archive/p/word2vec/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de" sz="1400" u="sng">
                <a:solidFill>
                  <a:schemeClr val="hlink"/>
                </a:solidFill>
                <a:hlinkClick r:id="rId13"/>
              </a:rPr>
              <a:t>https://medium.com/explore-artificial-intelligence/word2vec-a-baby-step-in-deep-learning-but-a-giant-leap-towards-natural-language-processing-40fe4e8602ba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de" sz="1400" u="sng">
                <a:solidFill>
                  <a:schemeClr val="hlink"/>
                </a:solidFill>
                <a:hlinkClick r:id="rId14"/>
              </a:rPr>
              <a:t>https://hackernoon.com/understanding-word-embeddings-a9ff830403ce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de" sz="1400" u="sng">
                <a:solidFill>
                  <a:schemeClr val="hlink"/>
                </a:solidFill>
                <a:hlinkClick r:id="rId15"/>
              </a:rPr>
              <a:t>https://rare-technologies.com/word2vec-tutorial/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de" sz="1400" u="sng">
                <a:solidFill>
                  <a:schemeClr val="hlink"/>
                </a:solidFill>
                <a:hlinkClick r:id="rId16"/>
              </a:rPr>
              <a:t>https://machinelearningmastery.com/use-word-embedding-layers-deep-learning-keras/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674675" y="1536625"/>
            <a:ext cx="8037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000" spcFirstLastPara="1" rIns="36000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15"/>
            </a:pPr>
            <a:r>
              <a:rPr lang="de" sz="1400" u="sng">
                <a:solidFill>
                  <a:schemeClr val="hlink"/>
                </a:solidFill>
                <a:hlinkClick r:id="rId3"/>
              </a:rPr>
              <a:t>https://medium.freecodecamp.org/how-to-get-started-with-word2vec-and-then-how-to-make-it-work-d0a2fca9dad3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15"/>
            </a:pPr>
            <a:r>
              <a:rPr lang="de" sz="1400" u="sng">
                <a:solidFill>
                  <a:schemeClr val="hlink"/>
                </a:solidFill>
                <a:hlinkClick r:id="rId4"/>
              </a:rPr>
              <a:t>https://machinelearningmastery.com/develop-word-embeddings-python-gensim/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15"/>
            </a:pPr>
            <a:r>
              <a:rPr lang="de" sz="1400" u="sng">
                <a:solidFill>
                  <a:schemeClr val="hlink"/>
                </a:solidFill>
                <a:hlinkClick r:id="rId5"/>
              </a:rPr>
              <a:t>https://skymind.ai/wiki/word2vec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15"/>
            </a:pPr>
            <a:r>
              <a:rPr lang="de" sz="1400" u="sng">
                <a:solidFill>
                  <a:schemeClr val="hlink"/>
                </a:solidFill>
                <a:hlinkClick r:id="rId6"/>
              </a:rPr>
              <a:t>http://mccormickml.com/2016/04/19/word2vec-tutorial-the-skip-gram-model/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15"/>
            </a:pPr>
            <a:r>
              <a:rPr lang="de" sz="1400" u="sng">
                <a:solidFill>
                  <a:schemeClr val="hlink"/>
                </a:solidFill>
                <a:hlinkClick r:id="rId7"/>
              </a:rPr>
              <a:t>http://mccormickml.com/2017/01/11/word2vec-tutorial-part-2-negative-sampling/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15"/>
            </a:pPr>
            <a:r>
              <a:rPr lang="de" sz="1400" u="sng">
                <a:solidFill>
                  <a:schemeClr val="hlink"/>
                </a:solidFill>
                <a:hlinkClick r:id="rId8"/>
              </a:rPr>
              <a:t>https://towardsdatascience.com/introduction-to-word-embedding-and-word2vec-652d0c2060fa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15"/>
            </a:pPr>
            <a:r>
              <a:rPr lang="de" sz="1400" u="sng">
                <a:solidFill>
                  <a:schemeClr val="hlink"/>
                </a:solidFill>
                <a:hlinkClick r:id="rId9"/>
              </a:rPr>
              <a:t>https://www.tensorflow.org/tutorials/representation/word2vec#the_skip-gram_model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15"/>
            </a:pPr>
            <a:r>
              <a:rPr lang="de" sz="1400" u="sng">
                <a:solidFill>
                  <a:schemeClr val="hlink"/>
                </a:solidFill>
                <a:hlinkClick r:id="rId10"/>
              </a:rPr>
              <a:t>http://ruder.io/word-embeddings-softmax/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15"/>
            </a:pPr>
            <a:r>
              <a:rPr lang="de" sz="1400" u="sng">
                <a:solidFill>
                  <a:schemeClr val="hlink"/>
                </a:solidFill>
                <a:hlinkClick r:id="rId11"/>
              </a:rPr>
              <a:t>https://medium.com/jatana/unsupervised-text-summarization-using-sentence-embeddings-adb15ce83db1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07" name="Google Shape;307;p48"/>
          <p:cNvSpPr txBox="1"/>
          <p:nvPr>
            <p:ph type="title"/>
          </p:nvPr>
        </p:nvSpPr>
        <p:spPr>
          <a:xfrm>
            <a:off x="588475" y="593367"/>
            <a:ext cx="7912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3600"/>
              <a:t>References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311700" y="2801030"/>
            <a:ext cx="85206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de" sz="6000"/>
              <a:t>Backup</a:t>
            </a:r>
            <a:endParaRPr sz="6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50"/>
          <p:cNvPicPr preferRelativeResize="0"/>
          <p:nvPr/>
        </p:nvPicPr>
        <p:blipFill rotWithShape="1">
          <a:blip r:embed="rId3">
            <a:alphaModFix/>
          </a:blip>
          <a:srcRect b="1411" l="1584" r="1194" t="1273"/>
          <a:stretch/>
        </p:blipFill>
        <p:spPr>
          <a:xfrm>
            <a:off x="961431" y="1097370"/>
            <a:ext cx="6499675" cy="505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/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de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Methods: NER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1"/>
          <p:cNvSpPr txBox="1"/>
          <p:nvPr/>
        </p:nvSpPr>
        <p:spPr>
          <a:xfrm>
            <a:off x="311700" y="148158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Spacy performs NER using a modified Bidirectional LSTM Neural Network.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Recognized entities are: </a:t>
            </a:r>
            <a:r>
              <a:rPr b="0" i="0" lang="de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PERSON, ORG, NORP, FAC, GPE, LOC, PRODUCT, EVENT, WORK_OF_ART, LAW, LANGUAGE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Recent Research: Deep contextualized word representations using  Embedding from Language Models by Google (2018).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1"/>
          <p:cNvSpPr txBox="1"/>
          <p:nvPr/>
        </p:nvSpPr>
        <p:spPr>
          <a:xfrm>
            <a:off x="450550" y="5438275"/>
            <a:ext cx="7891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de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https://spacy.io/models</a:t>
            </a:r>
            <a:r>
              <a:rPr b="0" i="0" lang="de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de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https://towardsdatascience.com/named-entity-recognition-ner-meeting-industrys-requirement-by-applying-state-of-the-art-deep-698d2b3b4ede</a:t>
            </a:r>
            <a:r>
              <a:rPr b="0" i="0" lang="de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de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https://www.depends-on-the-definition.com/named-entity-recognition-conditional-random-fields-python/?fbclid=IwAR2Z3mJm9EOlgph6qluUCEgcHJsZgpZgy_kOZUFamatOa1XrG51PKNsCuiE</a:t>
            </a:r>
            <a:endParaRPr b="0" i="0" sz="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/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de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Methods: Word embedding (skip-gram)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52"/>
          <p:cNvSpPr txBox="1"/>
          <p:nvPr/>
        </p:nvSpPr>
        <p:spPr>
          <a:xfrm>
            <a:off x="311700" y="1536625"/>
            <a:ext cx="2840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Word embedding theory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Weights matrix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(look up table)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2"/>
          <p:cNvSpPr txBox="1"/>
          <p:nvPr/>
        </p:nvSpPr>
        <p:spPr>
          <a:xfrm>
            <a:off x="142450" y="6501750"/>
            <a:ext cx="87819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de" sz="9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Tomas Mikolov, Kai Chen, Greg Corrado, and Jeffrey Dean. </a:t>
            </a:r>
            <a:r>
              <a:rPr b="0" i="1" lang="de" sz="9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Efficient Estimation of Word Representations in Vector Space</a:t>
            </a:r>
            <a:r>
              <a:rPr b="0" i="1" lang="de" sz="9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In Proceedings of Workshop at ICLR, 2013.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52"/>
          <p:cNvPicPr preferRelativeResize="0"/>
          <p:nvPr/>
        </p:nvPicPr>
        <p:blipFill rotWithShape="1">
          <a:blip r:embed="rId4">
            <a:alphaModFix/>
          </a:blip>
          <a:srcRect b="0" l="17119" r="2545" t="0"/>
          <a:stretch/>
        </p:blipFill>
        <p:spPr>
          <a:xfrm>
            <a:off x="432625" y="3364550"/>
            <a:ext cx="2367419" cy="17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9750" y="1954500"/>
            <a:ext cx="6422874" cy="41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2"/>
          <p:cNvSpPr/>
          <p:nvPr/>
        </p:nvSpPr>
        <p:spPr>
          <a:xfrm>
            <a:off x="7589875" y="2548025"/>
            <a:ext cx="1518000" cy="318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2"/>
          <p:cNvSpPr/>
          <p:nvPr/>
        </p:nvSpPr>
        <p:spPr>
          <a:xfrm>
            <a:off x="2889750" y="3631075"/>
            <a:ext cx="1004400" cy="129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2"/>
          <p:cNvSpPr txBox="1"/>
          <p:nvPr/>
        </p:nvSpPr>
        <p:spPr>
          <a:xfrm>
            <a:off x="6358450" y="1954495"/>
            <a:ext cx="3306000" cy="4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52"/>
          <p:cNvCxnSpPr/>
          <p:nvPr/>
        </p:nvCxnSpPr>
        <p:spPr>
          <a:xfrm flipH="1" rot="10800000">
            <a:off x="2744819" y="3949200"/>
            <a:ext cx="2133900" cy="48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/>
        </p:nvSpPr>
        <p:spPr>
          <a:xfrm>
            <a:off x="387900" y="18125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de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GloVe trained model</a:t>
            </a:r>
            <a:r>
              <a:rPr b="0" i="0" lang="de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	 </a:t>
            </a:r>
            <a:r>
              <a:rPr b="0" i="0" lang="de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Our</a:t>
            </a:r>
            <a:r>
              <a:rPr b="0" i="0" lang="de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de" sz="2800" u="none" cap="none" strike="noStrike">
                <a:solidFill>
                  <a:srgbClr val="0F5E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de" sz="2800" u="none" cap="none" strike="noStrike">
                <a:solidFill>
                  <a:srgbClr val="FF2727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de" sz="2800" u="none" cap="none" strike="noStrike">
                <a:solidFill>
                  <a:srgbClr val="FFE70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de" sz="2800" u="none" cap="none" strike="noStrike">
                <a:solidFill>
                  <a:srgbClr val="0F5E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de" sz="2800" u="none" cap="none" strike="noStrike">
                <a:solidFill>
                  <a:srgbClr val="3CCE2F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de" sz="2800" u="none" cap="none" strike="noStrike">
                <a:solidFill>
                  <a:srgbClr val="FF2727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de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de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2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3"/>
          <p:cNvSpPr txBox="1"/>
          <p:nvPr/>
        </p:nvSpPr>
        <p:spPr>
          <a:xfrm>
            <a:off x="387900" y="2756500"/>
            <a:ext cx="42603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Trained on Wikipedia articles with 6 billion tokens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300-dimensional vectors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Size ~ in 822 mb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444444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444444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444444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3"/>
          <p:cNvSpPr txBox="1"/>
          <p:nvPr/>
        </p:nvSpPr>
        <p:spPr>
          <a:xfrm>
            <a:off x="4648200" y="2756500"/>
            <a:ext cx="42603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Trained on 1 million news articles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300-dimensional vectors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Size ~ in 58 mb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rgbClr val="0F5E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de" sz="1800" u="none" cap="none" strike="noStrike">
                <a:solidFill>
                  <a:srgbClr val="FF2727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de" sz="1800" u="none" cap="none" strike="noStrike">
                <a:solidFill>
                  <a:srgbClr val="FFE70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de" sz="1800" u="none" cap="none" strike="noStrike">
                <a:solidFill>
                  <a:srgbClr val="0F5E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de" sz="1800" u="none" cap="none" strike="noStrike">
                <a:solidFill>
                  <a:srgbClr val="3CCE2F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de" sz="1800" u="none" cap="none" strike="noStrike">
                <a:solidFill>
                  <a:srgbClr val="FF2727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de" sz="18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Trained model</a:t>
            </a:r>
            <a:endParaRPr b="0" i="0" sz="1800" u="none" cap="none" strike="noStrik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News dataset (about 100 billion words)</a:t>
            </a:r>
            <a:endParaRPr b="0" i="0" sz="1200" u="none" cap="none" strike="noStrik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300-dimensional vectors </a:t>
            </a:r>
            <a:endParaRPr b="0" i="0" sz="1200" u="none" cap="none" strike="noStrik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Size ~ 3.5 GB  min RAM: 8GB</a:t>
            </a:r>
            <a:endParaRPr b="0" i="0" sz="1200" u="none" cap="none" strike="noStrik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53"/>
          <p:cNvSpPr txBox="1"/>
          <p:nvPr/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de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Methods: Word embedding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588475" y="593367"/>
            <a:ext cx="791273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3600"/>
              <a:t>Titles often don‘t say much</a:t>
            </a:r>
            <a:endParaRPr sz="3600"/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956" y="1923959"/>
            <a:ext cx="73342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9956" y="3296815"/>
            <a:ext cx="69818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8456" y="4582424"/>
            <a:ext cx="69342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 txBox="1"/>
          <p:nvPr/>
        </p:nvSpPr>
        <p:spPr>
          <a:xfrm>
            <a:off x="598838" y="395375"/>
            <a:ext cx="141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606582" y="1536633"/>
            <a:ext cx="7903675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000" spcFirstLastPara="1" rIns="36000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sz="2800">
                <a:solidFill>
                  <a:srgbClr val="434343"/>
                </a:solidFill>
              </a:rPr>
              <a:t>Automatically generating and posting a summary with:</a:t>
            </a:r>
            <a:endParaRPr>
              <a:solidFill>
                <a:srgbClr val="434343"/>
              </a:solidFill>
            </a:endParaRPr>
          </a:p>
          <a:p>
            <a:pPr indent="-457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lang="de" sz="2800">
                <a:solidFill>
                  <a:srgbClr val="434343"/>
                </a:solidFill>
              </a:rPr>
              <a:t>no more than 280 characters</a:t>
            </a:r>
            <a:endParaRPr>
              <a:solidFill>
                <a:srgbClr val="434343"/>
              </a:solidFill>
            </a:endParaRPr>
          </a:p>
          <a:p>
            <a:pPr indent="-457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lang="de" sz="2800">
                <a:solidFill>
                  <a:srgbClr val="434343"/>
                </a:solidFill>
              </a:rPr>
              <a:t>relevant hashtags and mentions</a:t>
            </a:r>
            <a:endParaRPr>
              <a:solidFill>
                <a:srgbClr val="434343"/>
              </a:solidFill>
            </a:endParaRPr>
          </a:p>
          <a:p>
            <a:pPr indent="-45720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lang="de" sz="2800">
                <a:solidFill>
                  <a:srgbClr val="434343"/>
                </a:solidFill>
              </a:rPr>
              <a:t>link and title included in the post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598838" y="395375"/>
            <a:ext cx="141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8"/>
          <p:cNvSpPr txBox="1"/>
          <p:nvPr>
            <p:ph type="title"/>
          </p:nvPr>
        </p:nvSpPr>
        <p:spPr>
          <a:xfrm>
            <a:off x="588475" y="593367"/>
            <a:ext cx="7912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3600"/>
              <a:t>The objective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588475" y="593367"/>
            <a:ext cx="7912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3600"/>
              <a:t>Methodology</a:t>
            </a:r>
            <a:endParaRPr sz="3600"/>
          </a:p>
        </p:txBody>
      </p:sp>
      <p:pic>
        <p:nvPicPr>
          <p:cNvPr id="135" name="Google Shape;1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5823" y="1306817"/>
            <a:ext cx="6061479" cy="529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588475" y="593367"/>
            <a:ext cx="7912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3600"/>
              <a:t>Methodology</a:t>
            </a:r>
            <a:endParaRPr sz="3600"/>
          </a:p>
        </p:txBody>
      </p:sp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5823" y="1306817"/>
            <a:ext cx="6061479" cy="5294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0"/>
          <p:cNvSpPr/>
          <p:nvPr/>
        </p:nvSpPr>
        <p:spPr>
          <a:xfrm>
            <a:off x="1535823" y="1653702"/>
            <a:ext cx="6645139" cy="4947139"/>
          </a:xfrm>
          <a:prstGeom prst="rect">
            <a:avLst/>
          </a:prstGeom>
          <a:solidFill>
            <a:schemeClr val="lt1">
              <a:alpha val="76862"/>
            </a:schemeClr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588475" y="593367"/>
            <a:ext cx="7912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3600"/>
              <a:t>Methodology</a:t>
            </a:r>
            <a:endParaRPr sz="3600"/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5823" y="1306817"/>
            <a:ext cx="6061479" cy="5294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1"/>
          <p:cNvSpPr/>
          <p:nvPr/>
        </p:nvSpPr>
        <p:spPr>
          <a:xfrm>
            <a:off x="1535823" y="4127271"/>
            <a:ext cx="6645139" cy="2473570"/>
          </a:xfrm>
          <a:prstGeom prst="rect">
            <a:avLst/>
          </a:prstGeom>
          <a:solidFill>
            <a:schemeClr val="lt1">
              <a:alpha val="76862"/>
            </a:schemeClr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588475" y="593367"/>
            <a:ext cx="7912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3600"/>
              <a:t>Methodology</a:t>
            </a:r>
            <a:endParaRPr sz="3600"/>
          </a:p>
        </p:txBody>
      </p:sp>
      <p:pic>
        <p:nvPicPr>
          <p:cNvPr id="155" name="Google Shape;15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5823" y="1306817"/>
            <a:ext cx="6061479" cy="5294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/>
          <p:nvPr/>
        </p:nvSpPr>
        <p:spPr>
          <a:xfrm>
            <a:off x="1535823" y="5233481"/>
            <a:ext cx="6645139" cy="1367360"/>
          </a:xfrm>
          <a:prstGeom prst="rect">
            <a:avLst/>
          </a:prstGeom>
          <a:solidFill>
            <a:schemeClr val="lt1">
              <a:alpha val="76862"/>
            </a:schemeClr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588475" y="593367"/>
            <a:ext cx="7912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3600"/>
              <a:t>Methodology</a:t>
            </a:r>
            <a:endParaRPr sz="3600"/>
          </a:p>
        </p:txBody>
      </p:sp>
      <p:pic>
        <p:nvPicPr>
          <p:cNvPr id="162" name="Google Shape;16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5823" y="1306817"/>
            <a:ext cx="6061479" cy="529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