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76" r:id="rId7"/>
    <p:sldId id="277" r:id="rId8"/>
    <p:sldId id="278" r:id="rId9"/>
    <p:sldId id="280" r:id="rId10"/>
    <p:sldId id="281" r:id="rId11"/>
    <p:sldId id="261" r:id="rId12"/>
    <p:sldId id="272" r:id="rId13"/>
    <p:sldId id="262" r:id="rId14"/>
    <p:sldId id="263" r:id="rId15"/>
    <p:sldId id="264" r:id="rId16"/>
    <p:sldId id="265" r:id="rId17"/>
    <p:sldId id="274" r:id="rId18"/>
    <p:sldId id="266" r:id="rId19"/>
    <p:sldId id="267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3" d="100"/>
          <a:sy n="93" d="100"/>
        </p:scale>
        <p:origin x="121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BE909-426E-407E-8C9B-1279A8BA5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5C9ED9-6EEB-41B2-98A3-823B944B8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A46CFB-4BC8-4C0F-A06B-986BD321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3A23-ED66-4D04-8B90-22EA15FC64A3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41ED567-3A43-464C-917B-BB67FB5F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98C43E-0DA2-4D3D-99AE-81C176CF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8098-D779-4813-B866-BA9A061178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11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A91FD-861F-4A78-A381-15DDCE08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7F2AADB-AA1D-4635-A1DE-00E208E2C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B31D4D-FB79-4846-86FC-BECB7772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3A23-ED66-4D04-8B90-22EA15FC64A3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D935C4-3B18-4AB1-AB4E-CB523ABA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00CF6D-F3D1-43FF-915B-FE7452D9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8098-D779-4813-B866-BA9A061178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231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297045-B628-4DA3-A02D-EDDA63773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1F6BF14-B803-4799-968D-15746703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8BC487E-BC19-4B4A-B344-BE24EEE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3A23-ED66-4D04-8B90-22EA15FC64A3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803C1C-2035-472D-8171-6028CEEB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C055BF-3EBE-4C75-83AF-C6C58C4D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8098-D779-4813-B866-BA9A061178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321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2474D-9A62-41D5-94EA-87C0340F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A50F7B-D4FD-4ABA-B7C1-EC76A69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BCE08F-F2AB-419C-942E-61B93329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3A23-ED66-4D04-8B90-22EA15FC64A3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EB923A-9FDB-4783-B47E-F7FC61C1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ECE8A28-6C80-45D8-933B-1CBFE569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8098-D779-4813-B866-BA9A061178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64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A6009-FD20-4CD1-8713-3E05EE3B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E015B74-6611-4AFB-9708-C4F260F96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B09271-8849-4FA1-88F0-664BC436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3A23-ED66-4D04-8B90-22EA15FC64A3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6B21F02-3E32-48C3-AC02-8B1270E7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709C1E-7419-49FD-A5CE-5386A02F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8098-D779-4813-B866-BA9A061178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24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C39FE-6653-4854-A896-1638F24C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07C524-09B9-4FFC-9613-4BABFB76B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4363F7A-7DC3-4900-96D9-19D72A563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F8E7F64-81FB-4031-B2C0-93984D3A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3A23-ED66-4D04-8B90-22EA15FC64A3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E49168A-04A7-4D8C-BF33-3FDC6D94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E51ED29-6C86-4E36-A625-CFEE69C0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8098-D779-4813-B866-BA9A061178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711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DA541-1169-4B57-975D-E35F7CBF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99342B1-4B2C-4296-B3D1-94CBFA357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B8C1D8A-008F-4179-910D-6E46F801F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2778C04-F130-4CDA-BB4A-A46E52318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A1B84D8-5CCE-4E0C-8D13-224EBE9D9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02E1BDB-814F-49DA-85E7-7EBE956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3A23-ED66-4D04-8B90-22EA15FC64A3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632B28D-902A-4B9C-B930-1F9F4BA4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A9FE199-ACD9-4A8E-9054-11545D5F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8098-D779-4813-B866-BA9A061178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750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539FF-849E-4844-A12E-E77526C4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02C0D7B-C431-4696-A937-70B50FC1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3A23-ED66-4D04-8B90-22EA15FC64A3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F765280-F664-440D-8FDC-D6D04F24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71DF6F8-46BA-4FBF-99DB-222C9BAD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8098-D779-4813-B866-BA9A061178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165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78A47F7-25FD-4717-A91D-C851E363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3A23-ED66-4D04-8B90-22EA15FC64A3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B14B540-E177-4CDC-BADD-C08510F1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F7734B6-E673-4844-A8BA-88C237DD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8098-D779-4813-B866-BA9A061178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553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A1B69-33A5-417E-81DC-A44AC984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535B88-FD20-49B4-A973-798AFD2B7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2178E0-64C2-4631-9FAE-63F1776C0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B8D3CE-32FD-4326-B97F-768AA363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3A23-ED66-4D04-8B90-22EA15FC64A3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5F66975-FAFE-4464-9858-6C73C2E7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163F33-4B3C-4640-B375-4AA205B7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8098-D779-4813-B866-BA9A061178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339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F80BA-E653-4E34-A479-FC97946C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80F797B-EC3C-4A4D-ACB7-768DC41E8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D92254A-67EB-4CAF-9218-2CA7B270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F5B6065-FF23-4FAB-BF76-1973518B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3A23-ED66-4D04-8B90-22EA15FC64A3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53AFC9E-6F18-4E09-9005-4EB76B8B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628FF65-DF51-4840-9E5F-5ADE7533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8098-D779-4813-B866-BA9A061178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197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AF5B575-23FC-429B-92AE-A753242F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BE85CF0-6839-498F-BA2A-7AA83EA0C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E94637-D33E-46A6-B294-6D4718B2E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D3A23-ED66-4D04-8B90-22EA15FC64A3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2F2619D-41C6-4974-8B5B-1CA8EC9D4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6EC599-17B8-4FCE-8452-113983F7D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D8098-D779-4813-B866-BA9A061178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410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8DE90-4814-4BDE-AF6E-2CFA40BD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000"/>
            </a:br>
            <a:r>
              <a:rPr lang="en-US" sz="5000"/>
              <a:t>CERVEJARIA ARTESANAL </a:t>
            </a:r>
            <a:br>
              <a:rPr lang="en-US" sz="5000"/>
            </a:br>
            <a:endParaRPr lang="en-US" sz="50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arrafas numa linha de produção">
            <a:extLst>
              <a:ext uri="{FF2B5EF4-FFF2-40B4-BE49-F238E27FC236}">
                <a16:creationId xmlns:a16="http://schemas.microsoft.com/office/drawing/2014/main" id="{39139ECD-8616-4560-B6D6-0BB3324B4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8715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5DBB3F-13D3-424D-9CB9-97C8F554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0" y="753930"/>
            <a:ext cx="5074363" cy="241448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pt-PT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Identificação dos</a:t>
            </a:r>
            <a:br>
              <a:rPr lang="pt-PT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PT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atributos nos relacionamentos</a:t>
            </a:r>
            <a:br>
              <a:rPr lang="pt-PT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pt-PT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F648E9A-9966-4805-93A5-5895121EC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01820"/>
              </p:ext>
            </p:extLst>
          </p:nvPr>
        </p:nvGraphicFramePr>
        <p:xfrm>
          <a:off x="4935193" y="4119456"/>
          <a:ext cx="6496050" cy="1659083"/>
        </p:xfrm>
        <a:graphic>
          <a:graphicData uri="http://schemas.openxmlformats.org/drawingml/2006/table">
            <a:tbl>
              <a:tblPr firstRow="1" firstCol="1" bandRow="1"/>
              <a:tblGrid>
                <a:gridCol w="2249142">
                  <a:extLst>
                    <a:ext uri="{9D8B030D-6E8A-4147-A177-3AD203B41FA5}">
                      <a16:colId xmlns:a16="http://schemas.microsoft.com/office/drawing/2014/main" val="2786844848"/>
                    </a:ext>
                  </a:extLst>
                </a:gridCol>
                <a:gridCol w="2123454">
                  <a:extLst>
                    <a:ext uri="{9D8B030D-6E8A-4147-A177-3AD203B41FA5}">
                      <a16:colId xmlns:a16="http://schemas.microsoft.com/office/drawing/2014/main" val="554144371"/>
                    </a:ext>
                  </a:extLst>
                </a:gridCol>
                <a:gridCol w="2123454">
                  <a:extLst>
                    <a:ext uri="{9D8B030D-6E8A-4147-A177-3AD203B41FA5}">
                      <a16:colId xmlns:a16="http://schemas.microsoft.com/office/drawing/2014/main" val="894053999"/>
                    </a:ext>
                  </a:extLst>
                </a:gridCol>
              </a:tblGrid>
              <a:tr h="2852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8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Relacionamento </a:t>
                      </a:r>
                      <a:endParaRPr lang="pt-PT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Atributos</a:t>
                      </a:r>
                      <a:endParaRPr lang="pt-PT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PT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13413"/>
                  </a:ext>
                </a:extLst>
              </a:tr>
              <a:tr h="491126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7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7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7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7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cerveja Venda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7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7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Preço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7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PT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preço da cerveja na altura da venda</a:t>
                      </a:r>
                      <a:endParaRPr lang="pt-PT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20973"/>
                  </a:ext>
                </a:extLst>
              </a:tr>
              <a:tr h="491126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7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7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7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PT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número de unidades vendidas</a:t>
                      </a:r>
                      <a:endParaRPr lang="pt-PT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26194"/>
                  </a:ext>
                </a:extLst>
              </a:tr>
              <a:tr h="3916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7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PT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7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Valor</a:t>
                      </a:r>
                      <a:endParaRPr lang="pt-PT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PT" sz="7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valor total da venda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30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47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F5A9904-90BB-430B-891B-1D0E21C9A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8329" y="1029427"/>
            <a:ext cx="9855342" cy="5149416"/>
          </a:xfrm>
          <a:prstGeom prst="rect">
            <a:avLst/>
          </a:prstGeom>
          <a:noFill/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AFC4B1F-492A-43DA-8ED1-7072A070D518}"/>
              </a:ext>
            </a:extLst>
          </p:cNvPr>
          <p:cNvSpPr txBox="1"/>
          <p:nvPr/>
        </p:nvSpPr>
        <p:spPr>
          <a:xfrm>
            <a:off x="3126297" y="314100"/>
            <a:ext cx="593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Esquema Concetual </a:t>
            </a:r>
            <a:endParaRPr lang="pt-PT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934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9C5EB9-7847-4BF3-B86E-46BD4CD2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Modelação Lógica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87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0FAE58-DBCD-464A-8AC0-C14601901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48" y="192893"/>
            <a:ext cx="5278066" cy="3979585"/>
          </a:xfrm>
        </p:spPr>
        <p:txBody>
          <a:bodyPr anchor="ctr">
            <a:normAutofit/>
          </a:bodyPr>
          <a:lstStyle/>
          <a:p>
            <a:r>
              <a:rPr lang="pt-PT" sz="2000" b="1" dirty="0"/>
              <a:t>Relacionamento 1:N</a:t>
            </a:r>
          </a:p>
          <a:p>
            <a:endParaRPr lang="pt-PT" sz="2000" b="1" dirty="0"/>
          </a:p>
          <a:p>
            <a:pPr marL="0" indent="0">
              <a:buNone/>
            </a:pPr>
            <a:r>
              <a:rPr lang="pt-PT" sz="2000" b="1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06D1E1-CBDC-4C41-AA46-D5B4A700E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884828"/>
            <a:ext cx="4397433" cy="1912883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00D08D-EB32-4003-AC43-330FA183E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3934313"/>
            <a:ext cx="4395569" cy="2065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835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6759DD-CE13-427A-BC48-6948BC3D8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7347" y="1018476"/>
            <a:ext cx="8072828" cy="2341120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B0D0D9-8151-4277-9195-548D0970D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pt-PT" sz="1800" b="1"/>
              <a:t>Relacionamento N:N</a:t>
            </a:r>
          </a:p>
        </p:txBody>
      </p:sp>
    </p:spTree>
    <p:extLst>
      <p:ext uri="{BB962C8B-B14F-4D97-AF65-F5344CB8AC3E}">
        <p14:creationId xmlns:p14="http://schemas.microsoft.com/office/powerpoint/2010/main" val="283716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3A0676-35EA-4FAE-B956-026451D23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73" y="0"/>
            <a:ext cx="4282984" cy="3511943"/>
          </a:xfrm>
        </p:spPr>
        <p:txBody>
          <a:bodyPr anchor="ctr">
            <a:normAutofit/>
          </a:bodyPr>
          <a:lstStyle/>
          <a:p>
            <a:r>
              <a:rPr lang="pt-PT" sz="1800" b="1" dirty="0"/>
              <a:t>Relacionamento 1:1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39608B-0DEC-46C3-BC48-C28E8C9C7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356" y="1108503"/>
            <a:ext cx="2565845" cy="46403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0024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B1BB14A-42CA-427A-96A5-E87410B73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743" y="1539378"/>
            <a:ext cx="10247400" cy="4351338"/>
          </a:xfrm>
          <a:solidFill>
            <a:schemeClr val="bg1"/>
          </a:solidFill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787BBC0-5D12-490A-A5BC-1CCDAFE4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32" y="216431"/>
            <a:ext cx="10516511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44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9C5EB9-7847-4BF3-B86E-46BD4CD2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Modelação </a:t>
            </a:r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54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ísica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753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F2A7D-F07F-47C5-ACC1-BE374250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84" y="1681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Modelo físico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76058A-FBC2-4A45-A65E-6C7166E82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79" t="4838" r="973" b="14408"/>
          <a:stretch/>
        </p:blipFill>
        <p:spPr>
          <a:xfrm>
            <a:off x="978484" y="1568941"/>
            <a:ext cx="6704312" cy="31082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03AF67D-7C1D-4064-BC6D-81E5F5E0F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42" y="2620288"/>
            <a:ext cx="7002966" cy="340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8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1FC809-CF7E-495A-9AEC-C6D0F5F8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167" y="4367511"/>
            <a:ext cx="9613396" cy="1137111"/>
          </a:xfrm>
        </p:spPr>
        <p:txBody>
          <a:bodyPr>
            <a:normAutofit/>
          </a:bodyPr>
          <a:lstStyle/>
          <a:p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Tradução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das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interrogações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utilizador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SQL </a:t>
            </a:r>
            <a:b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(alguns exemplos)</a:t>
            </a:r>
            <a:endParaRPr lang="pt-PT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51E3C3-C412-4FC4-9A12-D3691202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922" y="928497"/>
            <a:ext cx="4433187" cy="1806523"/>
          </a:xfrm>
          <a:prstGeom prst="rect">
            <a:avLst/>
          </a:prstGeom>
        </p:spPr>
      </p:pic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0A26FE09-3E5B-47AA-8B75-24602012B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67" y="2289542"/>
            <a:ext cx="4183135" cy="1451126"/>
          </a:xfrm>
          <a:prstGeom prst="rect">
            <a:avLst/>
          </a:prstGeom>
        </p:spPr>
      </p:pic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9C940107-232A-4EEC-AE35-11597DF7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67" y="928497"/>
            <a:ext cx="4038324" cy="7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B96CE-7571-4463-8E7A-98671060D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965" y="353866"/>
            <a:ext cx="9308841" cy="1088992"/>
          </a:xfrm>
        </p:spPr>
        <p:txBody>
          <a:bodyPr/>
          <a:lstStyle/>
          <a:p>
            <a:r>
              <a:rPr lang="pt-PT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Contextualização</a:t>
            </a:r>
            <a:r>
              <a:rPr lang="pt-P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EB6119-E6A5-4416-8171-F2DD571FF013}"/>
              </a:ext>
            </a:extLst>
          </p:cNvPr>
          <p:cNvSpPr txBox="1"/>
          <p:nvPr/>
        </p:nvSpPr>
        <p:spPr>
          <a:xfrm>
            <a:off x="983199" y="1577347"/>
            <a:ext cx="104708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Um grupo de estudantes adeptos de cerveja artesanal e de uma mesa rodeada de amigos decidiram criar o seu próprio negócio, u</a:t>
            </a:r>
            <a:r>
              <a:rPr lang="pt-P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 Cervejaria Artesanal localizada na Sé de Braga </a:t>
            </a:r>
            <a:endParaRPr lang="pt-PT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E1D221-21E3-4C65-BB3F-C40E40BDC298}"/>
              </a:ext>
            </a:extLst>
          </p:cNvPr>
          <p:cNvSpPr txBox="1"/>
          <p:nvPr/>
        </p:nvSpPr>
        <p:spPr>
          <a:xfrm>
            <a:off x="1009413" y="2685343"/>
            <a:ext cx="10290558" cy="30008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pt-PT" b="1" dirty="0"/>
              <a:t>Motivação: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Juntar as pessoas depois de tanto tempo fechadas em casa e, além disso, de dar a conhecer diferentes cervejas artesanais oriundas de vários países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PT" b="1" dirty="0"/>
              <a:t>Objetivos: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Criar um sistema para armazenar toda a informação acerca da cervejaria e que seja possível facilitar a consulta e ajudar nas tomadas de decisões</a:t>
            </a:r>
            <a:r>
              <a:rPr lang="pt-PT" dirty="0"/>
              <a:t>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6725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 descr="Uma imagem com texto&#10;&#10;Descrição gerada automaticamente">
            <a:extLst>
              <a:ext uri="{FF2B5EF4-FFF2-40B4-BE49-F238E27FC236}">
                <a16:creationId xmlns:a16="http://schemas.microsoft.com/office/drawing/2014/main" id="{22000BBB-B68D-48F4-83BE-773A88A1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7" y="872625"/>
            <a:ext cx="5378597" cy="18691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4C204D4-3EEC-47FD-BB55-DF8BDCA95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720" y="2991076"/>
            <a:ext cx="4977388" cy="1692312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78D4A236-9E1E-43C2-B7BD-57740E1F4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038" y="4806420"/>
            <a:ext cx="4631795" cy="117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54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0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2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Rectangle 66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48BEC2-F018-443A-8727-1E7F18BE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/>
              <a:t>Views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B0AE0C-1730-49A1-955B-E441788E2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68" y="1230428"/>
            <a:ext cx="5473708" cy="2285272"/>
          </a:xfrm>
          <a:prstGeom prst="rect">
            <a:avLst/>
          </a:prstGeom>
        </p:spPr>
      </p:pic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D3404A56-BE0D-4A1C-94AC-88717273F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8" y="1214816"/>
            <a:ext cx="4346330" cy="22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48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7BD55-1DC2-44E6-9F47-6900A626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pt-PT" sz="5400" b="1">
                <a:solidFill>
                  <a:srgbClr val="FFFFFF"/>
                </a:solidFill>
              </a:rPr>
              <a:t>Conclusão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26FB96-D64E-4277-9075-E971B3C6E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755" y="3088258"/>
            <a:ext cx="5819193" cy="254668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A BD vai </a:t>
            </a:r>
            <a:r>
              <a:rPr lang="pt-PT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impulsionar o crescimento da Cervejaria Artesanal e </a:t>
            </a:r>
            <a:r>
              <a:rPr lang="pt-PT" sz="1800" dirty="0">
                <a:effectLst/>
                <a:ea typeface="ArialMT"/>
              </a:rPr>
              <a:t>está apta para sustentá-la, uma vez que cumpre as exigências propostas, o que torna a BD competente para os objetivos inicialmente traçados. </a:t>
            </a:r>
          </a:p>
        </p:txBody>
      </p:sp>
    </p:spTree>
    <p:extLst>
      <p:ext uri="{BB962C8B-B14F-4D97-AF65-F5344CB8AC3E}">
        <p14:creationId xmlns:p14="http://schemas.microsoft.com/office/powerpoint/2010/main" val="772995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8DE90-4814-4BDE-AF6E-2CFA40BD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000"/>
            </a:br>
            <a:r>
              <a:rPr lang="en-US" sz="5000"/>
              <a:t>CERVEJARIA ARTESANAL </a:t>
            </a:r>
            <a:br>
              <a:rPr lang="en-US" sz="5000"/>
            </a:br>
            <a:endParaRPr lang="en-US" sz="50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arrafas numa linha de produção">
            <a:extLst>
              <a:ext uri="{FF2B5EF4-FFF2-40B4-BE49-F238E27FC236}">
                <a16:creationId xmlns:a16="http://schemas.microsoft.com/office/drawing/2014/main" id="{39139ECD-8616-4560-B6D6-0BB3324B4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880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97A817-D544-48B2-A1FD-6CD032D1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96" y="1198418"/>
            <a:ext cx="3200400" cy="4461163"/>
          </a:xfrm>
        </p:spPr>
        <p:txBody>
          <a:bodyPr>
            <a:normAutofit/>
          </a:bodyPr>
          <a:lstStyle/>
          <a:p>
            <a:r>
              <a:rPr lang="pt-PT" b="1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Requisitos de descrição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7BCB04-DECB-4950-B4CD-DC7BFF4BA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361" y="406787"/>
            <a:ext cx="6906491" cy="5585619"/>
          </a:xfrm>
        </p:spPr>
        <p:txBody>
          <a:bodyPr anchor="ctr">
            <a:normAutofit fontScale="92500" lnSpcReduction="20000"/>
          </a:bodyPr>
          <a:lstStyle/>
          <a:p>
            <a:pPr marL="0" lvl="0" indent="0">
              <a:buNone/>
            </a:pPr>
            <a:endParaRPr lang="pt-PT" sz="13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3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RD02:</a:t>
            </a:r>
            <a:r>
              <a:rPr lang="pt-PT" sz="13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Para cada país, deve ser criado um ID único e o seu nome.</a:t>
            </a:r>
            <a:endParaRPr lang="pt-PT" sz="13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3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RD03:</a:t>
            </a:r>
            <a:r>
              <a:rPr lang="pt-PT" sz="13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Cada fornecedor tem um ID único, um nome associado e os respetivos contactos - e-mail e telefone.</a:t>
            </a:r>
            <a:endParaRPr lang="pt-PT" sz="13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3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RD04:</a:t>
            </a:r>
            <a:r>
              <a:rPr lang="pt-PT" sz="13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Cada cerveja possuirá também um ID único, o seu respetivo nome, a sua marca, o seu preço, o teor de alcoólico e a capacidade da garrafa (em cl).</a:t>
            </a:r>
            <a:endParaRPr lang="pt-PT" sz="13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3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RD05:</a:t>
            </a:r>
            <a:r>
              <a:rPr lang="pt-PT" sz="13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Para cada venda efetuada será criado um ID único, referida a data em que a mesma foi efetuada, o tipo de pagamento e o valor total da venda.</a:t>
            </a:r>
            <a:endParaRPr lang="pt-PT" sz="13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3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RD06:</a:t>
            </a:r>
            <a:r>
              <a:rPr lang="pt-PT" sz="13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Por cada venda realizada será registado a quantidade total da cerveja vendida e o respetivo preço no momento da venda.</a:t>
            </a:r>
            <a:endParaRPr lang="pt-PT" sz="13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3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RD07:</a:t>
            </a:r>
            <a:r>
              <a:rPr lang="pt-PT" sz="13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Cada funcionário terá um ID único, o seu respetivo nome, o seu contacto telefónico e a sua função que desempenha na Cervejaria.</a:t>
            </a:r>
            <a:endParaRPr lang="pt-PT" sz="13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3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RD08:</a:t>
            </a:r>
            <a:r>
              <a:rPr lang="pt-PT" sz="13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Cada fornecedor pertence a um único país e a cervejaria só trabalha com um fornecedor de cada país, que será o país de origem de cada cerveja.</a:t>
            </a:r>
            <a:endParaRPr lang="pt-PT" sz="13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3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RD09:</a:t>
            </a:r>
            <a:r>
              <a:rPr lang="pt-PT" sz="13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Cada fornecedor pode estar encarregue de fornecer à cervejaria mais do que uma cerveja e cada cerveja será apenas de um fornecedor.</a:t>
            </a:r>
            <a:endParaRPr lang="pt-PT" sz="13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3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RD10:</a:t>
            </a:r>
            <a:r>
              <a:rPr lang="pt-PT" sz="13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Uma cerveja é vendida várias vezes e cada venda pode conter uma ou mais cervejas diferentes.</a:t>
            </a:r>
            <a:endParaRPr lang="pt-PT" sz="13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3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RD11:</a:t>
            </a:r>
            <a:r>
              <a:rPr lang="pt-PT" sz="13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Cada venda realizada é associada a um único funcionário.</a:t>
            </a:r>
            <a:endParaRPr lang="pt-PT" sz="13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300" dirty="0"/>
          </a:p>
        </p:txBody>
      </p:sp>
    </p:spTree>
    <p:extLst>
      <p:ext uri="{BB962C8B-B14F-4D97-AF65-F5344CB8AC3E}">
        <p14:creationId xmlns:p14="http://schemas.microsoft.com/office/powerpoint/2010/main" val="281386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10FEB9-6332-416A-9DF4-8D75B296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PT" b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Requisitos de exploração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CA1A83-1F44-4E33-9F94-4AA56846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2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000" b="1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RE01:</a:t>
            </a:r>
            <a:r>
              <a:rPr lang="pt-PT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 Obter uma lista de todas cervejas.</a:t>
            </a:r>
            <a:endParaRPr lang="pt-PT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000" b="1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RE02: </a:t>
            </a:r>
            <a:r>
              <a:rPr lang="pt-PT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Obter uma lista de todas as vendas.</a:t>
            </a:r>
            <a:endParaRPr lang="pt-PT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000" b="1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RE03:</a:t>
            </a:r>
            <a:r>
              <a:rPr lang="pt-PT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 Obter uma lista dos fornecedores e os seus respetivos países.</a:t>
            </a:r>
            <a:endParaRPr lang="pt-PT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00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RE04:</a:t>
            </a:r>
            <a:r>
              <a:rPr lang="pt-PT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Obter as cervejas por país.</a:t>
            </a:r>
            <a:endParaRPr lang="pt-PT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00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RE05:</a:t>
            </a:r>
            <a:r>
              <a:rPr lang="pt-PT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Obter os fornecedores por cerveja e por país de origem.</a:t>
            </a:r>
            <a:endParaRPr lang="pt-PT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00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RE06:</a:t>
            </a:r>
            <a:r>
              <a:rPr lang="pt-PT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Obter o top 5 das cervejas mais vendidas.</a:t>
            </a:r>
            <a:endParaRPr lang="pt-PT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00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RE07:</a:t>
            </a:r>
            <a:r>
              <a:rPr lang="pt-PT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Obter as vendas realizadas por funcionário</a:t>
            </a:r>
            <a:endParaRPr lang="pt-PT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00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RE08:</a:t>
            </a:r>
            <a:r>
              <a:rPr lang="pt-PT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Obter as vendas realizadas até ao momento.</a:t>
            </a:r>
            <a:endParaRPr lang="pt-PT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00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RE09:</a:t>
            </a:r>
            <a:r>
              <a:rPr lang="pt-PT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Obter o número de quantidades vendidas por cerveja.</a:t>
            </a:r>
            <a:endParaRPr lang="pt-PT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00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RE10:</a:t>
            </a:r>
            <a:r>
              <a:rPr lang="pt-PT" sz="2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Obter a faturação total da Cervejaria por ano.</a:t>
            </a:r>
            <a:endParaRPr lang="pt-PT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72124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7B7AD4-BC1B-4F9E-BE55-5BBC37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PT" b="1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Requisitos de controlo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78261B-A2F9-496F-90CF-8F6A0738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fontAlgn="base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pt-PT" sz="2000" b="1" dirty="0">
                <a:effectLst/>
                <a:ea typeface="Times New Roman" panose="02020603050405020304" pitchFamily="18" charset="0"/>
              </a:rPr>
              <a:t>RC01:</a:t>
            </a:r>
            <a:r>
              <a:rPr lang="pt-PT" sz="2000" dirty="0">
                <a:effectLst/>
                <a:ea typeface="Times New Roman" panose="02020603050405020304" pitchFamily="18" charset="0"/>
              </a:rPr>
              <a:t>  Apenas o perfil de</a:t>
            </a:r>
            <a:r>
              <a:rPr lang="pt-PT" sz="2000" i="1" dirty="0">
                <a:effectLst/>
                <a:ea typeface="Times New Roman" panose="02020603050405020304" pitchFamily="18" charset="0"/>
              </a:rPr>
              <a:t> ADMIN</a:t>
            </a:r>
            <a:r>
              <a:rPr lang="pt-PT" sz="2000" dirty="0">
                <a:effectLst/>
                <a:ea typeface="Times New Roman" panose="02020603050405020304" pitchFamily="18" charset="0"/>
              </a:rPr>
              <a:t>, destinado ao gerente, terá acesso na íntegra à informação e operações presentes na base de dados. Apenas este poderá proceder a alterações da base de dados.</a:t>
            </a:r>
          </a:p>
          <a:p>
            <a:pPr fontAlgn="base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pt-PT" sz="20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RC03:</a:t>
            </a:r>
            <a:r>
              <a:rPr lang="pt-PT" sz="2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O perfil </a:t>
            </a:r>
            <a:r>
              <a:rPr lang="pt-PT" sz="20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FUNC, </a:t>
            </a:r>
            <a:r>
              <a:rPr lang="pt-PT" sz="2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destinado aos funcionários da Cervejaria, poderá aceder e consultar as informações da base de dados. </a:t>
            </a:r>
            <a:endParaRPr lang="pt-PT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pt-PT" sz="20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RC04:</a:t>
            </a:r>
            <a:r>
              <a:rPr lang="pt-PT" sz="2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Na última quinta-feira de cada mês deverá ser feita uma cópia de segurança da base de dados.</a:t>
            </a:r>
            <a:endParaRPr lang="pt-PT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636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9C5EB9-7847-4BF3-B86E-46BD4CD2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Modelação </a:t>
            </a:r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Concetual</a:t>
            </a:r>
            <a:endParaRPr lang="en-US" sz="5400" b="1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61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3A1A36-A20E-4CC2-AF6A-3DC46C6D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pt-PT" sz="4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Identificação das entidades 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CB46A2E6-167E-41E2-AE14-02147F2CD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661904"/>
              </p:ext>
            </p:extLst>
          </p:nvPr>
        </p:nvGraphicFramePr>
        <p:xfrm>
          <a:off x="5773078" y="541606"/>
          <a:ext cx="5350317" cy="567822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188746">
                  <a:extLst>
                    <a:ext uri="{9D8B030D-6E8A-4147-A177-3AD203B41FA5}">
                      <a16:colId xmlns:a16="http://schemas.microsoft.com/office/drawing/2014/main" val="825402053"/>
                    </a:ext>
                  </a:extLst>
                </a:gridCol>
                <a:gridCol w="3161571">
                  <a:extLst>
                    <a:ext uri="{9D8B030D-6E8A-4147-A177-3AD203B41FA5}">
                      <a16:colId xmlns:a16="http://schemas.microsoft.com/office/drawing/2014/main" val="3189693603"/>
                    </a:ext>
                  </a:extLst>
                </a:gridCol>
              </a:tblGrid>
              <a:tr h="465059">
                <a:tc>
                  <a:txBody>
                    <a:bodyPr/>
                    <a:lstStyle/>
                    <a:p>
                      <a:pPr algn="ctr"/>
                      <a:r>
                        <a:rPr lang="pt-PT" sz="1700" b="0" cap="none" spc="0" dirty="0">
                          <a:solidFill>
                            <a:schemeClr val="tx1"/>
                          </a:solidFill>
                          <a:effectLst/>
                        </a:rPr>
                        <a:t>Entidade</a:t>
                      </a:r>
                      <a:endParaRPr lang="pt-PT" sz="1700" b="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3" marR="67703" marT="78760" marB="7876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00" b="0" cap="none" spc="0" dirty="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PT" sz="1700" b="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3" marR="67703" marT="78760" marB="7876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621792"/>
                  </a:ext>
                </a:extLst>
              </a:tr>
              <a:tr h="990126">
                <a:tc>
                  <a:txBody>
                    <a:bodyPr/>
                    <a:lstStyle/>
                    <a:p>
                      <a:pPr algn="ctr"/>
                      <a:r>
                        <a:rPr lang="pt-PT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pt-PT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País</a:t>
                      </a:r>
                      <a:endParaRPr lang="pt-PT" sz="1700" b="1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3" marR="67703" marT="78760" marB="78760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1700" cap="none" spc="0">
                          <a:solidFill>
                            <a:schemeClr val="tx1"/>
                          </a:solidFill>
                          <a:effectLst/>
                        </a:rPr>
                        <a:t>Entidade que representa o país dos fornecedores</a:t>
                      </a:r>
                      <a:endParaRPr lang="pt-PT" sz="17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3" marR="67703" marT="78760" marB="78760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697182"/>
                  </a:ext>
                </a:extLst>
              </a:tr>
              <a:tr h="990126">
                <a:tc>
                  <a:txBody>
                    <a:bodyPr/>
                    <a:lstStyle/>
                    <a:p>
                      <a:pPr algn="ctr"/>
                      <a:r>
                        <a:rPr lang="pt-PT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pt-PT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 Fornecedor</a:t>
                      </a:r>
                      <a:endParaRPr lang="pt-PT" sz="1700" b="1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3" marR="67703" marT="78760" marB="78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Entidade que fornece as cervejas.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3" marR="67703" marT="78760" marB="78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055872"/>
                  </a:ext>
                </a:extLst>
              </a:tr>
              <a:tr h="990126">
                <a:tc>
                  <a:txBody>
                    <a:bodyPr/>
                    <a:lstStyle/>
                    <a:p>
                      <a:pPr algn="ctr"/>
                      <a:r>
                        <a:rPr lang="pt-PT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pt-PT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 Cerveja</a:t>
                      </a:r>
                      <a:endParaRPr lang="pt-PT" sz="1700" b="1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3" marR="67703" marT="78760" marB="78760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700" cap="none" spc="0" dirty="0">
                          <a:solidFill>
                            <a:schemeClr val="tx1"/>
                          </a:solidFill>
                          <a:effectLst/>
                        </a:rPr>
                        <a:t>Entidade que contém especificações técnicas e outros sobre as cervejas</a:t>
                      </a:r>
                      <a:endParaRPr lang="pt-PT" sz="17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3" marR="67703" marT="78760" marB="78760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007817"/>
                  </a:ext>
                </a:extLst>
              </a:tr>
              <a:tr h="1252659">
                <a:tc>
                  <a:txBody>
                    <a:bodyPr/>
                    <a:lstStyle/>
                    <a:p>
                      <a:pPr algn="ctr"/>
                      <a:r>
                        <a:rPr lang="pt-PT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pt-PT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 Venda</a:t>
                      </a:r>
                      <a:endParaRPr lang="pt-PT" sz="1700" b="1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3" marR="67703" marT="78760" marB="78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500" cap="none" spc="0">
                          <a:solidFill>
                            <a:schemeClr val="tx1"/>
                          </a:solidFill>
                          <a:effectLst/>
                        </a:rPr>
                        <a:t>Entidade que guarda informações sobre as vendas realizadas</a:t>
                      </a:r>
                      <a:endParaRPr lang="pt-PT" sz="15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3" marR="67703" marT="78760" marB="787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635108"/>
                  </a:ext>
                </a:extLst>
              </a:tr>
              <a:tr h="990126">
                <a:tc>
                  <a:txBody>
                    <a:bodyPr/>
                    <a:lstStyle/>
                    <a:p>
                      <a:pPr algn="ctr"/>
                      <a:r>
                        <a:rPr lang="pt-PT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pt-PT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 Funcionário</a:t>
                      </a:r>
                      <a:endParaRPr lang="pt-PT" sz="1700" b="1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3" marR="67703" marT="78760" marB="78760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700" cap="none" spc="0" dirty="0">
                          <a:solidFill>
                            <a:schemeClr val="tx1"/>
                          </a:solidFill>
                          <a:effectLst/>
                        </a:rPr>
                        <a:t>Entidade responsável pela venda das cervejas.</a:t>
                      </a:r>
                      <a:endParaRPr lang="pt-PT" sz="17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703" marR="67703" marT="78760" marB="78760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14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60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5DBB3F-13D3-424D-9CB9-97C8F554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0" y="893889"/>
            <a:ext cx="5074363" cy="2414488"/>
          </a:xfrm>
        </p:spPr>
        <p:txBody>
          <a:bodyPr anchor="t">
            <a:normAutofit/>
          </a:bodyPr>
          <a:lstStyle/>
          <a:p>
            <a:pPr algn="ctr"/>
            <a:r>
              <a:rPr lang="pt-PT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Identificação dos relacionamentos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48CCD472-25DC-4FAC-B01B-704E26DD2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76" y="2743201"/>
            <a:ext cx="5520612" cy="29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1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5DBB3F-13D3-424D-9CB9-97C8F554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0" y="753930"/>
            <a:ext cx="5074363" cy="241448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pt-PT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Identificação dos</a:t>
            </a:r>
            <a:br>
              <a:rPr lang="pt-PT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PT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atributos nas entidades</a:t>
            </a:r>
            <a:br>
              <a:rPr lang="pt-PT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pt-PT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65D71D14-D70C-4CDE-B68A-875790BA8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7072" y="410547"/>
            <a:ext cx="4925566" cy="555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81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707</Words>
  <Application>Microsoft Office PowerPoint</Application>
  <PresentationFormat>Ecrã Panorâmico</PresentationFormat>
  <Paragraphs>90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Wingdings</vt:lpstr>
      <vt:lpstr>Tema do Office</vt:lpstr>
      <vt:lpstr> CERVEJARIA ARTESANAL  </vt:lpstr>
      <vt:lpstr>Contextualização </vt:lpstr>
      <vt:lpstr>Requisitos de descrição </vt:lpstr>
      <vt:lpstr>Requisitos de exploração </vt:lpstr>
      <vt:lpstr>Requisitos de controlo</vt:lpstr>
      <vt:lpstr>Modelação Concetual</vt:lpstr>
      <vt:lpstr>Identificação das entidades </vt:lpstr>
      <vt:lpstr>Identificação dos relacionamentos</vt:lpstr>
      <vt:lpstr>Identificação dos atributos nas entidades </vt:lpstr>
      <vt:lpstr>Identificação dos atributos nos relacionamentos </vt:lpstr>
      <vt:lpstr>Apresentação do PowerPoint</vt:lpstr>
      <vt:lpstr>Modelação Lógica</vt:lpstr>
      <vt:lpstr>Apresentação do PowerPoint</vt:lpstr>
      <vt:lpstr>Apresentação do PowerPoint</vt:lpstr>
      <vt:lpstr>Apresentação do PowerPoint</vt:lpstr>
      <vt:lpstr>Apresentação do PowerPoint</vt:lpstr>
      <vt:lpstr>Modelação Física</vt:lpstr>
      <vt:lpstr>Modelo físico </vt:lpstr>
      <vt:lpstr>Tradução das interrogações do utilizador para SQL  (alguns exemplos)</vt:lpstr>
      <vt:lpstr>Apresentação do PowerPoint</vt:lpstr>
      <vt:lpstr>Views</vt:lpstr>
      <vt:lpstr>Conclusão </vt:lpstr>
      <vt:lpstr> CERVEJARIA ARTESANAL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CERVEJARIA ARTESANAL  </dc:title>
  <dc:creator>Joana Rita Araújo Mota</dc:creator>
  <cp:lastModifiedBy>Joana Rita Araújo Mota</cp:lastModifiedBy>
  <cp:revision>5</cp:revision>
  <dcterms:created xsi:type="dcterms:W3CDTF">2022-01-17T18:17:14Z</dcterms:created>
  <dcterms:modified xsi:type="dcterms:W3CDTF">2022-01-18T00:39:22Z</dcterms:modified>
</cp:coreProperties>
</file>