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2" autoAdjust="0"/>
  </p:normalViewPr>
  <p:slideViewPr>
    <p:cSldViewPr>
      <p:cViewPr varScale="1">
        <p:scale>
          <a:sx n="41" d="100"/>
          <a:sy n="41" d="100"/>
        </p:scale>
        <p:origin x="10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5D01C-3F22-4F57-AB1F-C9A322ED4D4E}" type="datetimeFigureOut">
              <a:rPr lang="pt-PT" smtClean="0"/>
              <a:t>23/05/2022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7CACF-E40A-403C-9587-32CC6AFF9E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4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Bruna - Este projeto consiste na análise de uma cadeia de hotéis: o Golden </a:t>
            </a:r>
            <a:r>
              <a:rPr lang="pt-PT" dirty="0" err="1"/>
              <a:t>hotels</a:t>
            </a:r>
            <a:r>
              <a:rPr lang="pt-PT" dirty="0"/>
              <a:t> &amp; resorts.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50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Francisca - E também retiramos a taxa de receita dos quartos por quarto </a:t>
            </a:r>
            <a:r>
              <a:rPr lang="pt-PT" dirty="0" err="1"/>
              <a:t>disponivel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Esta métrica ajuda a medir a eficácia das vendas.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802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Francisca - A principal conclusão retirada dos </a:t>
            </a:r>
            <a:r>
              <a:rPr lang="pt-PT" dirty="0" err="1"/>
              <a:t>dashboards</a:t>
            </a:r>
            <a:r>
              <a:rPr lang="pt-PT" dirty="0"/>
              <a:t>  é  que o Hotel </a:t>
            </a:r>
            <a:r>
              <a:rPr lang="pt-PT" dirty="0" err="1"/>
              <a:t>City</a:t>
            </a:r>
            <a:r>
              <a:rPr lang="pt-PT" dirty="0"/>
              <a:t> ficou aquém do Resort</a:t>
            </a:r>
          </a:p>
          <a:p>
            <a:r>
              <a:rPr lang="pt-PT" dirty="0"/>
              <a:t>Hotel, apresentando valores monetários e taxas de utilização consideravelmente inferiores.</a:t>
            </a:r>
          </a:p>
          <a:p>
            <a:r>
              <a:rPr lang="pt-PT" dirty="0"/>
              <a:t>Foi uma mais valia a realização deste trabalho, uma vez que conseguimos aperfeiçoar os</a:t>
            </a:r>
          </a:p>
          <a:p>
            <a:r>
              <a:rPr lang="pt-PT" dirty="0"/>
              <a:t>conhecimentos de </a:t>
            </a:r>
            <a:r>
              <a:rPr lang="pt-PT" dirty="0" err="1"/>
              <a:t>PowerBI</a:t>
            </a:r>
            <a:r>
              <a:rPr lang="pt-PT" dirty="0"/>
              <a:t> adquiridos, bem como a aplicação de conceitos de gestão  estratégica e</a:t>
            </a:r>
          </a:p>
          <a:p>
            <a:r>
              <a:rPr lang="pt-PT" dirty="0"/>
              <a:t>marketing estudados ao longo do semestre.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42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Bruna - Esta cadeia possui dois hotéis: hotel </a:t>
            </a:r>
            <a:r>
              <a:rPr lang="pt-PT" dirty="0" err="1"/>
              <a:t>city</a:t>
            </a:r>
            <a:r>
              <a:rPr lang="pt-PT" dirty="0"/>
              <a:t> e o resort hotel</a:t>
            </a:r>
          </a:p>
          <a:p>
            <a:r>
              <a:rPr lang="pt-PT" dirty="0"/>
              <a:t>O hotel </a:t>
            </a:r>
            <a:r>
              <a:rPr lang="pt-PT" dirty="0" err="1"/>
              <a:t>city</a:t>
            </a:r>
            <a:r>
              <a:rPr lang="pt-PT" dirty="0"/>
              <a:t> </a:t>
            </a:r>
            <a:r>
              <a:rPr lang="pt-PT" dirty="0" err="1"/>
              <a:t>stiua-se</a:t>
            </a:r>
            <a:r>
              <a:rPr lang="pt-PT" dirty="0"/>
              <a:t> em lisboa, tem 200 quartos disponíveis e oferece um conjunto de serviços para quem </a:t>
            </a:r>
            <a:r>
              <a:rPr lang="pt-PT" dirty="0" err="1"/>
              <a:t>pertende</a:t>
            </a:r>
            <a:r>
              <a:rPr lang="pt-PT" dirty="0"/>
              <a:t> desfrutar de uns dias de descanso e de lazer. Os hóspedes poderão aproveitar a piscina, a sauna e o jacuzzi para relaxar, mas para aqueles mais ativos também terão acesso ao ginásio. Também tem ao seu dispor um buffet de pequeno-almoço e jantar</a:t>
            </a:r>
          </a:p>
          <a:p>
            <a:r>
              <a:rPr lang="pt-PT" dirty="0"/>
              <a:t>O resort hotel situa-se no Algarve, tem 300 quartos disponíveis e oferece também sauna, jacuzzi, ginásio, mas também oferece acesso ao ténis e ao golf. </a:t>
            </a:r>
            <a:r>
              <a:rPr lang="pt-PT" dirty="0" err="1"/>
              <a:t>Tambem</a:t>
            </a:r>
            <a:r>
              <a:rPr lang="pt-PT" dirty="0"/>
              <a:t> tem disponível um buffet de pequeno-almoço e jantar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104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Bruna - Ao longo do tempo, a empresa Golden Resorts &amp; </a:t>
            </a:r>
            <a:r>
              <a:rPr lang="pt-PT" dirty="0" err="1"/>
              <a:t>Hotels</a:t>
            </a:r>
            <a:r>
              <a:rPr lang="pt-PT" dirty="0"/>
              <a:t> foi-se expandido consideravelmente, assim, devido à expansão do seu negócio, o volume de dados da sua empresa também foi crescendo de forma extraordinária e por isso a empresa pressupõe poder fazer várias análises ao seu negócio, de forma a poder perceber o que poderá investir, melhorar ou até mesmo descartar.  </a:t>
            </a:r>
          </a:p>
          <a:p>
            <a:r>
              <a:rPr lang="pt-PT" dirty="0"/>
              <a:t>Assim, o proprietário da cadeia pretende obter e visualizar informações acerca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00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 - De maneira a poder responder aos objetivos da empresa foram elaborados vários </a:t>
            </a:r>
            <a:r>
              <a:rPr lang="pt-PT" dirty="0" err="1"/>
              <a:t>dashboards</a:t>
            </a:r>
            <a:r>
              <a:rPr lang="pt-PT" dirty="0"/>
              <a:t>. </a:t>
            </a:r>
            <a:r>
              <a:rPr lang="pt-PT" dirty="0" err="1"/>
              <a:t>Dashboard</a:t>
            </a:r>
            <a:r>
              <a:rPr lang="pt-PT" dirty="0"/>
              <a:t> relacionado com as informações mais direcionadas para a parte financeira da cadeia em geral, um </a:t>
            </a:r>
            <a:r>
              <a:rPr lang="pt-PT" dirty="0" err="1"/>
              <a:t>dashboard</a:t>
            </a:r>
            <a:r>
              <a:rPr lang="pt-PT" dirty="0"/>
              <a:t> sobre a situação financeira de cada hotel, </a:t>
            </a:r>
            <a:r>
              <a:rPr lang="pt-PT" dirty="0" err="1"/>
              <a:t>dashboard</a:t>
            </a:r>
            <a:r>
              <a:rPr lang="pt-PT" dirty="0"/>
              <a:t> em relação aos clientes e por ultimo um </a:t>
            </a:r>
            <a:r>
              <a:rPr lang="pt-PT" dirty="0" err="1"/>
              <a:t>dashboard</a:t>
            </a:r>
            <a:r>
              <a:rPr lang="pt-PT" dirty="0"/>
              <a:t> relacionado com os serviços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33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 – em relação à parte financeira do grupo de hotéis em geral, pode-se verificar que apresenta um receita total de 64 mil, a época que gere mais receita é entre os meses junho e setembro, devido as ferias e ao </a:t>
            </a:r>
            <a:r>
              <a:rPr lang="pt-PT" dirty="0" err="1"/>
              <a:t>verao</a:t>
            </a:r>
            <a:r>
              <a:rPr lang="pt-PT" dirty="0"/>
              <a:t>. É apresentado o top 5 de clientes, sendo dois deles de </a:t>
            </a:r>
            <a:r>
              <a:rPr lang="pt-PT" dirty="0" err="1"/>
              <a:t>espanha</a:t>
            </a:r>
            <a:r>
              <a:rPr lang="pt-PT" dirty="0"/>
              <a:t>. </a:t>
            </a:r>
            <a:r>
              <a:rPr lang="pt-PT" dirty="0" err="1"/>
              <a:t>Tambem</a:t>
            </a:r>
            <a:r>
              <a:rPr lang="pt-PT" dirty="0"/>
              <a:t> verifica-se que os hotéis geram mais receita nos quartos do que nos serviços. Entre 2016 e 2017 houve um aumento nas suas receitas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43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 – Estes </a:t>
            </a:r>
            <a:r>
              <a:rPr lang="pt-PT" dirty="0" err="1"/>
              <a:t>dashboard</a:t>
            </a:r>
            <a:r>
              <a:rPr lang="pt-PT" dirty="0"/>
              <a:t> já diz respeito à parte financeira especifica de cada hotel. Podemos verificar que o resort hotel apresenta um maior numero de reservas. A época que se gera mais receita é no </a:t>
            </a:r>
            <a:r>
              <a:rPr lang="pt-PT" dirty="0" err="1"/>
              <a:t>verao</a:t>
            </a:r>
            <a:r>
              <a:rPr lang="pt-PT" dirty="0"/>
              <a:t>. E é o resort hotel que gere </a:t>
            </a:r>
            <a:r>
              <a:rPr lang="pt-PT" dirty="0" err="1"/>
              <a:t>maisa</a:t>
            </a:r>
            <a:r>
              <a:rPr lang="pt-PT" dirty="0"/>
              <a:t> receita tanto nos serviços como nos quartos.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39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 – a nível de clientes, é apresentado um top 10 em cada hotel. Este é baseado no valor das reservas, ou seja, aquele que gasta mais em cada hotel. Podemos verificar que em ambos os hotéis são de </a:t>
            </a:r>
            <a:r>
              <a:rPr lang="pt-PT" dirty="0" err="1"/>
              <a:t>espanha</a:t>
            </a:r>
            <a:r>
              <a:rPr lang="pt-PT" dirty="0"/>
              <a:t>, mas o que retiramos daqui é que as pessoas que fazem mais reservas nem sempre são as que </a:t>
            </a:r>
            <a:r>
              <a:rPr lang="pt-PT" dirty="0" err="1"/>
              <a:t>dao</a:t>
            </a:r>
            <a:r>
              <a:rPr lang="pt-PT" dirty="0"/>
              <a:t> mais receita ao hotel, como é o caso da </a:t>
            </a:r>
            <a:r>
              <a:rPr lang="pt-PT" dirty="0" err="1"/>
              <a:t>stephanie</a:t>
            </a:r>
            <a:r>
              <a:rPr lang="pt-PT" dirty="0"/>
              <a:t>. </a:t>
            </a:r>
            <a:r>
              <a:rPr lang="pt-PT" dirty="0" err="1"/>
              <a:t>Verficamos</a:t>
            </a:r>
            <a:r>
              <a:rPr lang="pt-PT" dirty="0"/>
              <a:t> também que a seguir a Portugal, muitos hospedes são de </a:t>
            </a:r>
            <a:r>
              <a:rPr lang="pt-PT" dirty="0" err="1"/>
              <a:t>espanha</a:t>
            </a:r>
            <a:r>
              <a:rPr lang="pt-PT" dirty="0"/>
              <a:t> e reino unido. </a:t>
            </a:r>
            <a:r>
              <a:rPr lang="pt-PT" dirty="0" err="1"/>
              <a:t>Atraves</a:t>
            </a:r>
            <a:r>
              <a:rPr lang="pt-PT" dirty="0"/>
              <a:t> do </a:t>
            </a:r>
            <a:r>
              <a:rPr lang="pt-PT" dirty="0" err="1"/>
              <a:t>nr</a:t>
            </a:r>
            <a:r>
              <a:rPr lang="pt-PT" dirty="0"/>
              <a:t> de bebes e de crianças também conseguimos saber que é no resort hotel que </a:t>
            </a:r>
            <a:r>
              <a:rPr lang="pt-PT" dirty="0" err="1"/>
              <a:t>vao</a:t>
            </a:r>
            <a:r>
              <a:rPr lang="pt-PT" dirty="0"/>
              <a:t> mais famílias. </a:t>
            </a:r>
            <a:r>
              <a:rPr lang="pt-PT" dirty="0" err="1"/>
              <a:t>Tambem</a:t>
            </a:r>
            <a:r>
              <a:rPr lang="pt-PT" dirty="0"/>
              <a:t> conseguimos ver o tipo de estadia, se é a lazer ou o negocio, uma vez que é importante para que os hotéis se adaptam as estadias das pessoas. Por fim, temos aqui o total de clientes em cada hotel.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93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Joana- em relação ao serviços, temos os de alimentação e os de lazer mais utilizados em cada hotel, também é importante para cada hotel saber em qual vale a pena investir mais. Temos também os quartos mais utilizados por hotel para saber se vale a pena em investir em determinados quartos. Depois apresentamos aqui o preço medio por noite em cada hotel e duração media de estadia em cada um deles. Por fim, temos o total de noites em cada hotel,.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22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Francisca - Para além das analises feitas pela minha colega retiramos a partir dos </a:t>
            </a:r>
            <a:r>
              <a:rPr lang="pt-PT" dirty="0" err="1"/>
              <a:t>dashboards</a:t>
            </a:r>
            <a:r>
              <a:rPr lang="pt-PT" dirty="0"/>
              <a:t> alguns </a:t>
            </a:r>
            <a:r>
              <a:rPr lang="pt-PT" dirty="0" err="1"/>
              <a:t>KPI’s</a:t>
            </a:r>
            <a:r>
              <a:rPr lang="pt-PT" dirty="0"/>
              <a:t> importantes. </a:t>
            </a:r>
          </a:p>
          <a:p>
            <a:r>
              <a:rPr lang="pt-PT" dirty="0"/>
              <a:t>Os </a:t>
            </a:r>
            <a:r>
              <a:rPr lang="pt-PT" dirty="0" err="1"/>
              <a:t>kpi's</a:t>
            </a:r>
            <a:r>
              <a:rPr lang="pt-PT" dirty="0"/>
              <a:t> fornecem informações relevantes acerca do desempenho da gestão do negocio e permitem acompanhar e melhorar a estratégia com o objetivo de maximizar os lucros.</a:t>
            </a:r>
          </a:p>
          <a:p>
            <a:endParaRPr lang="pt-PT" dirty="0"/>
          </a:p>
          <a:p>
            <a:r>
              <a:rPr lang="pt-PT" dirty="0"/>
              <a:t>Taxa de ocupação define a ocupação de um determinado número de quartos disponíveis nos 2 anos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7CACF-E40A-403C-9587-32CC6AFF9EA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77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754600" y="0"/>
            <a:ext cx="38100" cy="9347835"/>
          </a:xfrm>
          <a:custGeom>
            <a:avLst/>
            <a:gdLst/>
            <a:ahLst/>
            <a:cxnLst/>
            <a:rect l="l" t="t" r="r" b="b"/>
            <a:pathLst>
              <a:path w="38100" h="9347835">
                <a:moveTo>
                  <a:pt x="0" y="0"/>
                </a:moveTo>
                <a:lnTo>
                  <a:pt x="38099" y="0"/>
                </a:lnTo>
                <a:lnTo>
                  <a:pt x="38099" y="9347756"/>
                </a:lnTo>
                <a:lnTo>
                  <a:pt x="0" y="9347756"/>
                </a:lnTo>
                <a:lnTo>
                  <a:pt x="0" y="0"/>
                </a:lnTo>
                <a:close/>
              </a:path>
            </a:pathLst>
          </a:custGeom>
          <a:solidFill>
            <a:srgbClr val="FD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258300"/>
            <a:ext cx="17202150" cy="1028700"/>
          </a:xfrm>
          <a:custGeom>
            <a:avLst/>
            <a:gdLst/>
            <a:ahLst/>
            <a:cxnLst/>
            <a:rect l="l" t="t" r="r" b="b"/>
            <a:pathLst>
              <a:path w="17202150" h="1028700">
                <a:moveTo>
                  <a:pt x="0" y="1028699"/>
                </a:moveTo>
                <a:lnTo>
                  <a:pt x="17202150" y="1028699"/>
                </a:lnTo>
                <a:lnTo>
                  <a:pt x="17202150" y="0"/>
                </a:lnTo>
                <a:lnTo>
                  <a:pt x="0" y="0"/>
                </a:lnTo>
                <a:lnTo>
                  <a:pt x="0" y="1028699"/>
                </a:lnTo>
                <a:close/>
              </a:path>
            </a:pathLst>
          </a:custGeom>
          <a:solidFill>
            <a:srgbClr val="FDF1F1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202150" y="9258300"/>
            <a:ext cx="1085850" cy="1028700"/>
          </a:xfrm>
          <a:custGeom>
            <a:avLst/>
            <a:gdLst/>
            <a:ahLst/>
            <a:cxnLst/>
            <a:rect l="l" t="t" r="r" b="b"/>
            <a:pathLst>
              <a:path w="1085850" h="1028700">
                <a:moveTo>
                  <a:pt x="0" y="0"/>
                </a:moveTo>
                <a:lnTo>
                  <a:pt x="1085850" y="0"/>
                </a:lnTo>
                <a:lnTo>
                  <a:pt x="1085850" y="1028699"/>
                </a:lnTo>
                <a:lnTo>
                  <a:pt x="0" y="1028699"/>
                </a:lnTo>
                <a:lnTo>
                  <a:pt x="0" y="0"/>
                </a:lnTo>
                <a:close/>
              </a:path>
            </a:pathLst>
          </a:custGeom>
          <a:solidFill>
            <a:srgbClr val="F15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22580" y="3577925"/>
            <a:ext cx="7238999" cy="401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7286" y="767223"/>
            <a:ext cx="1523342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Noto Naskh Arabic UI"/>
                <a:cs typeface="Noto Naskh Arabic UI"/>
              </a:defRPr>
            </a:lvl1pPr>
          </a:lstStyle>
          <a:p>
            <a:pPr marL="38100">
              <a:lnSpc>
                <a:spcPct val="100000"/>
              </a:lnSpc>
              <a:spcBef>
                <a:spcPts val="9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DF1F1"/>
                </a:solidFill>
                <a:latin typeface="Lato Heavy"/>
                <a:cs typeface="Lato 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900" b="0" i="0">
                <a:solidFill>
                  <a:srgbClr val="FDF1F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Noto Naskh Arabic UI"/>
                <a:cs typeface="Noto Naskh Arabic UI"/>
              </a:defRPr>
            </a:lvl1pPr>
          </a:lstStyle>
          <a:p>
            <a:pPr marL="38100">
              <a:lnSpc>
                <a:spcPct val="100000"/>
              </a:lnSpc>
              <a:spcBef>
                <a:spcPts val="9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DF1F1"/>
                </a:solidFill>
                <a:latin typeface="Lato Heavy"/>
                <a:cs typeface="Lato 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Noto Naskh Arabic UI"/>
                <a:cs typeface="Noto Naskh Arabic UI"/>
              </a:defRPr>
            </a:lvl1pPr>
          </a:lstStyle>
          <a:p>
            <a:pPr marL="38100">
              <a:lnSpc>
                <a:spcPct val="100000"/>
              </a:lnSpc>
              <a:spcBef>
                <a:spcPts val="9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258301"/>
            <a:ext cx="17202150" cy="1028700"/>
          </a:xfrm>
          <a:custGeom>
            <a:avLst/>
            <a:gdLst/>
            <a:ahLst/>
            <a:cxnLst/>
            <a:rect l="l" t="t" r="r" b="b"/>
            <a:pathLst>
              <a:path w="17202150" h="1028700">
                <a:moveTo>
                  <a:pt x="0" y="1028698"/>
                </a:moveTo>
                <a:lnTo>
                  <a:pt x="17202150" y="1028698"/>
                </a:lnTo>
                <a:lnTo>
                  <a:pt x="17202150" y="0"/>
                </a:lnTo>
                <a:lnTo>
                  <a:pt x="0" y="0"/>
                </a:lnTo>
                <a:lnTo>
                  <a:pt x="0" y="1028698"/>
                </a:lnTo>
                <a:close/>
              </a:path>
            </a:pathLst>
          </a:custGeom>
          <a:solidFill>
            <a:srgbClr val="FDF1F1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02150" y="9258299"/>
            <a:ext cx="1085850" cy="1028700"/>
          </a:xfrm>
          <a:custGeom>
            <a:avLst/>
            <a:gdLst/>
            <a:ahLst/>
            <a:cxnLst/>
            <a:rect l="l" t="t" r="r" b="b"/>
            <a:pathLst>
              <a:path w="1085850" h="1028700">
                <a:moveTo>
                  <a:pt x="0" y="0"/>
                </a:moveTo>
                <a:lnTo>
                  <a:pt x="1085850" y="0"/>
                </a:lnTo>
                <a:lnTo>
                  <a:pt x="1085850" y="1028699"/>
                </a:lnTo>
                <a:lnTo>
                  <a:pt x="0" y="1028699"/>
                </a:lnTo>
                <a:lnTo>
                  <a:pt x="0" y="0"/>
                </a:lnTo>
                <a:close/>
              </a:path>
            </a:pathLst>
          </a:custGeom>
          <a:solidFill>
            <a:srgbClr val="F15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DF1F1"/>
                </a:solidFill>
                <a:latin typeface="Lato Heavy"/>
                <a:cs typeface="Lato 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Noto Naskh Arabic UI"/>
                <a:cs typeface="Noto Naskh Arabic UI"/>
              </a:defRPr>
            </a:lvl1pPr>
          </a:lstStyle>
          <a:p>
            <a:pPr marL="38100">
              <a:lnSpc>
                <a:spcPct val="100000"/>
              </a:lnSpc>
              <a:spcBef>
                <a:spcPts val="9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Noto Naskh Arabic UI"/>
                <a:cs typeface="Noto Naskh Arabic UI"/>
              </a:defRPr>
            </a:lvl1pPr>
          </a:lstStyle>
          <a:p>
            <a:pPr marL="38100">
              <a:lnSpc>
                <a:spcPct val="100000"/>
              </a:lnSpc>
              <a:spcBef>
                <a:spcPts val="9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604" y="2184720"/>
            <a:ext cx="14216790" cy="1053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DF1F1"/>
                </a:solidFill>
                <a:latin typeface="Lato Heavy"/>
                <a:cs typeface="Lato 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5604" y="3488914"/>
            <a:ext cx="14216790" cy="4096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900" b="0" i="0">
                <a:solidFill>
                  <a:srgbClr val="FDF1F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626614" y="9438444"/>
            <a:ext cx="294640" cy="62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Noto Naskh Arabic UI"/>
                <a:cs typeface="Noto Naskh Arabic UI"/>
              </a:defRPr>
            </a:lvl1pPr>
          </a:lstStyle>
          <a:p>
            <a:pPr marL="38100">
              <a:lnSpc>
                <a:spcPct val="100000"/>
              </a:lnSpc>
              <a:spcBef>
                <a:spcPts val="9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5515" y="981074"/>
              <a:ext cx="38100" cy="7162800"/>
            </a:xfrm>
            <a:custGeom>
              <a:avLst/>
              <a:gdLst/>
              <a:ahLst/>
              <a:cxnLst/>
              <a:rect l="l" t="t" r="r" b="b"/>
              <a:pathLst>
                <a:path w="38100" h="7162800">
                  <a:moveTo>
                    <a:pt x="0" y="7162688"/>
                  </a:moveTo>
                  <a:lnTo>
                    <a:pt x="38100" y="716268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7162688"/>
                  </a:lnTo>
                  <a:close/>
                </a:path>
              </a:pathLst>
            </a:custGeom>
            <a:solidFill>
              <a:srgbClr val="FD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027430" cy="981075"/>
            </a:xfrm>
            <a:custGeom>
              <a:avLst/>
              <a:gdLst/>
              <a:ahLst/>
              <a:cxnLst/>
              <a:rect l="l" t="t" r="r" b="b"/>
              <a:pathLst>
                <a:path w="1027430" h="981075">
                  <a:moveTo>
                    <a:pt x="0" y="981074"/>
                  </a:moveTo>
                  <a:lnTo>
                    <a:pt x="0" y="0"/>
                  </a:lnTo>
                  <a:lnTo>
                    <a:pt x="1027232" y="0"/>
                  </a:lnTo>
                  <a:lnTo>
                    <a:pt x="1027232" y="981074"/>
                  </a:lnTo>
                  <a:lnTo>
                    <a:pt x="0" y="981074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11" y="8143773"/>
              <a:ext cx="18134965" cy="1981200"/>
            </a:xfrm>
            <a:custGeom>
              <a:avLst/>
              <a:gdLst/>
              <a:ahLst/>
              <a:cxnLst/>
              <a:rect l="l" t="t" r="r" b="b"/>
              <a:pathLst>
                <a:path w="18134965" h="1981200">
                  <a:moveTo>
                    <a:pt x="18134889" y="0"/>
                  </a:moveTo>
                  <a:lnTo>
                    <a:pt x="0" y="0"/>
                  </a:lnTo>
                  <a:lnTo>
                    <a:pt x="0" y="334949"/>
                  </a:lnTo>
                  <a:lnTo>
                    <a:pt x="0" y="1981200"/>
                  </a:lnTo>
                  <a:lnTo>
                    <a:pt x="18134889" y="1981200"/>
                  </a:lnTo>
                  <a:lnTo>
                    <a:pt x="18134889" y="334949"/>
                  </a:lnTo>
                  <a:lnTo>
                    <a:pt x="18134889" y="0"/>
                  </a:lnTo>
                  <a:close/>
                </a:path>
              </a:pathLst>
            </a:custGeom>
            <a:solidFill>
              <a:srgbClr val="1B182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06268" y="8478712"/>
              <a:ext cx="382270" cy="1808480"/>
            </a:xfrm>
            <a:custGeom>
              <a:avLst/>
              <a:gdLst/>
              <a:ahLst/>
              <a:cxnLst/>
              <a:rect l="l" t="t" r="r" b="b"/>
              <a:pathLst>
                <a:path w="382269" h="1808479">
                  <a:moveTo>
                    <a:pt x="381731" y="1808286"/>
                  </a:moveTo>
                  <a:lnTo>
                    <a:pt x="0" y="1808286"/>
                  </a:lnTo>
                  <a:lnTo>
                    <a:pt x="0" y="0"/>
                  </a:lnTo>
                  <a:lnTo>
                    <a:pt x="381731" y="0"/>
                  </a:lnTo>
                  <a:lnTo>
                    <a:pt x="381731" y="1808286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59991" y="8668380"/>
            <a:ext cx="2879725" cy="105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95"/>
              </a:spcBef>
            </a:pPr>
            <a:r>
              <a:rPr sz="1800" i="1" spc="65" dirty="0">
                <a:solidFill>
                  <a:srgbClr val="FDF1F1"/>
                </a:solidFill>
                <a:latin typeface="Lato"/>
                <a:cs typeface="Lato"/>
              </a:rPr>
              <a:t>Bruna </a:t>
            </a:r>
            <a:r>
              <a:rPr sz="1800" i="1" spc="70" dirty="0">
                <a:solidFill>
                  <a:srgbClr val="FDF1F1"/>
                </a:solidFill>
                <a:latin typeface="Lato"/>
                <a:cs typeface="Lato"/>
              </a:rPr>
              <a:t>Peixoto </a:t>
            </a:r>
            <a:r>
              <a:rPr sz="1800" i="1" spc="75" dirty="0">
                <a:solidFill>
                  <a:srgbClr val="FDF1F1"/>
                </a:solidFill>
                <a:latin typeface="Lato"/>
                <a:cs typeface="Lato"/>
              </a:rPr>
              <a:t>PG45519  </a:t>
            </a:r>
            <a:r>
              <a:rPr sz="1800" i="1" spc="70" dirty="0">
                <a:solidFill>
                  <a:srgbClr val="FDF1F1"/>
                </a:solidFill>
                <a:latin typeface="Lato"/>
                <a:cs typeface="Lato"/>
              </a:rPr>
              <a:t>Francisca Santos </a:t>
            </a:r>
            <a:r>
              <a:rPr sz="1800" i="1" spc="75" dirty="0">
                <a:solidFill>
                  <a:srgbClr val="FDF1F1"/>
                </a:solidFill>
                <a:latin typeface="Lato"/>
                <a:cs typeface="Lato"/>
              </a:rPr>
              <a:t>PG47834  </a:t>
            </a:r>
            <a:r>
              <a:rPr sz="1800" i="1" spc="65" dirty="0">
                <a:solidFill>
                  <a:srgbClr val="FDF1F1"/>
                </a:solidFill>
                <a:latin typeface="Lato"/>
                <a:cs typeface="Lato"/>
              </a:rPr>
              <a:t>Joana Mota</a:t>
            </a:r>
            <a:r>
              <a:rPr sz="1800" i="1" spc="21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1800" i="1" spc="75" dirty="0">
                <a:solidFill>
                  <a:srgbClr val="FDF1F1"/>
                </a:solidFill>
                <a:latin typeface="Lato"/>
                <a:cs typeface="Lato"/>
              </a:rPr>
              <a:t>PG45528</a:t>
            </a:r>
            <a:endParaRPr sz="1800" dirty="0">
              <a:latin typeface="Lato"/>
              <a:cs typeface="La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035604" y="3488914"/>
            <a:ext cx="14216790" cy="4065344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 marR="5080">
              <a:lnSpc>
                <a:spcPts val="15380"/>
              </a:lnSpc>
              <a:spcBef>
                <a:spcPts val="1695"/>
              </a:spcBef>
            </a:pPr>
            <a:r>
              <a:rPr lang="pt-PT" sz="9600" dirty="0"/>
              <a:t>GOLDEN HOTELS &amp;  RESORTS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8440" y="8707132"/>
            <a:ext cx="2879725" cy="88165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700" b="1" spc="55" dirty="0">
                <a:solidFill>
                  <a:srgbClr val="FDF1F1"/>
                </a:solidFill>
                <a:latin typeface="Lato Heavy"/>
                <a:cs typeface="Lato Heavy"/>
              </a:rPr>
              <a:t>Docentes:</a:t>
            </a:r>
            <a:endParaRPr sz="1700" dirty="0">
              <a:latin typeface="Lato Heavy"/>
              <a:cs typeface="Lato Heavy"/>
            </a:endParaRPr>
          </a:p>
          <a:p>
            <a:pPr marL="12065" marR="5080" algn="ctr">
              <a:lnSpc>
                <a:spcPct val="113999"/>
              </a:lnSpc>
            </a:pPr>
            <a:r>
              <a:rPr sz="1700" b="1" spc="45" dirty="0">
                <a:solidFill>
                  <a:srgbClr val="FDF1F1"/>
                </a:solidFill>
                <a:latin typeface="Lato Heavy"/>
                <a:cs typeface="Lato Heavy"/>
              </a:rPr>
              <a:t>Prof. </a:t>
            </a:r>
            <a:r>
              <a:rPr sz="1700" b="1" spc="40" dirty="0">
                <a:solidFill>
                  <a:srgbClr val="FDF1F1"/>
                </a:solidFill>
                <a:latin typeface="Lato Heavy"/>
                <a:cs typeface="Lato Heavy"/>
              </a:rPr>
              <a:t>Dr. </a:t>
            </a:r>
            <a:r>
              <a:rPr sz="1700" b="1" spc="50" dirty="0">
                <a:solidFill>
                  <a:srgbClr val="FDF1F1"/>
                </a:solidFill>
                <a:latin typeface="Lato Heavy"/>
                <a:cs typeface="Lato Heavy"/>
              </a:rPr>
              <a:t>Manuel Nunes  </a:t>
            </a:r>
            <a:r>
              <a:rPr sz="1700" b="1" spc="45" dirty="0">
                <a:solidFill>
                  <a:srgbClr val="FDF1F1"/>
                </a:solidFill>
                <a:latin typeface="Lato Heavy"/>
                <a:cs typeface="Lato Heavy"/>
              </a:rPr>
              <a:t>Prof. </a:t>
            </a:r>
            <a:r>
              <a:rPr sz="1700" b="1" spc="40" dirty="0">
                <a:solidFill>
                  <a:srgbClr val="FDF1F1"/>
                </a:solidFill>
                <a:latin typeface="Lato Heavy"/>
                <a:cs typeface="Lato Heavy"/>
              </a:rPr>
              <a:t>Dr. </a:t>
            </a:r>
            <a:r>
              <a:rPr sz="1700" b="1" spc="45" dirty="0">
                <a:solidFill>
                  <a:srgbClr val="FDF1F1"/>
                </a:solidFill>
                <a:latin typeface="Lato Heavy"/>
                <a:cs typeface="Lato Heavy"/>
              </a:rPr>
              <a:t>Paulo</a:t>
            </a:r>
            <a:r>
              <a:rPr sz="1700" b="1" spc="260" dirty="0">
                <a:solidFill>
                  <a:srgbClr val="FDF1F1"/>
                </a:solidFill>
                <a:latin typeface="Lato Heavy"/>
                <a:cs typeface="Lato Heavy"/>
              </a:rPr>
              <a:t> </a:t>
            </a:r>
            <a:r>
              <a:rPr sz="1700" b="1" spc="50" dirty="0">
                <a:solidFill>
                  <a:srgbClr val="FDF1F1"/>
                </a:solidFill>
                <a:latin typeface="Lato Heavy"/>
                <a:cs typeface="Lato Heavy"/>
              </a:rPr>
              <a:t>Afonso</a:t>
            </a:r>
            <a:endParaRPr sz="1700" dirty="0">
              <a:latin typeface="Lato Heavy"/>
              <a:cs typeface="Lato Heavy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5604" y="2184724"/>
            <a:ext cx="7043420" cy="10534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731010" algn="l"/>
                <a:tab pos="4296410" algn="l"/>
                <a:tab pos="4649470" algn="l"/>
              </a:tabLst>
            </a:pPr>
            <a:r>
              <a:rPr spc="245" dirty="0"/>
              <a:t>GESTÃ</a:t>
            </a:r>
            <a:r>
              <a:rPr spc="-5" dirty="0"/>
              <a:t>O</a:t>
            </a:r>
            <a:r>
              <a:rPr dirty="0"/>
              <a:t>	</a:t>
            </a:r>
            <a:r>
              <a:rPr spc="245" dirty="0"/>
              <a:t>ESTRATÉGI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E</a:t>
            </a:r>
            <a:r>
              <a:rPr dirty="0"/>
              <a:t>	</a:t>
            </a:r>
            <a:r>
              <a:rPr spc="245" dirty="0"/>
              <a:t>MARKETIN</a:t>
            </a:r>
            <a:r>
              <a:rPr spc="-5" dirty="0"/>
              <a:t>G</a:t>
            </a:r>
          </a:p>
          <a:p>
            <a:pPr marL="95250">
              <a:lnSpc>
                <a:spcPct val="100000"/>
              </a:lnSpc>
              <a:spcBef>
                <a:spcPts val="855"/>
              </a:spcBef>
            </a:pPr>
            <a:r>
              <a:rPr sz="2400" b="0" dirty="0">
                <a:latin typeface="Lato"/>
                <a:cs typeface="Lato"/>
              </a:rPr>
              <a:t>Mestrado em Engenharia de</a:t>
            </a:r>
            <a:r>
              <a:rPr sz="2400" b="0" spc="-15" dirty="0">
                <a:latin typeface="Lato"/>
                <a:cs typeface="Lato"/>
              </a:rPr>
              <a:t> </a:t>
            </a:r>
            <a:r>
              <a:rPr sz="2400" b="0" dirty="0">
                <a:latin typeface="Lato"/>
                <a:cs typeface="Lato"/>
              </a:rPr>
              <a:t>Sistemas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8706" y="2710113"/>
            <a:ext cx="4944110" cy="2264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15460"/>
                </a:solidFill>
                <a:latin typeface="Arial Black"/>
                <a:cs typeface="Arial Black"/>
              </a:rPr>
              <a:t>191€/QUARTO</a:t>
            </a:r>
            <a:endParaRPr sz="4000" dirty="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300"/>
              </a:spcBef>
            </a:pPr>
            <a:r>
              <a:rPr sz="2300" i="1" spc="170" dirty="0">
                <a:solidFill>
                  <a:srgbClr val="FDF1F1"/>
                </a:solidFill>
                <a:latin typeface="Lato"/>
                <a:cs typeface="Lato"/>
              </a:rPr>
              <a:t>RECEITA </a:t>
            </a:r>
            <a:r>
              <a:rPr sz="2300" i="1" spc="165" dirty="0">
                <a:solidFill>
                  <a:srgbClr val="FDF1F1"/>
                </a:solidFill>
                <a:latin typeface="Lato"/>
                <a:cs typeface="Lato"/>
              </a:rPr>
              <a:t>OBTIDA </a:t>
            </a:r>
            <a:r>
              <a:rPr sz="2300" i="1" spc="130" dirty="0">
                <a:solidFill>
                  <a:srgbClr val="FDF1F1"/>
                </a:solidFill>
                <a:latin typeface="Lato"/>
                <a:cs typeface="Lato"/>
              </a:rPr>
              <a:t>POR</a:t>
            </a:r>
            <a:r>
              <a:rPr sz="2300" i="1" spc="17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300" i="1" spc="165" dirty="0">
                <a:solidFill>
                  <a:srgbClr val="FDF1F1"/>
                </a:solidFill>
                <a:latin typeface="Lato"/>
                <a:cs typeface="Lato"/>
              </a:rPr>
              <a:t>QUARTO</a:t>
            </a:r>
            <a:endParaRPr sz="2300" dirty="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  <a:tabLst>
                <a:tab pos="1659255" algn="l"/>
              </a:tabLst>
            </a:pPr>
            <a:r>
              <a:rPr sz="3000" i="1" spc="215" dirty="0">
                <a:solidFill>
                  <a:srgbClr val="FDF1F1"/>
                </a:solidFill>
                <a:latin typeface="Lato"/>
                <a:cs typeface="Lato"/>
              </a:rPr>
              <a:t>RESORT	</a:t>
            </a:r>
            <a:r>
              <a:rPr sz="3000" i="1" spc="204" dirty="0">
                <a:solidFill>
                  <a:srgbClr val="FDF1F1"/>
                </a:solidFill>
                <a:latin typeface="Lato"/>
                <a:cs typeface="Lato"/>
              </a:rPr>
              <a:t>HOTEL</a:t>
            </a:r>
            <a:endParaRPr sz="3000" dirty="0">
              <a:latin typeface="Lato"/>
              <a:cs typeface="La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9123121" y="2"/>
              <a:ext cx="38100" cy="9258300"/>
            </a:xfrm>
            <a:custGeom>
              <a:avLst/>
              <a:gdLst/>
              <a:ahLst/>
              <a:cxnLst/>
              <a:rect l="l" t="t" r="r" b="b"/>
              <a:pathLst>
                <a:path w="38100" h="9258300">
                  <a:moveTo>
                    <a:pt x="0" y="9258300"/>
                  </a:moveTo>
                  <a:lnTo>
                    <a:pt x="0" y="0"/>
                  </a:lnTo>
                  <a:lnTo>
                    <a:pt x="38099" y="0"/>
                  </a:lnTo>
                  <a:lnTo>
                    <a:pt x="38099" y="9258300"/>
                  </a:lnTo>
                  <a:lnTo>
                    <a:pt x="0" y="9258300"/>
                  </a:lnTo>
                  <a:close/>
                </a:path>
              </a:pathLst>
            </a:custGeom>
            <a:solidFill>
              <a:srgbClr val="FD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258302"/>
              <a:ext cx="17202150" cy="1028700"/>
            </a:xfrm>
            <a:custGeom>
              <a:avLst/>
              <a:gdLst/>
              <a:ahLst/>
              <a:cxnLst/>
              <a:rect l="l" t="t" r="r" b="b"/>
              <a:pathLst>
                <a:path w="17202150" h="1028700">
                  <a:moveTo>
                    <a:pt x="0" y="1028696"/>
                  </a:moveTo>
                  <a:lnTo>
                    <a:pt x="17202150" y="1028696"/>
                  </a:lnTo>
                  <a:lnTo>
                    <a:pt x="17202150" y="0"/>
                  </a:lnTo>
                  <a:lnTo>
                    <a:pt x="0" y="0"/>
                  </a:lnTo>
                  <a:lnTo>
                    <a:pt x="0" y="1028696"/>
                  </a:lnTo>
                  <a:close/>
                </a:path>
              </a:pathLst>
            </a:custGeom>
            <a:solidFill>
              <a:srgbClr val="FDF1F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02150" y="9258300"/>
              <a:ext cx="1085850" cy="1028700"/>
            </a:xfrm>
            <a:custGeom>
              <a:avLst/>
              <a:gdLst/>
              <a:ahLst/>
              <a:cxnLst/>
              <a:rect l="l" t="t" r="r" b="b"/>
              <a:pathLst>
                <a:path w="1085850" h="1028700">
                  <a:moveTo>
                    <a:pt x="0" y="0"/>
                  </a:moveTo>
                  <a:lnTo>
                    <a:pt x="1085850" y="0"/>
                  </a:lnTo>
                  <a:lnTo>
                    <a:pt x="1085850" y="1028699"/>
                  </a:lnTo>
                  <a:lnTo>
                    <a:pt x="0" y="1028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8695" y="2710113"/>
            <a:ext cx="453517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F15460"/>
                </a:solidFill>
                <a:latin typeface="Arial Black"/>
                <a:cs typeface="Arial Black"/>
              </a:rPr>
              <a:t>73€/QUARTO</a:t>
            </a:r>
            <a:endParaRPr sz="40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dirty="0"/>
              <a:t>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6410" y="9565792"/>
            <a:ext cx="373697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114" dirty="0">
                <a:solidFill>
                  <a:srgbClr val="FDF1F1"/>
                </a:solidFill>
                <a:latin typeface="Lato"/>
                <a:cs typeface="Lato"/>
              </a:rPr>
              <a:t>Golden Hotels </a:t>
            </a:r>
            <a:r>
              <a:rPr sz="2400" dirty="0">
                <a:solidFill>
                  <a:srgbClr val="FDF1F1"/>
                </a:solidFill>
                <a:latin typeface="Lato"/>
                <a:cs typeface="Lato"/>
              </a:rPr>
              <a:t>&amp;</a:t>
            </a:r>
            <a:r>
              <a:rPr sz="2400" spc="54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00" spc="120" dirty="0">
                <a:solidFill>
                  <a:srgbClr val="FDF1F1"/>
                </a:solidFill>
                <a:latin typeface="Lato"/>
                <a:cs typeface="Lato"/>
              </a:rPr>
              <a:t>Resorts</a:t>
            </a:r>
            <a:endParaRPr sz="2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5184" y="4204019"/>
            <a:ext cx="4658995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i="1" spc="170" dirty="0">
                <a:solidFill>
                  <a:srgbClr val="FDF1F1"/>
                </a:solidFill>
                <a:latin typeface="Lato"/>
                <a:cs typeface="Lato"/>
              </a:rPr>
              <a:t>RECEITA </a:t>
            </a:r>
            <a:r>
              <a:rPr sz="2300" i="1" spc="165" dirty="0">
                <a:solidFill>
                  <a:srgbClr val="FDF1F1"/>
                </a:solidFill>
                <a:latin typeface="Lato"/>
                <a:cs typeface="Lato"/>
              </a:rPr>
              <a:t>OBTIDA </a:t>
            </a:r>
            <a:r>
              <a:rPr sz="2300" i="1" spc="130" dirty="0">
                <a:solidFill>
                  <a:srgbClr val="FDF1F1"/>
                </a:solidFill>
                <a:latin typeface="Lato"/>
                <a:cs typeface="Lato"/>
              </a:rPr>
              <a:t>POR</a:t>
            </a:r>
            <a:r>
              <a:rPr sz="2300" i="1" spc="15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300" i="1" spc="165" dirty="0">
                <a:solidFill>
                  <a:srgbClr val="FDF1F1"/>
                </a:solidFill>
                <a:latin typeface="Lato"/>
                <a:cs typeface="Lato"/>
              </a:rPr>
              <a:t>QUARTO</a:t>
            </a:r>
            <a:endParaRPr sz="2300" dirty="0">
              <a:latin typeface="Lato"/>
              <a:cs typeface="Lato"/>
            </a:endParaRPr>
          </a:p>
          <a:p>
            <a:pPr marL="1231900">
              <a:lnSpc>
                <a:spcPct val="100000"/>
              </a:lnSpc>
              <a:spcBef>
                <a:spcPts val="140"/>
              </a:spcBef>
              <a:tabLst>
                <a:tab pos="2671445" algn="l"/>
              </a:tabLst>
            </a:pPr>
            <a:r>
              <a:rPr sz="3000" i="1" spc="204" dirty="0">
                <a:solidFill>
                  <a:srgbClr val="FDF1F1"/>
                </a:solidFill>
                <a:latin typeface="Lato"/>
                <a:cs typeface="Lato"/>
              </a:rPr>
              <a:t>HOTEL	</a:t>
            </a:r>
            <a:r>
              <a:rPr sz="3000" i="1" spc="195" dirty="0">
                <a:solidFill>
                  <a:srgbClr val="FDF1F1"/>
                </a:solidFill>
                <a:latin typeface="Lato"/>
                <a:cs typeface="Lato"/>
              </a:rPr>
              <a:t>CITY</a:t>
            </a:r>
            <a:endParaRPr sz="30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5685" y="2743301"/>
            <a:ext cx="51320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O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Resort Hotel </a:t>
            </a:r>
            <a:r>
              <a:rPr sz="2450" spc="10" dirty="0">
                <a:solidFill>
                  <a:srgbClr val="FDF1F1"/>
                </a:solidFill>
                <a:latin typeface="Lato"/>
                <a:cs typeface="Lato"/>
              </a:rPr>
              <a:t>é o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mais</a:t>
            </a:r>
            <a:r>
              <a:rPr sz="2450" spc="240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requisitado.</a:t>
            </a:r>
            <a:endParaRPr sz="245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2129" y="9537503"/>
            <a:ext cx="461645" cy="5448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3000" dirty="0">
                <a:solidFill>
                  <a:srgbClr val="FFFFFF"/>
                </a:solidFill>
                <a:latin typeface="Noto Naskh Arabic UI"/>
                <a:cs typeface="Noto Naskh Arabic UI"/>
              </a:rPr>
              <a:t>10</a:t>
            </a:r>
            <a:endParaRPr sz="3000">
              <a:latin typeface="Noto Naskh Arabic UI"/>
              <a:cs typeface="Noto Naskh Arabic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410" y="9565792"/>
            <a:ext cx="373697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114" dirty="0">
                <a:solidFill>
                  <a:srgbClr val="FDF1F1"/>
                </a:solidFill>
                <a:latin typeface="Lato"/>
                <a:cs typeface="Lato"/>
              </a:rPr>
              <a:t>Golden Hotels </a:t>
            </a:r>
            <a:r>
              <a:rPr sz="2400" dirty="0">
                <a:solidFill>
                  <a:srgbClr val="FDF1F1"/>
                </a:solidFill>
                <a:latin typeface="Lato"/>
                <a:cs typeface="Lato"/>
              </a:rPr>
              <a:t>&amp;</a:t>
            </a:r>
            <a:r>
              <a:rPr sz="2400" spc="54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00" spc="120" dirty="0">
                <a:solidFill>
                  <a:srgbClr val="FDF1F1"/>
                </a:solidFill>
                <a:latin typeface="Lato"/>
                <a:cs typeface="Lato"/>
              </a:rPr>
              <a:t>Resorts</a:t>
            </a:r>
            <a:endParaRPr sz="240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286" y="767223"/>
            <a:ext cx="47199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DF1F1"/>
                </a:solidFill>
                <a:latin typeface="Arial Black"/>
                <a:cs typeface="Arial Black"/>
              </a:rPr>
              <a:t>CONCLUSÃO</a:t>
            </a:r>
            <a:endParaRPr sz="4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5515" y="981075"/>
              <a:ext cx="38100" cy="7286625"/>
            </a:xfrm>
            <a:custGeom>
              <a:avLst/>
              <a:gdLst/>
              <a:ahLst/>
              <a:cxnLst/>
              <a:rect l="l" t="t" r="r" b="b"/>
              <a:pathLst>
                <a:path w="38100" h="7286625">
                  <a:moveTo>
                    <a:pt x="0" y="7286625"/>
                  </a:moveTo>
                  <a:lnTo>
                    <a:pt x="38100" y="7286625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7286625"/>
                  </a:lnTo>
                  <a:close/>
                </a:path>
              </a:pathLst>
            </a:custGeom>
            <a:solidFill>
              <a:srgbClr val="FD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027430" cy="981075"/>
            </a:xfrm>
            <a:custGeom>
              <a:avLst/>
              <a:gdLst/>
              <a:ahLst/>
              <a:cxnLst/>
              <a:rect l="l" t="t" r="r" b="b"/>
              <a:pathLst>
                <a:path w="1027430" h="981075">
                  <a:moveTo>
                    <a:pt x="0" y="0"/>
                  </a:moveTo>
                  <a:lnTo>
                    <a:pt x="1027232" y="0"/>
                  </a:lnTo>
                  <a:lnTo>
                    <a:pt x="1027232" y="981074"/>
                  </a:lnTo>
                  <a:lnTo>
                    <a:pt x="0" y="98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267712"/>
              <a:ext cx="18288000" cy="1981200"/>
            </a:xfrm>
            <a:custGeom>
              <a:avLst/>
              <a:gdLst/>
              <a:ahLst/>
              <a:cxnLst/>
              <a:rect l="l" t="t" r="r" b="b"/>
              <a:pathLst>
                <a:path w="18288000" h="1981200">
                  <a:moveTo>
                    <a:pt x="18288000" y="0"/>
                  </a:moveTo>
                  <a:lnTo>
                    <a:pt x="0" y="0"/>
                  </a:lnTo>
                  <a:lnTo>
                    <a:pt x="0" y="211010"/>
                  </a:lnTo>
                  <a:lnTo>
                    <a:pt x="0" y="1981200"/>
                  </a:lnTo>
                  <a:lnTo>
                    <a:pt x="18288000" y="1981200"/>
                  </a:lnTo>
                  <a:lnTo>
                    <a:pt x="18288000" y="21101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82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06268" y="8478712"/>
              <a:ext cx="382270" cy="1808480"/>
            </a:xfrm>
            <a:custGeom>
              <a:avLst/>
              <a:gdLst/>
              <a:ahLst/>
              <a:cxnLst/>
              <a:rect l="l" t="t" r="r" b="b"/>
              <a:pathLst>
                <a:path w="382269" h="1808479">
                  <a:moveTo>
                    <a:pt x="381731" y="1808286"/>
                  </a:moveTo>
                  <a:lnTo>
                    <a:pt x="0" y="1808286"/>
                  </a:lnTo>
                  <a:lnTo>
                    <a:pt x="0" y="0"/>
                  </a:lnTo>
                  <a:lnTo>
                    <a:pt x="381731" y="0"/>
                  </a:lnTo>
                  <a:lnTo>
                    <a:pt x="381731" y="1808286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59991" y="8668380"/>
            <a:ext cx="287972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95"/>
              </a:spcBef>
            </a:pPr>
            <a:r>
              <a:rPr sz="1800" i="1" spc="65" dirty="0">
                <a:solidFill>
                  <a:srgbClr val="FDF1F1"/>
                </a:solidFill>
                <a:latin typeface="Lato"/>
                <a:cs typeface="Lato"/>
              </a:rPr>
              <a:t>Bruna </a:t>
            </a:r>
            <a:r>
              <a:rPr sz="1800" i="1" spc="70" dirty="0">
                <a:solidFill>
                  <a:srgbClr val="FDF1F1"/>
                </a:solidFill>
                <a:latin typeface="Lato"/>
                <a:cs typeface="Lato"/>
              </a:rPr>
              <a:t>Peixoto </a:t>
            </a:r>
            <a:r>
              <a:rPr sz="1800" i="1" spc="75" dirty="0">
                <a:solidFill>
                  <a:srgbClr val="FDF1F1"/>
                </a:solidFill>
                <a:latin typeface="Lato"/>
                <a:cs typeface="Lato"/>
              </a:rPr>
              <a:t>PG45519  </a:t>
            </a:r>
            <a:r>
              <a:rPr sz="1800" i="1" spc="70" dirty="0">
                <a:solidFill>
                  <a:srgbClr val="FDF1F1"/>
                </a:solidFill>
                <a:latin typeface="Lato"/>
                <a:cs typeface="Lato"/>
              </a:rPr>
              <a:t>Francisca Santos </a:t>
            </a:r>
            <a:r>
              <a:rPr sz="1800" i="1" spc="75" dirty="0">
                <a:solidFill>
                  <a:srgbClr val="FDF1F1"/>
                </a:solidFill>
                <a:latin typeface="Lato"/>
                <a:cs typeface="Lato"/>
              </a:rPr>
              <a:t>PG47834  </a:t>
            </a:r>
            <a:r>
              <a:rPr sz="1800" i="1" spc="65" dirty="0">
                <a:solidFill>
                  <a:srgbClr val="FDF1F1"/>
                </a:solidFill>
                <a:latin typeface="Lato"/>
                <a:cs typeface="Lato"/>
              </a:rPr>
              <a:t>Joana Mota</a:t>
            </a:r>
            <a:r>
              <a:rPr sz="1800" i="1" spc="21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1800" i="1" spc="75" dirty="0">
                <a:solidFill>
                  <a:srgbClr val="FDF1F1"/>
                </a:solidFill>
                <a:latin typeface="Lato"/>
                <a:cs typeface="Lato"/>
              </a:rPr>
              <a:t>PG45528</a:t>
            </a:r>
            <a:endParaRPr sz="1800">
              <a:latin typeface="Lato"/>
              <a:cs typeface="La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035604" y="3488914"/>
            <a:ext cx="14216790" cy="4065344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 marR="5080">
              <a:lnSpc>
                <a:spcPts val="15380"/>
              </a:lnSpc>
              <a:spcBef>
                <a:spcPts val="1695"/>
              </a:spcBef>
            </a:pPr>
            <a:r>
              <a:rPr sz="8800" dirty="0"/>
              <a:t>GOLDEN HOTELS &amp;  RESORTS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8440" y="8707132"/>
            <a:ext cx="2477135" cy="9112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700" b="1" spc="55" dirty="0">
                <a:solidFill>
                  <a:srgbClr val="FDF1F1"/>
                </a:solidFill>
                <a:latin typeface="Lato Heavy"/>
                <a:cs typeface="Lato Heavy"/>
              </a:rPr>
              <a:t>Docentes:</a:t>
            </a:r>
            <a:endParaRPr sz="1700">
              <a:latin typeface="Lato Heavy"/>
              <a:cs typeface="Lato Heavy"/>
            </a:endParaRPr>
          </a:p>
          <a:p>
            <a:pPr marL="12065" marR="5080" algn="ctr">
              <a:lnSpc>
                <a:spcPct val="113999"/>
              </a:lnSpc>
            </a:pPr>
            <a:r>
              <a:rPr sz="1700" b="1" spc="45" dirty="0">
                <a:solidFill>
                  <a:srgbClr val="FDF1F1"/>
                </a:solidFill>
                <a:latin typeface="Lato Heavy"/>
                <a:cs typeface="Lato Heavy"/>
              </a:rPr>
              <a:t>Prof. </a:t>
            </a:r>
            <a:r>
              <a:rPr sz="1700" b="1" spc="40" dirty="0">
                <a:solidFill>
                  <a:srgbClr val="FDF1F1"/>
                </a:solidFill>
                <a:latin typeface="Lato Heavy"/>
                <a:cs typeface="Lato Heavy"/>
              </a:rPr>
              <a:t>Dr. </a:t>
            </a:r>
            <a:r>
              <a:rPr sz="1700" b="1" spc="50" dirty="0">
                <a:solidFill>
                  <a:srgbClr val="FDF1F1"/>
                </a:solidFill>
                <a:latin typeface="Lato Heavy"/>
                <a:cs typeface="Lato Heavy"/>
              </a:rPr>
              <a:t>Manuel Nunes  </a:t>
            </a:r>
            <a:r>
              <a:rPr sz="1700" b="1" spc="45" dirty="0">
                <a:solidFill>
                  <a:srgbClr val="FDF1F1"/>
                </a:solidFill>
                <a:latin typeface="Lato Heavy"/>
                <a:cs typeface="Lato Heavy"/>
              </a:rPr>
              <a:t>Prof. </a:t>
            </a:r>
            <a:r>
              <a:rPr sz="1700" b="1" spc="40" dirty="0">
                <a:solidFill>
                  <a:srgbClr val="FDF1F1"/>
                </a:solidFill>
                <a:latin typeface="Lato Heavy"/>
                <a:cs typeface="Lato Heavy"/>
              </a:rPr>
              <a:t>Dr. </a:t>
            </a:r>
            <a:r>
              <a:rPr sz="1700" b="1" spc="45" dirty="0">
                <a:solidFill>
                  <a:srgbClr val="FDF1F1"/>
                </a:solidFill>
                <a:latin typeface="Lato Heavy"/>
                <a:cs typeface="Lato Heavy"/>
              </a:rPr>
              <a:t>Paulo</a:t>
            </a:r>
            <a:r>
              <a:rPr sz="1700" b="1" spc="260" dirty="0">
                <a:solidFill>
                  <a:srgbClr val="FDF1F1"/>
                </a:solidFill>
                <a:latin typeface="Lato Heavy"/>
                <a:cs typeface="Lato Heavy"/>
              </a:rPr>
              <a:t> </a:t>
            </a:r>
            <a:r>
              <a:rPr sz="1700" b="1" spc="50" dirty="0">
                <a:solidFill>
                  <a:srgbClr val="FDF1F1"/>
                </a:solidFill>
                <a:latin typeface="Lato Heavy"/>
                <a:cs typeface="Lato Heavy"/>
              </a:rPr>
              <a:t>Afonso</a:t>
            </a:r>
            <a:endParaRPr sz="1700">
              <a:latin typeface="Lato Heavy"/>
              <a:cs typeface="Lato Heavy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5604" y="2184720"/>
            <a:ext cx="7043420" cy="10534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731010" algn="l"/>
                <a:tab pos="4296410" algn="l"/>
                <a:tab pos="4649470" algn="l"/>
              </a:tabLst>
            </a:pPr>
            <a:r>
              <a:rPr spc="245" dirty="0"/>
              <a:t>GESTÃ</a:t>
            </a:r>
            <a:r>
              <a:rPr spc="-5" dirty="0"/>
              <a:t>O</a:t>
            </a:r>
            <a:r>
              <a:rPr dirty="0"/>
              <a:t>	</a:t>
            </a:r>
            <a:r>
              <a:rPr spc="245" dirty="0"/>
              <a:t>ESTRATÉGI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E</a:t>
            </a:r>
            <a:r>
              <a:rPr dirty="0"/>
              <a:t>	</a:t>
            </a:r>
            <a:r>
              <a:rPr spc="245" dirty="0"/>
              <a:t>MARKETIN</a:t>
            </a:r>
            <a:r>
              <a:rPr spc="-5" dirty="0"/>
              <a:t>G</a:t>
            </a:r>
          </a:p>
          <a:p>
            <a:pPr marL="95250">
              <a:lnSpc>
                <a:spcPct val="100000"/>
              </a:lnSpc>
              <a:spcBef>
                <a:spcPts val="855"/>
              </a:spcBef>
            </a:pPr>
            <a:r>
              <a:rPr sz="2400" b="0" dirty="0">
                <a:latin typeface="Lato"/>
                <a:cs typeface="Lato"/>
              </a:rPr>
              <a:t>Mestrado em Engenharia de</a:t>
            </a:r>
            <a:r>
              <a:rPr sz="2400" b="0" spc="-15" dirty="0">
                <a:latin typeface="Lato"/>
                <a:cs typeface="Lato"/>
              </a:rPr>
              <a:t> </a:t>
            </a:r>
            <a:r>
              <a:rPr sz="2400" b="0" dirty="0">
                <a:latin typeface="Lato"/>
                <a:cs typeface="Lato"/>
              </a:rPr>
              <a:t>Sistemas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58300"/>
            <a:ext cx="18288000" cy="1028700"/>
            <a:chOff x="0" y="9258300"/>
            <a:chExt cx="18288000" cy="1028700"/>
          </a:xfrm>
        </p:grpSpPr>
        <p:sp>
          <p:nvSpPr>
            <p:cNvPr id="3" name="object 3"/>
            <p:cNvSpPr/>
            <p:nvPr/>
          </p:nvSpPr>
          <p:spPr>
            <a:xfrm>
              <a:off x="0" y="9258300"/>
              <a:ext cx="17202150" cy="1028700"/>
            </a:xfrm>
            <a:custGeom>
              <a:avLst/>
              <a:gdLst/>
              <a:ahLst/>
              <a:cxnLst/>
              <a:rect l="l" t="t" r="r" b="b"/>
              <a:pathLst>
                <a:path w="17202150" h="1028700">
                  <a:moveTo>
                    <a:pt x="0" y="1028699"/>
                  </a:moveTo>
                  <a:lnTo>
                    <a:pt x="17202150" y="1028699"/>
                  </a:lnTo>
                  <a:lnTo>
                    <a:pt x="17202150" y="0"/>
                  </a:lnTo>
                  <a:lnTo>
                    <a:pt x="0" y="0"/>
                  </a:lnTo>
                  <a:lnTo>
                    <a:pt x="0" y="1028699"/>
                  </a:lnTo>
                  <a:close/>
                </a:path>
              </a:pathLst>
            </a:custGeom>
            <a:solidFill>
              <a:srgbClr val="FDF1F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02150" y="9258300"/>
              <a:ext cx="1085850" cy="1028700"/>
            </a:xfrm>
            <a:custGeom>
              <a:avLst/>
              <a:gdLst/>
              <a:ahLst/>
              <a:cxnLst/>
              <a:rect l="l" t="t" r="r" b="b"/>
              <a:pathLst>
                <a:path w="1085850" h="1028700">
                  <a:moveTo>
                    <a:pt x="0" y="0"/>
                  </a:moveTo>
                  <a:lnTo>
                    <a:pt x="1085850" y="0"/>
                  </a:lnTo>
                  <a:lnTo>
                    <a:pt x="1085850" y="1028699"/>
                  </a:lnTo>
                  <a:lnTo>
                    <a:pt x="0" y="1028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3272" y="4882850"/>
            <a:ext cx="2924174" cy="292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80707" y="4477176"/>
            <a:ext cx="6496049" cy="373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7009" y="1605959"/>
            <a:ext cx="43872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F15460"/>
                </a:solidFill>
                <a:latin typeface="Arial Black"/>
                <a:cs typeface="Arial Black"/>
              </a:rPr>
              <a:t>HOTEL CITY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26614" y="9514644"/>
            <a:ext cx="313690" cy="567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3000" dirty="0">
                <a:solidFill>
                  <a:srgbClr val="FFFFFF"/>
                </a:solidFill>
                <a:latin typeface="Noto Naskh Arabic UI"/>
                <a:cs typeface="Noto Naskh Arabic UI"/>
              </a:rPr>
              <a:t>1</a:t>
            </a:r>
            <a:endParaRPr sz="3000">
              <a:latin typeface="Noto Naskh Arabic UI"/>
              <a:cs typeface="Noto Naskh Arabic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6410" y="9565792"/>
            <a:ext cx="373697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114" dirty="0">
                <a:solidFill>
                  <a:srgbClr val="FDF1F1"/>
                </a:solidFill>
                <a:latin typeface="Lato"/>
                <a:cs typeface="Lato"/>
              </a:rPr>
              <a:t>Golden Hotels </a:t>
            </a:r>
            <a:r>
              <a:rPr sz="2400" dirty="0">
                <a:solidFill>
                  <a:srgbClr val="FDF1F1"/>
                </a:solidFill>
                <a:latin typeface="Lato"/>
                <a:cs typeface="Lato"/>
              </a:rPr>
              <a:t>&amp;</a:t>
            </a:r>
            <a:r>
              <a:rPr sz="2400" spc="54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00" spc="120" dirty="0">
                <a:solidFill>
                  <a:srgbClr val="FDF1F1"/>
                </a:solidFill>
                <a:latin typeface="Lato"/>
                <a:cs typeface="Lato"/>
              </a:rPr>
              <a:t>Resorts</a:t>
            </a:r>
            <a:endParaRPr sz="2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6263" y="3268557"/>
            <a:ext cx="54940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0225" algn="l"/>
                <a:tab pos="3892550" algn="l"/>
              </a:tabLst>
            </a:pPr>
            <a:r>
              <a:rPr sz="3400" i="1" spc="305" dirty="0">
                <a:solidFill>
                  <a:srgbClr val="FDF1F1"/>
                </a:solidFill>
                <a:latin typeface="Lato"/>
                <a:cs typeface="Lato"/>
              </a:rPr>
              <a:t>LOCALIZAD</a:t>
            </a:r>
            <a:r>
              <a:rPr sz="3400" i="1" dirty="0">
                <a:solidFill>
                  <a:srgbClr val="FDF1F1"/>
                </a:solidFill>
                <a:latin typeface="Lato"/>
                <a:cs typeface="Lato"/>
              </a:rPr>
              <a:t>O	</a:t>
            </a:r>
            <a:r>
              <a:rPr sz="3400" i="1" spc="305" dirty="0">
                <a:solidFill>
                  <a:srgbClr val="FDF1F1"/>
                </a:solidFill>
                <a:latin typeface="Lato"/>
                <a:cs typeface="Lato"/>
              </a:rPr>
              <a:t>E</a:t>
            </a:r>
            <a:r>
              <a:rPr sz="3400" i="1" dirty="0">
                <a:solidFill>
                  <a:srgbClr val="FDF1F1"/>
                </a:solidFill>
                <a:latin typeface="Lato"/>
                <a:cs typeface="Lato"/>
              </a:rPr>
              <a:t>M	</a:t>
            </a:r>
            <a:r>
              <a:rPr sz="3400" i="1" spc="305" dirty="0">
                <a:solidFill>
                  <a:srgbClr val="FDF1F1"/>
                </a:solidFill>
                <a:latin typeface="Lato"/>
                <a:cs typeface="Lato"/>
              </a:rPr>
              <a:t>LISBO</a:t>
            </a:r>
            <a:r>
              <a:rPr sz="3400" i="1" dirty="0">
                <a:solidFill>
                  <a:srgbClr val="FDF1F1"/>
                </a:solidFill>
                <a:latin typeface="Lato"/>
                <a:cs typeface="Lato"/>
              </a:rPr>
              <a:t>A</a:t>
            </a:r>
            <a:endParaRPr sz="3400" dirty="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5684" y="1591965"/>
            <a:ext cx="5962650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15460"/>
                </a:solidFill>
                <a:latin typeface="Arial Black"/>
                <a:cs typeface="Arial Black"/>
              </a:rPr>
              <a:t>RESORT HOTEL</a:t>
            </a:r>
            <a:endParaRPr sz="4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914"/>
              </a:spcBef>
              <a:tabLst>
                <a:tab pos="3070225" algn="l"/>
                <a:tab pos="3916045" algn="l"/>
              </a:tabLst>
            </a:pPr>
            <a:r>
              <a:rPr sz="3400" i="1" spc="305" dirty="0">
                <a:solidFill>
                  <a:srgbClr val="FDF1F1"/>
                </a:solidFill>
                <a:latin typeface="Lato"/>
                <a:cs typeface="Lato"/>
              </a:rPr>
              <a:t>LOCALIZAD</a:t>
            </a:r>
            <a:r>
              <a:rPr sz="3400" i="1" dirty="0">
                <a:solidFill>
                  <a:srgbClr val="FDF1F1"/>
                </a:solidFill>
                <a:latin typeface="Lato"/>
                <a:cs typeface="Lato"/>
              </a:rPr>
              <a:t>O	</a:t>
            </a:r>
            <a:r>
              <a:rPr sz="3400" i="1" spc="305" dirty="0">
                <a:solidFill>
                  <a:srgbClr val="FDF1F1"/>
                </a:solidFill>
                <a:latin typeface="Lato"/>
                <a:cs typeface="Lato"/>
              </a:rPr>
              <a:t>N</a:t>
            </a:r>
            <a:r>
              <a:rPr sz="3400" i="1" dirty="0">
                <a:solidFill>
                  <a:srgbClr val="FDF1F1"/>
                </a:solidFill>
                <a:latin typeface="Lato"/>
                <a:cs typeface="Lato"/>
              </a:rPr>
              <a:t>O	</a:t>
            </a:r>
            <a:r>
              <a:rPr sz="3400" i="1" spc="305" dirty="0">
                <a:solidFill>
                  <a:srgbClr val="FDF1F1"/>
                </a:solidFill>
                <a:latin typeface="Lato"/>
                <a:cs typeface="Lato"/>
              </a:rPr>
              <a:t>ALGARV</a:t>
            </a:r>
            <a:r>
              <a:rPr sz="3400" i="1" dirty="0">
                <a:solidFill>
                  <a:srgbClr val="FDF1F1"/>
                </a:solidFill>
                <a:latin typeface="Lato"/>
                <a:cs typeface="Lato"/>
              </a:rPr>
              <a:t>E</a:t>
            </a:r>
            <a:endParaRPr sz="34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302007"/>
            <a:ext cx="341757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0" dirty="0">
                <a:latin typeface="Arial Black"/>
                <a:cs typeface="Arial Black"/>
              </a:rPr>
              <a:t>OBJETIVOS</a:t>
            </a:r>
            <a:endParaRPr sz="6000" dirty="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7754600" y="1"/>
              <a:ext cx="38100" cy="9347835"/>
            </a:xfrm>
            <a:custGeom>
              <a:avLst/>
              <a:gdLst/>
              <a:ahLst/>
              <a:cxnLst/>
              <a:rect l="l" t="t" r="r" b="b"/>
              <a:pathLst>
                <a:path w="38100" h="9347835">
                  <a:moveTo>
                    <a:pt x="0" y="0"/>
                  </a:moveTo>
                  <a:lnTo>
                    <a:pt x="38099" y="0"/>
                  </a:lnTo>
                  <a:lnTo>
                    <a:pt x="38099" y="9347755"/>
                  </a:lnTo>
                  <a:lnTo>
                    <a:pt x="0" y="9347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258301"/>
              <a:ext cx="17202150" cy="1028700"/>
            </a:xfrm>
            <a:custGeom>
              <a:avLst/>
              <a:gdLst/>
              <a:ahLst/>
              <a:cxnLst/>
              <a:rect l="l" t="t" r="r" b="b"/>
              <a:pathLst>
                <a:path w="17202150" h="1028700">
                  <a:moveTo>
                    <a:pt x="0" y="1028698"/>
                  </a:moveTo>
                  <a:lnTo>
                    <a:pt x="17202150" y="1028698"/>
                  </a:lnTo>
                  <a:lnTo>
                    <a:pt x="17202150" y="0"/>
                  </a:lnTo>
                  <a:lnTo>
                    <a:pt x="0" y="0"/>
                  </a:lnTo>
                  <a:lnTo>
                    <a:pt x="0" y="1028698"/>
                  </a:lnTo>
                  <a:close/>
                </a:path>
              </a:pathLst>
            </a:custGeom>
            <a:solidFill>
              <a:srgbClr val="FDF1F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02150" y="9258299"/>
              <a:ext cx="1085850" cy="1028700"/>
            </a:xfrm>
            <a:custGeom>
              <a:avLst/>
              <a:gdLst/>
              <a:ahLst/>
              <a:cxnLst/>
              <a:rect l="l" t="t" r="r" b="b"/>
              <a:pathLst>
                <a:path w="1085850" h="1028700">
                  <a:moveTo>
                    <a:pt x="0" y="0"/>
                  </a:moveTo>
                  <a:lnTo>
                    <a:pt x="1085850" y="0"/>
                  </a:lnTo>
                  <a:lnTo>
                    <a:pt x="1085850" y="1028699"/>
                  </a:lnTo>
                  <a:lnTo>
                    <a:pt x="0" y="1028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30812" y="2410589"/>
            <a:ext cx="13245465" cy="5739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35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Identificar o hotel que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tem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mais</a:t>
            </a:r>
            <a:r>
              <a:rPr sz="2450" spc="10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reservas.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Identificar o hotel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com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mais</a:t>
            </a:r>
            <a:r>
              <a:rPr sz="2450" spc="10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15" dirty="0">
                <a:solidFill>
                  <a:srgbClr val="FDF1F1"/>
                </a:solidFill>
                <a:latin typeface="Lato"/>
                <a:cs typeface="Lato"/>
              </a:rPr>
              <a:t>lucro.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Identificar o top 10 de clientes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em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cada</a:t>
            </a:r>
            <a:r>
              <a:rPr sz="2450" spc="10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hotel.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Identificar qual </a:t>
            </a:r>
            <a:r>
              <a:rPr sz="2450" spc="15" dirty="0">
                <a:solidFill>
                  <a:srgbClr val="FDF1F1"/>
                </a:solidFill>
                <a:latin typeface="Lato"/>
                <a:cs typeface="Lato"/>
              </a:rPr>
              <a:t>foi a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altura do ano e o ano que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houve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mais receita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em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cada hotel.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Averiguar </a:t>
            </a:r>
            <a:r>
              <a:rPr sz="2450" spc="15" dirty="0">
                <a:solidFill>
                  <a:srgbClr val="FDF1F1"/>
                </a:solidFill>
                <a:latin typeface="Lato"/>
                <a:cs typeface="Lato"/>
              </a:rPr>
              <a:t>a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duração da estadia média por hotel.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Averiguar se são mais famílias ou pessoas individuais/casal que reservam mais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em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cada</a:t>
            </a:r>
            <a:r>
              <a:rPr sz="2450" spc="8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hotel.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Identificar quais são os serviços que mais são</a:t>
            </a:r>
            <a:r>
              <a:rPr sz="2450" spc="1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reservados.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Averiguar quais os tipos de estadia (negócio ou </a:t>
            </a:r>
            <a:r>
              <a:rPr sz="2450" spc="15" dirty="0">
                <a:solidFill>
                  <a:srgbClr val="FDF1F1"/>
                </a:solidFill>
                <a:latin typeface="Lato"/>
                <a:cs typeface="Lato"/>
              </a:rPr>
              <a:t>lazer)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mais frequentados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em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cada</a:t>
            </a:r>
            <a:r>
              <a:rPr sz="2450" spc="60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hotel.</a:t>
            </a:r>
            <a:endParaRPr sz="2450">
              <a:latin typeface="Lato"/>
              <a:cs typeface="Lato"/>
            </a:endParaRPr>
          </a:p>
          <a:p>
            <a:pPr marL="278130" indent="-266065">
              <a:lnSpc>
                <a:spcPct val="100000"/>
              </a:lnSpc>
              <a:spcBef>
                <a:spcPts val="2310"/>
              </a:spcBef>
              <a:buChar char="•"/>
              <a:tabLst>
                <a:tab pos="278765" algn="l"/>
              </a:tabLst>
            </a:pP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Averiguar os países dos</a:t>
            </a:r>
            <a:r>
              <a:rPr sz="2450" spc="15" dirty="0">
                <a:solidFill>
                  <a:srgbClr val="FDF1F1"/>
                </a:solidFill>
                <a:latin typeface="Lato"/>
                <a:cs typeface="Lato"/>
              </a:rPr>
              <a:t> clientes.</a:t>
            </a:r>
            <a:endParaRPr sz="245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6614" y="9514644"/>
            <a:ext cx="313690" cy="567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3000" dirty="0">
                <a:solidFill>
                  <a:srgbClr val="FFFFFF"/>
                </a:solidFill>
                <a:latin typeface="Noto Naskh Arabic UI"/>
                <a:cs typeface="Noto Naskh Arabic UI"/>
              </a:rPr>
              <a:t>2</a:t>
            </a:r>
            <a:endParaRPr sz="3000">
              <a:latin typeface="Noto Naskh Arabic UI"/>
              <a:cs typeface="Noto Naskh Arabic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410" y="9565792"/>
            <a:ext cx="373697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114" dirty="0">
                <a:solidFill>
                  <a:srgbClr val="FDF1F1"/>
                </a:solidFill>
                <a:latin typeface="Lato"/>
                <a:cs typeface="Lato"/>
              </a:rPr>
              <a:t>Golden Hotels </a:t>
            </a:r>
            <a:r>
              <a:rPr sz="2400" dirty="0">
                <a:solidFill>
                  <a:srgbClr val="FDF1F1"/>
                </a:solidFill>
                <a:latin typeface="Lato"/>
                <a:cs typeface="Lato"/>
              </a:rPr>
              <a:t>&amp;</a:t>
            </a:r>
            <a:r>
              <a:rPr sz="2400" spc="54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00" spc="120" dirty="0">
                <a:solidFill>
                  <a:srgbClr val="FDF1F1"/>
                </a:solidFill>
                <a:latin typeface="Lato"/>
                <a:cs typeface="Lato"/>
              </a:rPr>
              <a:t>Resorts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520" y="5095001"/>
            <a:ext cx="61480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Análise das </a:t>
            </a:r>
            <a:r>
              <a:rPr sz="2450" spc="30" dirty="0">
                <a:solidFill>
                  <a:srgbClr val="FDF1F1"/>
                </a:solidFill>
                <a:latin typeface="Lato"/>
                <a:cs typeface="Lato"/>
              </a:rPr>
              <a:t>informações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do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grupo </a:t>
            </a:r>
            <a:r>
              <a:rPr sz="2450" spc="20" dirty="0">
                <a:solidFill>
                  <a:srgbClr val="FDF1F1"/>
                </a:solidFill>
                <a:latin typeface="Lato"/>
                <a:cs typeface="Lato"/>
              </a:rPr>
              <a:t>de</a:t>
            </a:r>
            <a:r>
              <a:rPr sz="2450" spc="18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50" spc="25" dirty="0">
                <a:solidFill>
                  <a:srgbClr val="FDF1F1"/>
                </a:solidFill>
                <a:latin typeface="Lato"/>
                <a:cs typeface="Lato"/>
              </a:rPr>
              <a:t>hóteis</a:t>
            </a:r>
            <a:endParaRPr sz="245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9520" y="4225569"/>
            <a:ext cx="42330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solidFill>
                  <a:srgbClr val="F15460"/>
                </a:solidFill>
                <a:latin typeface="Arial Black"/>
                <a:cs typeface="Arial Black"/>
              </a:rPr>
              <a:t>DASHBOARD</a:t>
            </a:r>
            <a:endParaRPr sz="4000" dirty="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7754600" y="0"/>
              <a:ext cx="38100" cy="9347835"/>
            </a:xfrm>
            <a:custGeom>
              <a:avLst/>
              <a:gdLst/>
              <a:ahLst/>
              <a:cxnLst/>
              <a:rect l="l" t="t" r="r" b="b"/>
              <a:pathLst>
                <a:path w="38100" h="9347835">
                  <a:moveTo>
                    <a:pt x="0" y="0"/>
                  </a:moveTo>
                  <a:lnTo>
                    <a:pt x="38099" y="0"/>
                  </a:lnTo>
                  <a:lnTo>
                    <a:pt x="38099" y="9347755"/>
                  </a:lnTo>
                  <a:lnTo>
                    <a:pt x="0" y="9347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258300"/>
              <a:ext cx="17202150" cy="1028700"/>
            </a:xfrm>
            <a:custGeom>
              <a:avLst/>
              <a:gdLst/>
              <a:ahLst/>
              <a:cxnLst/>
              <a:rect l="l" t="t" r="r" b="b"/>
              <a:pathLst>
                <a:path w="17202150" h="1028700">
                  <a:moveTo>
                    <a:pt x="0" y="1028699"/>
                  </a:moveTo>
                  <a:lnTo>
                    <a:pt x="17202150" y="1028699"/>
                  </a:lnTo>
                  <a:lnTo>
                    <a:pt x="17202150" y="0"/>
                  </a:lnTo>
                  <a:lnTo>
                    <a:pt x="0" y="0"/>
                  </a:lnTo>
                  <a:lnTo>
                    <a:pt x="0" y="1028699"/>
                  </a:lnTo>
                  <a:close/>
                </a:path>
              </a:pathLst>
            </a:custGeom>
            <a:solidFill>
              <a:srgbClr val="FDF1F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02150" y="9258300"/>
              <a:ext cx="1085850" cy="1028700"/>
            </a:xfrm>
            <a:custGeom>
              <a:avLst/>
              <a:gdLst/>
              <a:ahLst/>
              <a:cxnLst/>
              <a:rect l="l" t="t" r="r" b="b"/>
              <a:pathLst>
                <a:path w="1085850" h="1028700">
                  <a:moveTo>
                    <a:pt x="0" y="0"/>
                  </a:moveTo>
                  <a:lnTo>
                    <a:pt x="1085850" y="0"/>
                  </a:lnTo>
                  <a:lnTo>
                    <a:pt x="1085850" y="1028699"/>
                  </a:lnTo>
                  <a:lnTo>
                    <a:pt x="0" y="1028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93807" y="7391223"/>
            <a:ext cx="59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Item</a:t>
            </a:r>
            <a:r>
              <a:rPr sz="1600" spc="-75" dirty="0">
                <a:solidFill>
                  <a:srgbClr val="FDF1F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00636" y="7391223"/>
            <a:ext cx="59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Item</a:t>
            </a:r>
            <a:r>
              <a:rPr sz="1600" spc="-75" dirty="0">
                <a:solidFill>
                  <a:srgbClr val="FDF1F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07468" y="7391223"/>
            <a:ext cx="59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Item</a:t>
            </a:r>
            <a:r>
              <a:rPr sz="1600" spc="-75" dirty="0">
                <a:solidFill>
                  <a:srgbClr val="FDF1F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14296" y="7391223"/>
            <a:ext cx="59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Item</a:t>
            </a:r>
            <a:r>
              <a:rPr sz="1600" spc="-75" dirty="0">
                <a:solidFill>
                  <a:srgbClr val="FDF1F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21127" y="7391223"/>
            <a:ext cx="59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Item</a:t>
            </a:r>
            <a:r>
              <a:rPr sz="1600" spc="-75" dirty="0">
                <a:solidFill>
                  <a:srgbClr val="FDF1F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35471" y="1955273"/>
            <a:ext cx="6534150" cy="5476875"/>
            <a:chOff x="10035471" y="1955273"/>
            <a:chExt cx="6534150" cy="5476875"/>
          </a:xfrm>
        </p:grpSpPr>
        <p:sp>
          <p:nvSpPr>
            <p:cNvPr id="14" name="object 14"/>
            <p:cNvSpPr/>
            <p:nvPr/>
          </p:nvSpPr>
          <p:spPr>
            <a:xfrm>
              <a:off x="10035463" y="1955278"/>
              <a:ext cx="6534150" cy="5476875"/>
            </a:xfrm>
            <a:custGeom>
              <a:avLst/>
              <a:gdLst/>
              <a:ahLst/>
              <a:cxnLst/>
              <a:rect l="l" t="t" r="r" b="b"/>
              <a:pathLst>
                <a:path w="6534150" h="5476875">
                  <a:moveTo>
                    <a:pt x="6534150" y="5467350"/>
                  </a:moveTo>
                  <a:lnTo>
                    <a:pt x="0" y="5467350"/>
                  </a:lnTo>
                  <a:lnTo>
                    <a:pt x="0" y="5476875"/>
                  </a:lnTo>
                  <a:lnTo>
                    <a:pt x="6534150" y="5476875"/>
                  </a:lnTo>
                  <a:lnTo>
                    <a:pt x="6534150" y="5467350"/>
                  </a:lnTo>
                  <a:close/>
                </a:path>
                <a:path w="6534150" h="5476875">
                  <a:moveTo>
                    <a:pt x="6534150" y="4100512"/>
                  </a:moveTo>
                  <a:lnTo>
                    <a:pt x="0" y="4100512"/>
                  </a:lnTo>
                  <a:lnTo>
                    <a:pt x="0" y="4110037"/>
                  </a:lnTo>
                  <a:lnTo>
                    <a:pt x="6534150" y="4110037"/>
                  </a:lnTo>
                  <a:lnTo>
                    <a:pt x="6534150" y="4100512"/>
                  </a:lnTo>
                  <a:close/>
                </a:path>
                <a:path w="6534150" h="5476875">
                  <a:moveTo>
                    <a:pt x="6534150" y="2733675"/>
                  </a:moveTo>
                  <a:lnTo>
                    <a:pt x="0" y="2733675"/>
                  </a:lnTo>
                  <a:lnTo>
                    <a:pt x="0" y="2743200"/>
                  </a:lnTo>
                  <a:lnTo>
                    <a:pt x="6534150" y="2743200"/>
                  </a:lnTo>
                  <a:lnTo>
                    <a:pt x="6534150" y="2733675"/>
                  </a:lnTo>
                  <a:close/>
                </a:path>
                <a:path w="6534150" h="5476875">
                  <a:moveTo>
                    <a:pt x="6534150" y="1366837"/>
                  </a:moveTo>
                  <a:lnTo>
                    <a:pt x="0" y="1366837"/>
                  </a:lnTo>
                  <a:lnTo>
                    <a:pt x="0" y="1376362"/>
                  </a:lnTo>
                  <a:lnTo>
                    <a:pt x="6534150" y="1376362"/>
                  </a:lnTo>
                  <a:lnTo>
                    <a:pt x="6534150" y="1366837"/>
                  </a:lnTo>
                  <a:close/>
                </a:path>
                <a:path w="6534150" h="5476875">
                  <a:moveTo>
                    <a:pt x="65341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534150" y="9525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212121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41266" y="2459151"/>
              <a:ext cx="5322570" cy="2555875"/>
            </a:xfrm>
            <a:custGeom>
              <a:avLst/>
              <a:gdLst/>
              <a:ahLst/>
              <a:cxnLst/>
              <a:rect l="l" t="t" r="r" b="b"/>
              <a:pathLst>
                <a:path w="5322569" h="2555875">
                  <a:moveTo>
                    <a:pt x="5322570" y="41313"/>
                  </a:moveTo>
                  <a:lnTo>
                    <a:pt x="5298999" y="6045"/>
                  </a:lnTo>
                  <a:lnTo>
                    <a:pt x="5281257" y="0"/>
                  </a:lnTo>
                  <a:lnTo>
                    <a:pt x="5268620" y="0"/>
                  </a:lnTo>
                  <a:lnTo>
                    <a:pt x="5233352" y="23571"/>
                  </a:lnTo>
                  <a:lnTo>
                    <a:pt x="5230393" y="30734"/>
                  </a:lnTo>
                  <a:lnTo>
                    <a:pt x="4008551" y="158534"/>
                  </a:lnTo>
                  <a:lnTo>
                    <a:pt x="3974427" y="136690"/>
                  </a:lnTo>
                  <a:lnTo>
                    <a:pt x="3961790" y="136690"/>
                  </a:lnTo>
                  <a:lnTo>
                    <a:pt x="3926522" y="160248"/>
                  </a:lnTo>
                  <a:lnTo>
                    <a:pt x="3920490" y="177990"/>
                  </a:lnTo>
                  <a:lnTo>
                    <a:pt x="3920490" y="190627"/>
                  </a:lnTo>
                  <a:lnTo>
                    <a:pt x="3921696" y="196697"/>
                  </a:lnTo>
                  <a:lnTo>
                    <a:pt x="3924808" y="204254"/>
                  </a:lnTo>
                  <a:lnTo>
                    <a:pt x="2671241" y="1777619"/>
                  </a:lnTo>
                  <a:lnTo>
                    <a:pt x="2667597" y="1776895"/>
                  </a:lnTo>
                  <a:lnTo>
                    <a:pt x="2654960" y="1776895"/>
                  </a:lnTo>
                  <a:lnTo>
                    <a:pt x="2648889" y="1778101"/>
                  </a:lnTo>
                  <a:lnTo>
                    <a:pt x="2637218" y="1782927"/>
                  </a:lnTo>
                  <a:lnTo>
                    <a:pt x="2632062" y="1786382"/>
                  </a:lnTo>
                  <a:lnTo>
                    <a:pt x="2627096" y="1791347"/>
                  </a:lnTo>
                  <a:lnTo>
                    <a:pt x="1401826" y="1406867"/>
                  </a:lnTo>
                  <a:lnTo>
                    <a:pt x="1378508" y="1372882"/>
                  </a:lnTo>
                  <a:lnTo>
                    <a:pt x="1360766" y="1366837"/>
                  </a:lnTo>
                  <a:lnTo>
                    <a:pt x="1348130" y="1366837"/>
                  </a:lnTo>
                  <a:lnTo>
                    <a:pt x="1312862" y="1390408"/>
                  </a:lnTo>
                  <a:lnTo>
                    <a:pt x="1306830" y="1408150"/>
                  </a:lnTo>
                  <a:lnTo>
                    <a:pt x="1306830" y="1420774"/>
                  </a:lnTo>
                  <a:lnTo>
                    <a:pt x="1307769" y="1425575"/>
                  </a:lnTo>
                  <a:lnTo>
                    <a:pt x="66484" y="2464206"/>
                  </a:lnTo>
                  <a:lnTo>
                    <a:pt x="60007" y="2461514"/>
                  </a:lnTo>
                  <a:lnTo>
                    <a:pt x="53936" y="2460307"/>
                  </a:lnTo>
                  <a:lnTo>
                    <a:pt x="41300" y="2460307"/>
                  </a:lnTo>
                  <a:lnTo>
                    <a:pt x="6032" y="2483878"/>
                  </a:lnTo>
                  <a:lnTo>
                    <a:pt x="0" y="2501620"/>
                  </a:lnTo>
                  <a:lnTo>
                    <a:pt x="0" y="2514244"/>
                  </a:lnTo>
                  <a:lnTo>
                    <a:pt x="23558" y="2549525"/>
                  </a:lnTo>
                  <a:lnTo>
                    <a:pt x="41300" y="2555557"/>
                  </a:lnTo>
                  <a:lnTo>
                    <a:pt x="53936" y="2555557"/>
                  </a:lnTo>
                  <a:lnTo>
                    <a:pt x="89204" y="2531999"/>
                  </a:lnTo>
                  <a:lnTo>
                    <a:pt x="92341" y="2524417"/>
                  </a:lnTo>
                  <a:lnTo>
                    <a:pt x="94043" y="2520327"/>
                  </a:lnTo>
                  <a:lnTo>
                    <a:pt x="95250" y="2514244"/>
                  </a:lnTo>
                  <a:lnTo>
                    <a:pt x="95250" y="2501620"/>
                  </a:lnTo>
                  <a:lnTo>
                    <a:pt x="94297" y="2496832"/>
                  </a:lnTo>
                  <a:lnTo>
                    <a:pt x="1335570" y="1458201"/>
                  </a:lnTo>
                  <a:lnTo>
                    <a:pt x="1342059" y="1460881"/>
                  </a:lnTo>
                  <a:lnTo>
                    <a:pt x="1348130" y="1462087"/>
                  </a:lnTo>
                  <a:lnTo>
                    <a:pt x="1360766" y="1462087"/>
                  </a:lnTo>
                  <a:lnTo>
                    <a:pt x="1366837" y="1460881"/>
                  </a:lnTo>
                  <a:lnTo>
                    <a:pt x="1378508" y="1456055"/>
                  </a:lnTo>
                  <a:lnTo>
                    <a:pt x="1383665" y="1452600"/>
                  </a:lnTo>
                  <a:lnTo>
                    <a:pt x="1388618" y="1447647"/>
                  </a:lnTo>
                  <a:lnTo>
                    <a:pt x="2613914" y="1832127"/>
                  </a:lnTo>
                  <a:lnTo>
                    <a:pt x="2637218" y="1866099"/>
                  </a:lnTo>
                  <a:lnTo>
                    <a:pt x="2654960" y="1872145"/>
                  </a:lnTo>
                  <a:lnTo>
                    <a:pt x="2667597" y="1872145"/>
                  </a:lnTo>
                  <a:lnTo>
                    <a:pt x="2702864" y="1848573"/>
                  </a:lnTo>
                  <a:lnTo>
                    <a:pt x="2708910" y="1830832"/>
                  </a:lnTo>
                  <a:lnTo>
                    <a:pt x="2708910" y="1818195"/>
                  </a:lnTo>
                  <a:lnTo>
                    <a:pt x="2707690" y="1812124"/>
                  </a:lnTo>
                  <a:lnTo>
                    <a:pt x="2704566" y="1804568"/>
                  </a:lnTo>
                  <a:lnTo>
                    <a:pt x="3958132" y="231216"/>
                  </a:lnTo>
                  <a:lnTo>
                    <a:pt x="3961790" y="231940"/>
                  </a:lnTo>
                  <a:lnTo>
                    <a:pt x="3974427" y="231940"/>
                  </a:lnTo>
                  <a:lnTo>
                    <a:pt x="4009694" y="208368"/>
                  </a:lnTo>
                  <a:lnTo>
                    <a:pt x="4012666" y="201193"/>
                  </a:lnTo>
                  <a:lnTo>
                    <a:pt x="5234508" y="73406"/>
                  </a:lnTo>
                  <a:lnTo>
                    <a:pt x="5268620" y="95250"/>
                  </a:lnTo>
                  <a:lnTo>
                    <a:pt x="5281257" y="95250"/>
                  </a:lnTo>
                  <a:lnTo>
                    <a:pt x="5316525" y="71691"/>
                  </a:lnTo>
                  <a:lnTo>
                    <a:pt x="5322570" y="53936"/>
                  </a:lnTo>
                  <a:lnTo>
                    <a:pt x="5322570" y="41313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740435" y="18060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4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26614" y="9514644"/>
            <a:ext cx="313690" cy="567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3000" dirty="0">
                <a:solidFill>
                  <a:srgbClr val="FFFFFF"/>
                </a:solidFill>
                <a:latin typeface="Noto Naskh Arabic UI"/>
                <a:cs typeface="Noto Naskh Arabic UI"/>
              </a:rPr>
              <a:t>3</a:t>
            </a:r>
            <a:endParaRPr sz="3000">
              <a:latin typeface="Noto Naskh Arabic UI"/>
              <a:cs typeface="Noto Naskh Arabic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6410" y="9565792"/>
            <a:ext cx="373697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114" dirty="0">
                <a:solidFill>
                  <a:srgbClr val="FDF1F1"/>
                </a:solidFill>
                <a:latin typeface="Lato"/>
                <a:cs typeface="Lato"/>
              </a:rPr>
              <a:t>Golden Hotels </a:t>
            </a:r>
            <a:r>
              <a:rPr sz="2400" dirty="0">
                <a:solidFill>
                  <a:srgbClr val="FDF1F1"/>
                </a:solidFill>
                <a:latin typeface="Lato"/>
                <a:cs typeface="Lato"/>
              </a:rPr>
              <a:t>&amp;</a:t>
            </a:r>
            <a:r>
              <a:rPr sz="2400" spc="54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00" spc="120" dirty="0">
                <a:solidFill>
                  <a:srgbClr val="FDF1F1"/>
                </a:solidFill>
                <a:latin typeface="Lato"/>
                <a:cs typeface="Lato"/>
              </a:rPr>
              <a:t>Resorts</a:t>
            </a:r>
            <a:endParaRPr sz="24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40435" y="31729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3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40435" y="453975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2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40435" y="59066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DF1F1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53394" y="727341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DF1F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344" y="1928051"/>
            <a:ext cx="13039739" cy="733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7512" y="679743"/>
            <a:ext cx="72929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15460"/>
                </a:solidFill>
                <a:latin typeface="Arial Black"/>
                <a:cs typeface="Arial Black"/>
              </a:rPr>
              <a:t>NEGÓCIO EM GERAL</a:t>
            </a:r>
            <a:endParaRPr sz="4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6973" y="1828949"/>
            <a:ext cx="13258799" cy="749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9400" y="586145"/>
            <a:ext cx="44881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F15460"/>
                </a:solidFill>
                <a:latin typeface="Arial Black"/>
                <a:cs typeface="Arial Black"/>
              </a:rPr>
              <a:t>FINANCEIRO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562100"/>
            <a:ext cx="13087349" cy="7391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5600" y="495300"/>
            <a:ext cx="34512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15460"/>
                </a:solidFill>
                <a:latin typeface="Arial Black"/>
                <a:cs typeface="Arial Black"/>
              </a:rPr>
              <a:t>CLIENTES</a:t>
            </a:r>
            <a:endParaRPr sz="4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428" y="1777261"/>
            <a:ext cx="13725539" cy="7715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9400" y="571500"/>
            <a:ext cx="37395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15460"/>
                </a:solidFill>
                <a:latin typeface="Arial Black"/>
                <a:cs typeface="Arial Black"/>
              </a:rPr>
              <a:t>SERVIÇOS</a:t>
            </a:r>
            <a:endParaRPr sz="4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8595" y="2647490"/>
            <a:ext cx="543205" cy="51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7600" y="2461358"/>
            <a:ext cx="4995944" cy="2986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7415" algn="ctr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15460"/>
                </a:solidFill>
                <a:latin typeface="Arial Black"/>
                <a:cs typeface="Arial Black"/>
              </a:rPr>
              <a:t>33</a:t>
            </a:r>
            <a:endParaRPr sz="6000" dirty="0">
              <a:latin typeface="Arial Black"/>
              <a:cs typeface="Arial Black"/>
            </a:endParaRPr>
          </a:p>
          <a:p>
            <a:pPr marL="675640" marR="5080" indent="-663575">
              <a:lnSpc>
                <a:spcPct val="103600"/>
              </a:lnSpc>
              <a:spcBef>
                <a:spcPts val="6809"/>
              </a:spcBef>
              <a:tabLst>
                <a:tab pos="1390650" algn="l"/>
                <a:tab pos="2167890" algn="l"/>
                <a:tab pos="2617470" algn="l"/>
              </a:tabLst>
            </a:pPr>
            <a:r>
              <a:rPr sz="3500" i="1" spc="310" dirty="0">
                <a:solidFill>
                  <a:srgbClr val="FDF1F1"/>
                </a:solidFill>
                <a:latin typeface="Lato"/>
                <a:cs typeface="Lato"/>
              </a:rPr>
              <a:t>TAX</a:t>
            </a:r>
            <a:r>
              <a:rPr sz="3500" i="1" dirty="0">
                <a:solidFill>
                  <a:srgbClr val="FDF1F1"/>
                </a:solidFill>
                <a:latin typeface="Lato"/>
                <a:cs typeface="Lato"/>
              </a:rPr>
              <a:t>A	</a:t>
            </a:r>
            <a:r>
              <a:rPr sz="3500" i="1" spc="310" dirty="0">
                <a:solidFill>
                  <a:srgbClr val="FDF1F1"/>
                </a:solidFill>
                <a:latin typeface="Lato"/>
                <a:cs typeface="Lato"/>
              </a:rPr>
              <a:t>D</a:t>
            </a:r>
            <a:r>
              <a:rPr sz="3500" i="1" dirty="0">
                <a:solidFill>
                  <a:srgbClr val="FDF1F1"/>
                </a:solidFill>
                <a:latin typeface="Lato"/>
                <a:cs typeface="Lato"/>
              </a:rPr>
              <a:t>E</a:t>
            </a:r>
            <a:r>
              <a:rPr lang="pt-PT" sz="3500" i="1" dirty="0">
                <a:solidFill>
                  <a:srgbClr val="FDF1F1"/>
                </a:solidFill>
                <a:latin typeface="Lato"/>
                <a:cs typeface="Lato"/>
              </a:rPr>
              <a:t>	</a:t>
            </a:r>
            <a:r>
              <a:rPr sz="3500" i="1" spc="310" dirty="0">
                <a:solidFill>
                  <a:srgbClr val="FDF1F1"/>
                </a:solidFill>
                <a:latin typeface="Lato"/>
                <a:cs typeface="Lato"/>
              </a:rPr>
              <a:t>OCUPAÇÃ</a:t>
            </a:r>
            <a:r>
              <a:rPr sz="3500" i="1" dirty="0">
                <a:solidFill>
                  <a:srgbClr val="FDF1F1"/>
                </a:solidFill>
                <a:latin typeface="Lato"/>
                <a:cs typeface="Lato"/>
              </a:rPr>
              <a:t>O  </a:t>
            </a:r>
            <a:r>
              <a:rPr sz="3500" i="1" spc="254" dirty="0">
                <a:solidFill>
                  <a:srgbClr val="FDF1F1"/>
                </a:solidFill>
                <a:latin typeface="Lato"/>
                <a:cs typeface="Lato"/>
              </a:rPr>
              <a:t>RESORT	</a:t>
            </a:r>
            <a:r>
              <a:rPr sz="3500" i="1" spc="245" dirty="0">
                <a:solidFill>
                  <a:srgbClr val="FDF1F1"/>
                </a:solidFill>
                <a:latin typeface="Lato"/>
                <a:cs typeface="Lato"/>
              </a:rPr>
              <a:t>HOTEL</a:t>
            </a:r>
            <a:endParaRPr sz="3500" dirty="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9123121" y="0"/>
              <a:ext cx="38100" cy="9258300"/>
            </a:xfrm>
            <a:custGeom>
              <a:avLst/>
              <a:gdLst/>
              <a:ahLst/>
              <a:cxnLst/>
              <a:rect l="l" t="t" r="r" b="b"/>
              <a:pathLst>
                <a:path w="38100" h="9258300">
                  <a:moveTo>
                    <a:pt x="38099" y="9258299"/>
                  </a:moveTo>
                  <a:lnTo>
                    <a:pt x="0" y="9258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258299"/>
                  </a:lnTo>
                  <a:close/>
                </a:path>
              </a:pathLst>
            </a:custGeom>
            <a:solidFill>
              <a:srgbClr val="FD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258299"/>
              <a:ext cx="17202150" cy="1028700"/>
            </a:xfrm>
            <a:custGeom>
              <a:avLst/>
              <a:gdLst/>
              <a:ahLst/>
              <a:cxnLst/>
              <a:rect l="l" t="t" r="r" b="b"/>
              <a:pathLst>
                <a:path w="17202150" h="1028700">
                  <a:moveTo>
                    <a:pt x="0" y="1028699"/>
                  </a:moveTo>
                  <a:lnTo>
                    <a:pt x="17202150" y="1028699"/>
                  </a:lnTo>
                  <a:lnTo>
                    <a:pt x="17202150" y="0"/>
                  </a:lnTo>
                  <a:lnTo>
                    <a:pt x="0" y="0"/>
                  </a:lnTo>
                  <a:lnTo>
                    <a:pt x="0" y="1028699"/>
                  </a:lnTo>
                  <a:close/>
                </a:path>
              </a:pathLst>
            </a:custGeom>
            <a:solidFill>
              <a:srgbClr val="FDF1F1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02150" y="9258299"/>
              <a:ext cx="1085850" cy="1028700"/>
            </a:xfrm>
            <a:custGeom>
              <a:avLst/>
              <a:gdLst/>
              <a:ahLst/>
              <a:cxnLst/>
              <a:rect l="l" t="t" r="r" b="b"/>
              <a:pathLst>
                <a:path w="1085850" h="1028700">
                  <a:moveTo>
                    <a:pt x="0" y="0"/>
                  </a:moveTo>
                  <a:lnTo>
                    <a:pt x="1085850" y="0"/>
                  </a:lnTo>
                  <a:lnTo>
                    <a:pt x="1085850" y="1028699"/>
                  </a:lnTo>
                  <a:lnTo>
                    <a:pt x="0" y="1028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2766" y="2461358"/>
            <a:ext cx="16173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F15460"/>
                </a:solidFill>
                <a:latin typeface="Arial Black"/>
                <a:cs typeface="Arial Black"/>
              </a:rPr>
              <a:t>31.5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7198" y="2606480"/>
            <a:ext cx="572841" cy="553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356173" y="4554186"/>
            <a:ext cx="4794250" cy="1111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45844" marR="5080" indent="-1033780">
              <a:lnSpc>
                <a:spcPts val="4350"/>
              </a:lnSpc>
              <a:spcBef>
                <a:spcPts val="120"/>
              </a:spcBef>
              <a:tabLst>
                <a:tab pos="1390650" algn="l"/>
                <a:tab pos="2167890" algn="l"/>
                <a:tab pos="2729865" algn="l"/>
              </a:tabLst>
            </a:pPr>
            <a:r>
              <a:rPr sz="3500" i="1" spc="310" dirty="0">
                <a:solidFill>
                  <a:srgbClr val="FDF1F1"/>
                </a:solidFill>
                <a:latin typeface="Lato"/>
                <a:cs typeface="Lato"/>
              </a:rPr>
              <a:t>TAX</a:t>
            </a:r>
            <a:r>
              <a:rPr sz="3500" i="1" dirty="0">
                <a:solidFill>
                  <a:srgbClr val="FDF1F1"/>
                </a:solidFill>
                <a:latin typeface="Lato"/>
                <a:cs typeface="Lato"/>
              </a:rPr>
              <a:t>A	</a:t>
            </a:r>
            <a:r>
              <a:rPr sz="3500" i="1" spc="310" dirty="0">
                <a:solidFill>
                  <a:srgbClr val="FDF1F1"/>
                </a:solidFill>
                <a:latin typeface="Lato"/>
                <a:cs typeface="Lato"/>
              </a:rPr>
              <a:t>D</a:t>
            </a:r>
            <a:r>
              <a:rPr sz="3500" i="1" dirty="0">
                <a:solidFill>
                  <a:srgbClr val="FDF1F1"/>
                </a:solidFill>
                <a:latin typeface="Lato"/>
                <a:cs typeface="Lato"/>
              </a:rPr>
              <a:t>E	</a:t>
            </a:r>
            <a:r>
              <a:rPr sz="3500" i="1" spc="310" dirty="0">
                <a:solidFill>
                  <a:srgbClr val="FDF1F1"/>
                </a:solidFill>
                <a:latin typeface="Lato"/>
                <a:cs typeface="Lato"/>
              </a:rPr>
              <a:t>OCUPAÇÃ</a:t>
            </a:r>
            <a:r>
              <a:rPr sz="3500" i="1" dirty="0">
                <a:solidFill>
                  <a:srgbClr val="FDF1F1"/>
                </a:solidFill>
                <a:latin typeface="Lato"/>
                <a:cs typeface="Lato"/>
              </a:rPr>
              <a:t>O  </a:t>
            </a:r>
            <a:r>
              <a:rPr sz="3500" i="1" spc="245" dirty="0">
                <a:solidFill>
                  <a:srgbClr val="FDF1F1"/>
                </a:solidFill>
                <a:latin typeface="Lato"/>
                <a:cs typeface="Lato"/>
              </a:rPr>
              <a:t>HOTEL	</a:t>
            </a:r>
            <a:r>
              <a:rPr sz="3500" i="1" spc="229" dirty="0">
                <a:solidFill>
                  <a:srgbClr val="FDF1F1"/>
                </a:solidFill>
                <a:latin typeface="Lato"/>
                <a:cs typeface="Lato"/>
              </a:rPr>
              <a:t>CITY</a:t>
            </a:r>
            <a:endParaRPr sz="3500" dirty="0">
              <a:latin typeface="Lato"/>
              <a:cs typeface="La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2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dirty="0"/>
              <a:t>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56410" y="9565792"/>
            <a:ext cx="3736975" cy="391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400" spc="114" dirty="0">
                <a:solidFill>
                  <a:srgbClr val="FDF1F1"/>
                </a:solidFill>
                <a:latin typeface="Lato"/>
                <a:cs typeface="Lato"/>
              </a:rPr>
              <a:t>Golden Hotels </a:t>
            </a:r>
            <a:r>
              <a:rPr sz="2400" dirty="0">
                <a:solidFill>
                  <a:srgbClr val="FDF1F1"/>
                </a:solidFill>
                <a:latin typeface="Lato"/>
                <a:cs typeface="Lato"/>
              </a:rPr>
              <a:t>&amp;</a:t>
            </a:r>
            <a:r>
              <a:rPr sz="2400" spc="545" dirty="0">
                <a:solidFill>
                  <a:srgbClr val="FDF1F1"/>
                </a:solidFill>
                <a:latin typeface="Lato"/>
                <a:cs typeface="Lato"/>
              </a:rPr>
              <a:t> </a:t>
            </a:r>
            <a:r>
              <a:rPr sz="2400" spc="120" dirty="0">
                <a:solidFill>
                  <a:srgbClr val="FDF1F1"/>
                </a:solidFill>
                <a:latin typeface="Lato"/>
                <a:cs typeface="Lato"/>
              </a:rPr>
              <a:t>Resorts</a:t>
            </a:r>
            <a:endParaRPr sz="2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1135</Words>
  <Application>Microsoft Office PowerPoint</Application>
  <PresentationFormat>Personalizados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Lato</vt:lpstr>
      <vt:lpstr>Lato Heavy</vt:lpstr>
      <vt:lpstr>Noto Naskh Arabic UI</vt:lpstr>
      <vt:lpstr>Office Theme</vt:lpstr>
      <vt:lpstr>GESTÃO ESTRATÉGIA E MARKETING Mestrado em Engenharia de Sistemas</vt:lpstr>
      <vt:lpstr>HOTEL CITY</vt:lpstr>
      <vt:lpstr>OBJETIVOS</vt:lpstr>
      <vt:lpstr>DASHBOARD</vt:lpstr>
      <vt:lpstr>NEGÓCIO EM GERAL</vt:lpstr>
      <vt:lpstr>FINANCEIRO</vt:lpstr>
      <vt:lpstr>CLIENTES</vt:lpstr>
      <vt:lpstr>SERVIÇOS</vt:lpstr>
      <vt:lpstr>31.5</vt:lpstr>
      <vt:lpstr>73€/QUARTO</vt:lpstr>
      <vt:lpstr>Apresentação do PowerPoint</vt:lpstr>
      <vt:lpstr>GESTÃO ESTRATÉGIA E MARKETING Mestrado em Engenharia de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ESTRATÉGIA E MARKETING Mestrado em Engenharia de Sistemas</dc:title>
  <dc:creator>Joana Mota</dc:creator>
  <cp:lastModifiedBy>Joana Rita Araújo Mota</cp:lastModifiedBy>
  <cp:revision>5</cp:revision>
  <dcterms:created xsi:type="dcterms:W3CDTF">2022-05-23T21:26:34Z</dcterms:created>
  <dcterms:modified xsi:type="dcterms:W3CDTF">2022-05-23T23:07:13Z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2022-05-23T00:00:00Z</vt:filetime>
  </property>
</Properties>
</file>