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CC6C6-7219-452E-A907-80FF9223DDF5}" type="datetimeFigureOut">
              <a:rPr lang="en-GB" smtClean="0"/>
              <a:pPr/>
              <a:t>10/03/2011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DF15-42B6-4BFF-B68D-63E611223A70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sp>
        <p:nvSpPr>
          <p:cNvPr id="10" name="Rectangle 9"/>
          <p:cNvSpPr/>
          <p:nvPr/>
        </p:nvSpPr>
        <p:spPr>
          <a:xfrm>
            <a:off x="395536" y="1556792"/>
            <a:ext cx="8280920" cy="4536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Welcome message</a:t>
            </a:r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r>
              <a:rPr lang="en-GB" dirty="0" smtClean="0"/>
              <a:t>Baby Clothes Shop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6" name="Oval 45"/>
          <p:cNvSpPr/>
          <p:nvPr/>
        </p:nvSpPr>
        <p:spPr>
          <a:xfrm>
            <a:off x="2915816" y="2996952"/>
            <a:ext cx="3312368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/>
              <a:t>Logo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1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first step: Provide a shipping address.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12371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7" name="Rectangle 17"/>
          <p:cNvSpPr/>
          <p:nvPr/>
        </p:nvSpPr>
        <p:spPr>
          <a:xfrm>
            <a:off x="395536" y="2320937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5394711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40" name="TextBox 20"/>
          <p:cNvSpPr txBox="1"/>
          <p:nvPr/>
        </p:nvSpPr>
        <p:spPr>
          <a:xfrm>
            <a:off x="481796" y="2390795"/>
            <a:ext cx="4234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</a:t>
            </a:r>
            <a:r>
              <a:rPr lang="en-GB" sz="1400" b="1" dirty="0" smtClean="0"/>
              <a:t>Address	</a:t>
            </a:r>
            <a:r>
              <a:rPr lang="en-GB" sz="1000" b="1" dirty="0" smtClean="0">
                <a:solidFill>
                  <a:srgbClr val="FF0000"/>
                </a:solidFill>
              </a:rPr>
              <a:t>(</a:t>
            </a:r>
            <a:r>
              <a:rPr lang="en-GB" sz="1000" dirty="0" smtClean="0">
                <a:solidFill>
                  <a:srgbClr val="FF0000"/>
                </a:solidFill>
              </a:rPr>
              <a:t>All </a:t>
            </a:r>
            <a:r>
              <a:rPr lang="en-GB" sz="1000" dirty="0" smtClean="0">
                <a:solidFill>
                  <a:srgbClr val="FF0000"/>
                </a:solidFill>
              </a:rPr>
              <a:t>fields are </a:t>
            </a:r>
            <a:r>
              <a:rPr lang="en-GB" sz="1000" dirty="0" smtClean="0">
                <a:solidFill>
                  <a:srgbClr val="FF0000"/>
                </a:solidFill>
              </a:rPr>
              <a:t>mandatory)</a:t>
            </a:r>
            <a:endParaRPr lang="en-GB" sz="1400" dirty="0" smtClean="0">
              <a:solidFill>
                <a:srgbClr val="FF0000"/>
              </a:solidFill>
            </a:endParaRPr>
          </a:p>
        </p:txBody>
      </p:sp>
      <p:sp>
        <p:nvSpPr>
          <p:cNvPr id="41" name="TextBox 21"/>
          <p:cNvSpPr txBox="1"/>
          <p:nvPr/>
        </p:nvSpPr>
        <p:spPr>
          <a:xfrm>
            <a:off x="481796" y="2717519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</a:t>
            </a:r>
            <a:endParaRPr lang="en-GB" sz="1200" dirty="0"/>
          </a:p>
        </p:txBody>
      </p:sp>
      <p:sp>
        <p:nvSpPr>
          <p:cNvPr id="42" name="TextBox 22"/>
          <p:cNvSpPr txBox="1"/>
          <p:nvPr/>
        </p:nvSpPr>
        <p:spPr>
          <a:xfrm>
            <a:off x="999353" y="3262414"/>
            <a:ext cx="250152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3" name="Rectangle 23"/>
          <p:cNvSpPr/>
          <p:nvPr/>
        </p:nvSpPr>
        <p:spPr>
          <a:xfrm>
            <a:off x="568055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24"/>
          <p:cNvSpPr/>
          <p:nvPr/>
        </p:nvSpPr>
        <p:spPr>
          <a:xfrm>
            <a:off x="2897064" y="2982980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25"/>
          <p:cNvSpPr txBox="1"/>
          <p:nvPr/>
        </p:nvSpPr>
        <p:spPr>
          <a:xfrm>
            <a:off x="2810804" y="2717519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481796" y="3262414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</a:t>
            </a:r>
            <a:endParaRPr lang="en-GB" sz="1200" dirty="0"/>
          </a:p>
        </p:txBody>
      </p:sp>
      <p:sp>
        <p:nvSpPr>
          <p:cNvPr id="47" name="Rectangle 27"/>
          <p:cNvSpPr/>
          <p:nvPr/>
        </p:nvSpPr>
        <p:spPr>
          <a:xfrm>
            <a:off x="568055" y="3541848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28"/>
          <p:cNvSpPr/>
          <p:nvPr/>
        </p:nvSpPr>
        <p:spPr>
          <a:xfrm>
            <a:off x="2897064" y="3541848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9"/>
          <p:cNvSpPr txBox="1"/>
          <p:nvPr/>
        </p:nvSpPr>
        <p:spPr>
          <a:xfrm>
            <a:off x="2810804" y="3262414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</a:t>
            </a:r>
            <a:endParaRPr lang="en-GB" sz="1200" dirty="0"/>
          </a:p>
        </p:txBody>
      </p:sp>
      <p:sp>
        <p:nvSpPr>
          <p:cNvPr id="51" name="TextBox 30"/>
          <p:cNvSpPr txBox="1"/>
          <p:nvPr/>
        </p:nvSpPr>
        <p:spPr>
          <a:xfrm>
            <a:off x="481796" y="3821282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</a:t>
            </a:r>
            <a:endParaRPr lang="en-GB" sz="1200" dirty="0"/>
          </a:p>
        </p:txBody>
      </p:sp>
      <p:sp>
        <p:nvSpPr>
          <p:cNvPr id="52" name="Rectangle 31"/>
          <p:cNvSpPr/>
          <p:nvPr/>
        </p:nvSpPr>
        <p:spPr>
          <a:xfrm>
            <a:off x="568055" y="4100716"/>
            <a:ext cx="1638932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2"/>
          <p:cNvSpPr/>
          <p:nvPr/>
        </p:nvSpPr>
        <p:spPr>
          <a:xfrm>
            <a:off x="2897064" y="4100716"/>
            <a:ext cx="603817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33"/>
          <p:cNvSpPr txBox="1"/>
          <p:nvPr/>
        </p:nvSpPr>
        <p:spPr>
          <a:xfrm>
            <a:off x="2810804" y="3821282"/>
            <a:ext cx="1207634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</a:t>
            </a:r>
            <a:endParaRPr lang="en-GB" sz="1200" dirty="0"/>
          </a:p>
        </p:txBody>
      </p:sp>
      <p:sp>
        <p:nvSpPr>
          <p:cNvPr id="55" name="TextBox 34"/>
          <p:cNvSpPr txBox="1"/>
          <p:nvPr/>
        </p:nvSpPr>
        <p:spPr>
          <a:xfrm>
            <a:off x="481796" y="4380150"/>
            <a:ext cx="1207634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</a:t>
            </a:r>
            <a:endParaRPr lang="en-GB" sz="1200" dirty="0"/>
          </a:p>
        </p:txBody>
      </p:sp>
      <p:sp>
        <p:nvSpPr>
          <p:cNvPr id="57" name="Rounded Rectangle 42"/>
          <p:cNvSpPr/>
          <p:nvPr/>
        </p:nvSpPr>
        <p:spPr>
          <a:xfrm>
            <a:off x="3932179" y="4797152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568055" y="4659584"/>
            <a:ext cx="1638932" cy="209576"/>
            <a:chOff x="568055" y="4659584"/>
            <a:chExt cx="1638932" cy="209576"/>
          </a:xfrm>
        </p:grpSpPr>
        <p:sp>
          <p:nvSpPr>
            <p:cNvPr id="56" name="Rectangle 35"/>
            <p:cNvSpPr/>
            <p:nvPr/>
          </p:nvSpPr>
          <p:spPr>
            <a:xfrm>
              <a:off x="568055" y="4659584"/>
              <a:ext cx="1638932" cy="2095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Select your country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2014087" y="46736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Choose the preferred payment option.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37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options</a:t>
            </a:r>
            <a:endParaRPr lang="en-GB" sz="1400" b="1" dirty="0"/>
          </a:p>
        </p:txBody>
      </p:sp>
      <p:sp>
        <p:nvSpPr>
          <p:cNvPr id="40" name="TextBox 21"/>
          <p:cNvSpPr txBox="1"/>
          <p:nvPr/>
        </p:nvSpPr>
        <p:spPr>
          <a:xfrm>
            <a:off x="539552" y="3140968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choose one of the following options.</a:t>
            </a:r>
            <a:endParaRPr lang="en-GB" sz="1200" dirty="0"/>
          </a:p>
        </p:txBody>
      </p:sp>
      <p:sp>
        <p:nvSpPr>
          <p:cNvPr id="42" name="TextBox 21"/>
          <p:cNvSpPr txBox="1"/>
          <p:nvPr/>
        </p:nvSpPr>
        <p:spPr>
          <a:xfrm>
            <a:off x="1115616" y="342900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Credit Card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1115616" y="371703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Debit Card</a:t>
            </a:r>
            <a:endParaRPr lang="en-GB" sz="1200" dirty="0"/>
          </a:p>
        </p:txBody>
      </p:sp>
      <p:sp>
        <p:nvSpPr>
          <p:cNvPr id="45" name="TextBox 21"/>
          <p:cNvSpPr txBox="1"/>
          <p:nvPr/>
        </p:nvSpPr>
        <p:spPr>
          <a:xfrm>
            <a:off x="1115616" y="400506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Bank transfer</a:t>
            </a:r>
            <a:endParaRPr lang="en-GB" sz="1200" dirty="0"/>
          </a:p>
        </p:txBody>
      </p:sp>
      <p:sp>
        <p:nvSpPr>
          <p:cNvPr id="46" name="TextBox 21"/>
          <p:cNvSpPr txBox="1"/>
          <p:nvPr/>
        </p:nvSpPr>
        <p:spPr>
          <a:xfrm>
            <a:off x="1115616" y="429309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PayPal</a:t>
            </a:r>
            <a:endParaRPr lang="en-GB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6443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76275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4164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2967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2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second step: </a:t>
            </a:r>
            <a:r>
              <a:rPr lang="en-GB" sz="1400" dirty="0" smtClean="0"/>
              <a:t>Fill in credit card details</a:t>
            </a:r>
            <a:r>
              <a:rPr lang="en-GB" sz="1400" dirty="0" smtClean="0"/>
              <a:t>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546616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581386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718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2762640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ounded Rectangle 42"/>
          <p:cNvSpPr/>
          <p:nvPr/>
        </p:nvSpPr>
        <p:spPr>
          <a:xfrm>
            <a:off x="3932179" y="5238855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Step</a:t>
            </a:r>
            <a:endParaRPr lang="en-GB" sz="1200" dirty="0"/>
          </a:p>
        </p:txBody>
      </p:sp>
      <p:sp>
        <p:nvSpPr>
          <p:cNvPr id="40" name="TextBox 20"/>
          <p:cNvSpPr txBox="1"/>
          <p:nvPr/>
        </p:nvSpPr>
        <p:spPr>
          <a:xfrm>
            <a:off x="539552" y="2852936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  <p:sp>
        <p:nvSpPr>
          <p:cNvPr id="41" name="TextBox 21"/>
          <p:cNvSpPr txBox="1"/>
          <p:nvPr/>
        </p:nvSpPr>
        <p:spPr>
          <a:xfrm>
            <a:off x="539552" y="3140968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Please select your credit card and fill in the card details below.</a:t>
            </a:r>
            <a:endParaRPr lang="en-GB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r="49152"/>
          <a:stretch>
            <a:fillRect/>
          </a:stretch>
        </p:blipFill>
        <p:spPr bwMode="auto">
          <a:xfrm>
            <a:off x="971600" y="3429000"/>
            <a:ext cx="55727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50000"/>
          <a:stretch>
            <a:fillRect/>
          </a:stretch>
        </p:blipFill>
        <p:spPr bwMode="auto">
          <a:xfrm>
            <a:off x="2483768" y="3429000"/>
            <a:ext cx="54798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34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35010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21"/>
          <p:cNvSpPr txBox="1"/>
          <p:nvPr/>
        </p:nvSpPr>
        <p:spPr>
          <a:xfrm>
            <a:off x="539552" y="3789040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name</a:t>
            </a:r>
            <a:endParaRPr lang="en-GB" sz="1200" dirty="0"/>
          </a:p>
        </p:txBody>
      </p:sp>
      <p:sp>
        <p:nvSpPr>
          <p:cNvPr id="49" name="Rectangle 23"/>
          <p:cNvSpPr/>
          <p:nvPr/>
        </p:nvSpPr>
        <p:spPr>
          <a:xfrm>
            <a:off x="611560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26"/>
          <p:cNvSpPr txBox="1"/>
          <p:nvPr/>
        </p:nvSpPr>
        <p:spPr>
          <a:xfrm>
            <a:off x="539552" y="4365104"/>
            <a:ext cx="174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</a:t>
            </a:r>
            <a:r>
              <a:rPr lang="en-GB" sz="1200" dirty="0" smtClean="0"/>
              <a:t>holder’s address</a:t>
            </a:r>
            <a:endParaRPr lang="en-GB" sz="1200" dirty="0"/>
          </a:p>
        </p:txBody>
      </p:sp>
      <p:sp>
        <p:nvSpPr>
          <p:cNvPr id="51" name="Rectangle 27"/>
          <p:cNvSpPr/>
          <p:nvPr/>
        </p:nvSpPr>
        <p:spPr>
          <a:xfrm>
            <a:off x="611560" y="4875608"/>
            <a:ext cx="2016224" cy="209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31"/>
          <p:cNvSpPr/>
          <p:nvPr/>
        </p:nvSpPr>
        <p:spPr>
          <a:xfrm>
            <a:off x="611560" y="5085184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31"/>
          <p:cNvSpPr/>
          <p:nvPr/>
        </p:nvSpPr>
        <p:spPr>
          <a:xfrm>
            <a:off x="611560" y="5301208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21"/>
          <p:cNvSpPr txBox="1"/>
          <p:nvPr/>
        </p:nvSpPr>
        <p:spPr>
          <a:xfrm>
            <a:off x="2901564" y="3811611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number</a:t>
            </a:r>
            <a:endParaRPr lang="en-GB" sz="1200" dirty="0"/>
          </a:p>
        </p:txBody>
      </p:sp>
      <p:sp>
        <p:nvSpPr>
          <p:cNvPr id="56" name="Rectangle 23"/>
          <p:cNvSpPr/>
          <p:nvPr/>
        </p:nvSpPr>
        <p:spPr>
          <a:xfrm>
            <a:off x="2987824" y="4077072"/>
            <a:ext cx="2016224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21"/>
          <p:cNvSpPr txBox="1"/>
          <p:nvPr/>
        </p:nvSpPr>
        <p:spPr>
          <a:xfrm>
            <a:off x="2915816" y="436510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Security number</a:t>
            </a:r>
            <a:endParaRPr lang="en-GB" sz="1200" dirty="0"/>
          </a:p>
        </p:txBody>
      </p:sp>
      <p:sp>
        <p:nvSpPr>
          <p:cNvPr id="75" name="Rectangle 23"/>
          <p:cNvSpPr/>
          <p:nvPr/>
        </p:nvSpPr>
        <p:spPr>
          <a:xfrm>
            <a:off x="4355976" y="443711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21"/>
          <p:cNvSpPr txBox="1"/>
          <p:nvPr/>
        </p:nvSpPr>
        <p:spPr>
          <a:xfrm>
            <a:off x="2915816" y="4725144"/>
            <a:ext cx="1526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Expiry date</a:t>
            </a:r>
            <a:endParaRPr lang="en-GB" sz="1200" dirty="0"/>
          </a:p>
        </p:txBody>
      </p:sp>
      <p:sp>
        <p:nvSpPr>
          <p:cNvPr id="77" name="Rectangle 23"/>
          <p:cNvSpPr/>
          <p:nvPr/>
        </p:nvSpPr>
        <p:spPr>
          <a:xfrm>
            <a:off x="4355976" y="4797152"/>
            <a:ext cx="648072" cy="216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26"/>
          <p:cNvSpPr txBox="1"/>
          <p:nvPr/>
        </p:nvSpPr>
        <p:spPr>
          <a:xfrm>
            <a:off x="827584" y="4581128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Same as shipping address</a:t>
            </a:r>
            <a:endParaRPr lang="en-GB" sz="11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76" y="4653136"/>
            <a:ext cx="1428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Step 3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Review and place order. </a:t>
            </a:r>
            <a:endParaRPr lang="en-GB" sz="1400" dirty="0"/>
          </a:p>
        </p:txBody>
      </p:sp>
      <p:sp>
        <p:nvSpPr>
          <p:cNvPr id="34" name="Rectangle 13"/>
          <p:cNvSpPr/>
          <p:nvPr/>
        </p:nvSpPr>
        <p:spPr>
          <a:xfrm>
            <a:off x="395536" y="1831927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1: Shipping Information</a:t>
            </a:r>
            <a:endParaRPr lang="en-GB" dirty="0"/>
          </a:p>
        </p:txBody>
      </p:sp>
      <p:sp>
        <p:nvSpPr>
          <p:cNvPr id="35" name="Flowchart: Merge 14"/>
          <p:cNvSpPr/>
          <p:nvPr/>
        </p:nvSpPr>
        <p:spPr>
          <a:xfrm>
            <a:off x="539552" y="2996952"/>
            <a:ext cx="431298" cy="139717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58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38" name="Rectangle 18"/>
          <p:cNvSpPr/>
          <p:nvPr/>
        </p:nvSpPr>
        <p:spPr>
          <a:xfrm>
            <a:off x="395536" y="2708920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3: Review/Place Order</a:t>
            </a:r>
            <a:endParaRPr lang="en-GB" dirty="0"/>
          </a:p>
        </p:txBody>
      </p:sp>
      <p:sp>
        <p:nvSpPr>
          <p:cNvPr id="39" name="Rectangle 19"/>
          <p:cNvSpPr/>
          <p:nvPr/>
        </p:nvSpPr>
        <p:spPr>
          <a:xfrm>
            <a:off x="395536" y="2268872"/>
            <a:ext cx="4830537" cy="279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Step 2: Payment Information</a:t>
            </a:r>
            <a:endParaRPr lang="en-GB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3212976"/>
            <a:ext cx="4830537" cy="29340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3284984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Shipping Address</a:t>
            </a:r>
            <a:endParaRPr lang="en-GB" sz="1400" b="1" dirty="0"/>
          </a:p>
        </p:txBody>
      </p:sp>
      <p:sp>
        <p:nvSpPr>
          <p:cNvPr id="75" name="TextBox 21"/>
          <p:cNvSpPr txBox="1"/>
          <p:nvPr/>
        </p:nvSpPr>
        <p:spPr>
          <a:xfrm>
            <a:off x="467544" y="3645024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First Name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79" name="TextBox 25"/>
          <p:cNvSpPr txBox="1"/>
          <p:nvPr/>
        </p:nvSpPr>
        <p:spPr>
          <a:xfrm>
            <a:off x="467544" y="3933056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Last Name	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80" name="TextBox 26"/>
          <p:cNvSpPr txBox="1"/>
          <p:nvPr/>
        </p:nvSpPr>
        <p:spPr>
          <a:xfrm>
            <a:off x="467544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Street	</a:t>
            </a:r>
            <a:r>
              <a:rPr lang="en-GB" sz="1200" dirty="0" err="1" smtClean="0"/>
              <a:t>xxxxxxxxxxxxxxx</a:t>
            </a:r>
            <a:endParaRPr lang="en-GB" sz="1200" dirty="0"/>
          </a:p>
        </p:txBody>
      </p:sp>
      <p:sp>
        <p:nvSpPr>
          <p:cNvPr id="83" name="TextBox 29"/>
          <p:cNvSpPr txBox="1"/>
          <p:nvPr/>
        </p:nvSpPr>
        <p:spPr>
          <a:xfrm>
            <a:off x="467544" y="4509120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Nr	</a:t>
            </a:r>
            <a:r>
              <a:rPr lang="en-GB" sz="1200" dirty="0" err="1" smtClean="0"/>
              <a:t>xxxx</a:t>
            </a:r>
            <a:endParaRPr lang="en-GB" sz="1200" dirty="0"/>
          </a:p>
        </p:txBody>
      </p:sp>
      <p:sp>
        <p:nvSpPr>
          <p:cNvPr id="84" name="TextBox 30"/>
          <p:cNvSpPr txBox="1"/>
          <p:nvPr/>
        </p:nvSpPr>
        <p:spPr>
          <a:xfrm>
            <a:off x="467544" y="4797152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City	</a:t>
            </a:r>
            <a:r>
              <a:rPr lang="en-GB" sz="1200" dirty="0" err="1" smtClean="0"/>
              <a:t>xxxxxxxxxxxx</a:t>
            </a:r>
            <a:endParaRPr lang="en-GB" sz="1200" dirty="0"/>
          </a:p>
        </p:txBody>
      </p:sp>
      <p:sp>
        <p:nvSpPr>
          <p:cNvPr id="87" name="TextBox 33"/>
          <p:cNvSpPr txBox="1"/>
          <p:nvPr/>
        </p:nvSpPr>
        <p:spPr>
          <a:xfrm>
            <a:off x="467544" y="508518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Zip	</a:t>
            </a:r>
            <a:r>
              <a:rPr lang="en-GB" sz="1200" dirty="0" err="1" smtClean="0"/>
              <a:t>xxxxxxx</a:t>
            </a:r>
            <a:endParaRPr lang="en-GB" sz="1200" dirty="0"/>
          </a:p>
        </p:txBody>
      </p:sp>
      <p:sp>
        <p:nvSpPr>
          <p:cNvPr id="88" name="TextBox 34"/>
          <p:cNvSpPr txBox="1"/>
          <p:nvPr/>
        </p:nvSpPr>
        <p:spPr>
          <a:xfrm>
            <a:off x="467544" y="5373216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Country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90" name="Rounded Rectangle 42"/>
          <p:cNvSpPr/>
          <p:nvPr/>
        </p:nvSpPr>
        <p:spPr>
          <a:xfrm>
            <a:off x="3932179" y="5689191"/>
            <a:ext cx="1121375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Place order</a:t>
            </a:r>
            <a:endParaRPr lang="en-GB" sz="1200" dirty="0"/>
          </a:p>
        </p:txBody>
      </p:sp>
      <p:sp>
        <p:nvSpPr>
          <p:cNvPr id="44" name="TextBox 21"/>
          <p:cNvSpPr txBox="1"/>
          <p:nvPr/>
        </p:nvSpPr>
        <p:spPr>
          <a:xfrm>
            <a:off x="2771800" y="3645024"/>
            <a:ext cx="23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holder</a:t>
            </a:r>
            <a:r>
              <a:rPr lang="en-GB" sz="1200" dirty="0" smtClean="0"/>
              <a:t>	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xxxxxxxx</a:t>
            </a:r>
            <a:endParaRPr lang="en-GB" sz="1200" dirty="0"/>
          </a:p>
        </p:txBody>
      </p:sp>
      <p:sp>
        <p:nvSpPr>
          <p:cNvPr id="45" name="TextBox 25"/>
          <p:cNvSpPr txBox="1"/>
          <p:nvPr/>
        </p:nvSpPr>
        <p:spPr>
          <a:xfrm>
            <a:off x="2771800" y="3933056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079500" algn="l"/>
              </a:tabLst>
            </a:pPr>
            <a:r>
              <a:rPr lang="en-GB" sz="1200" dirty="0" smtClean="0"/>
              <a:t>Card number</a:t>
            </a:r>
            <a:r>
              <a:rPr lang="en-GB" sz="1200" dirty="0" smtClean="0"/>
              <a:t>	</a:t>
            </a:r>
            <a:r>
              <a:rPr lang="en-GB" sz="1200" dirty="0" err="1" smtClean="0"/>
              <a:t>yyyy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xxxx</a:t>
            </a:r>
            <a:r>
              <a:rPr lang="en-GB" sz="1200" dirty="0" smtClean="0"/>
              <a:t> </a:t>
            </a:r>
            <a:r>
              <a:rPr lang="en-GB" sz="1200" dirty="0" err="1" smtClean="0"/>
              <a:t>yyyy</a:t>
            </a:r>
            <a:endParaRPr lang="en-GB" sz="1200" dirty="0"/>
          </a:p>
        </p:txBody>
      </p:sp>
      <p:sp>
        <p:nvSpPr>
          <p:cNvPr id="46" name="TextBox 26"/>
          <p:cNvSpPr txBox="1"/>
          <p:nvPr/>
        </p:nvSpPr>
        <p:spPr>
          <a:xfrm>
            <a:off x="2771800" y="4221088"/>
            <a:ext cx="2340000" cy="27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Card holder’s address</a:t>
            </a:r>
            <a:endParaRPr lang="en-GB" sz="1200" dirty="0"/>
          </a:p>
        </p:txBody>
      </p:sp>
      <p:sp>
        <p:nvSpPr>
          <p:cNvPr id="47" name="TextBox 29"/>
          <p:cNvSpPr txBox="1"/>
          <p:nvPr/>
        </p:nvSpPr>
        <p:spPr>
          <a:xfrm>
            <a:off x="2771800" y="4437112"/>
            <a:ext cx="23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xxxxxxxxxxxxxxx</a:t>
            </a:r>
            <a:r>
              <a:rPr lang="en-GB" sz="1200" dirty="0" smtClean="0"/>
              <a:t>	 </a:t>
            </a:r>
            <a:r>
              <a:rPr lang="en-GB" sz="1200" dirty="0" err="1" smtClean="0"/>
              <a:t>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xxxxxxxxxxxx</a:t>
            </a:r>
            <a:r>
              <a:rPr lang="en-GB" sz="1200" dirty="0" smtClean="0"/>
              <a:t>	</a:t>
            </a:r>
            <a:r>
              <a:rPr lang="en-GB" sz="1200" dirty="0" smtClean="0"/>
              <a:t> </a:t>
            </a:r>
            <a:r>
              <a:rPr lang="en-GB" sz="1200" dirty="0" err="1" smtClean="0"/>
              <a:t>xxxxxxx</a:t>
            </a:r>
            <a:endParaRPr lang="en-GB" sz="1200" dirty="0" smtClean="0"/>
          </a:p>
          <a:p>
            <a:pPr>
              <a:tabLst>
                <a:tab pos="182563" algn="l"/>
                <a:tab pos="1435100" algn="l"/>
              </a:tabLst>
            </a:pPr>
            <a:r>
              <a:rPr lang="en-GB" sz="1200" dirty="0" smtClean="0"/>
              <a:t>	</a:t>
            </a:r>
            <a:r>
              <a:rPr lang="en-GB" sz="1200" dirty="0" err="1" smtClean="0"/>
              <a:t>xxxxxxxxxx</a:t>
            </a:r>
            <a:endParaRPr lang="en-GB" sz="1200" dirty="0"/>
          </a:p>
        </p:txBody>
      </p:sp>
      <p:sp>
        <p:nvSpPr>
          <p:cNvPr id="52" name="TextBox 20"/>
          <p:cNvSpPr txBox="1"/>
          <p:nvPr/>
        </p:nvSpPr>
        <p:spPr>
          <a:xfrm>
            <a:off x="2555776" y="328498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Payment details</a:t>
            </a:r>
            <a:endParaRPr lang="en-GB" sz="1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</a:t>
            </a:r>
            <a:r>
              <a:rPr lang="en-GB" sz="1200" dirty="0" smtClean="0"/>
              <a:t>Confirmation</a:t>
            </a:r>
            <a:r>
              <a:rPr lang="en-GB" sz="1200" dirty="0" smtClean="0"/>
              <a:t>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Guest checkout process third step: </a:t>
            </a:r>
            <a:r>
              <a:rPr lang="en-GB" sz="1400" smtClean="0"/>
              <a:t>Confirmation screen. </a:t>
            </a:r>
            <a:endParaRPr lang="en-GB" sz="1400" dirty="0"/>
          </a:p>
        </p:txBody>
      </p:sp>
      <p:sp>
        <p:nvSpPr>
          <p:cNvPr id="36" name="TextBox 16"/>
          <p:cNvSpPr txBox="1"/>
          <p:nvPr/>
        </p:nvSpPr>
        <p:spPr>
          <a:xfrm>
            <a:off x="395536" y="1412776"/>
            <a:ext cx="42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Checkout</a:t>
            </a:r>
            <a:endParaRPr lang="en-GB" b="1" dirty="0"/>
          </a:p>
        </p:txBody>
      </p:sp>
      <p:sp>
        <p:nvSpPr>
          <p:cNvPr id="58" name="Rectangle 43"/>
          <p:cNvSpPr/>
          <p:nvPr/>
        </p:nvSpPr>
        <p:spPr>
          <a:xfrm>
            <a:off x="5829890" y="1831927"/>
            <a:ext cx="2674047" cy="11177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45"/>
          <p:cNvSpPr txBox="1"/>
          <p:nvPr/>
        </p:nvSpPr>
        <p:spPr>
          <a:xfrm>
            <a:off x="5829890" y="1412777"/>
            <a:ext cx="28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Your Cart</a:t>
            </a:r>
          </a:p>
          <a:p>
            <a:endParaRPr lang="en-GB" dirty="0"/>
          </a:p>
        </p:txBody>
      </p:sp>
      <p:cxnSp>
        <p:nvCxnSpPr>
          <p:cNvPr id="60" name="Straight Connector 60"/>
          <p:cNvCxnSpPr/>
          <p:nvPr/>
        </p:nvCxnSpPr>
        <p:spPr>
          <a:xfrm>
            <a:off x="5829890" y="2181220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4"/>
          <p:cNvCxnSpPr/>
          <p:nvPr/>
        </p:nvCxnSpPr>
        <p:spPr>
          <a:xfrm rot="5400000">
            <a:off x="5823508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6"/>
          <p:cNvSpPr txBox="1"/>
          <p:nvPr/>
        </p:nvSpPr>
        <p:spPr>
          <a:xfrm>
            <a:off x="5829890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Qty</a:t>
            </a:r>
            <a:endParaRPr lang="en-GB" sz="1200" dirty="0"/>
          </a:p>
        </p:txBody>
      </p:sp>
      <p:cxnSp>
        <p:nvCxnSpPr>
          <p:cNvPr id="63" name="Straight Connector 67"/>
          <p:cNvCxnSpPr/>
          <p:nvPr/>
        </p:nvCxnSpPr>
        <p:spPr>
          <a:xfrm rot="5400000">
            <a:off x="7203662" y="2355866"/>
            <a:ext cx="1047878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8"/>
          <p:cNvSpPr txBox="1"/>
          <p:nvPr/>
        </p:nvSpPr>
        <p:spPr>
          <a:xfrm>
            <a:off x="6347447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Item</a:t>
            </a:r>
            <a:endParaRPr lang="en-GB" sz="1200" dirty="0"/>
          </a:p>
        </p:txBody>
      </p:sp>
      <p:sp>
        <p:nvSpPr>
          <p:cNvPr id="65" name="TextBox 69"/>
          <p:cNvSpPr txBox="1"/>
          <p:nvPr/>
        </p:nvSpPr>
        <p:spPr>
          <a:xfrm>
            <a:off x="7727601" y="1831927"/>
            <a:ext cx="603816" cy="279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Total</a:t>
            </a:r>
            <a:endParaRPr lang="en-GB" sz="1200" dirty="0"/>
          </a:p>
        </p:txBody>
      </p:sp>
      <p:cxnSp>
        <p:nvCxnSpPr>
          <p:cNvPr id="66" name="Straight Connector 70"/>
          <p:cNvCxnSpPr/>
          <p:nvPr/>
        </p:nvCxnSpPr>
        <p:spPr>
          <a:xfrm>
            <a:off x="5829890" y="2879805"/>
            <a:ext cx="267404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3707" y="2251078"/>
            <a:ext cx="603817" cy="430328"/>
          </a:xfrm>
          <a:prstGeom prst="rect">
            <a:avLst/>
          </a:prstGeom>
          <a:noFill/>
        </p:spPr>
      </p:pic>
      <p:sp>
        <p:nvSpPr>
          <p:cNvPr id="68" name="TextBox 80"/>
          <p:cNvSpPr txBox="1"/>
          <p:nvPr/>
        </p:nvSpPr>
        <p:spPr>
          <a:xfrm>
            <a:off x="5916149" y="2390795"/>
            <a:ext cx="345038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</a:t>
            </a:r>
            <a:endParaRPr lang="en-GB" sz="1200" dirty="0"/>
          </a:p>
        </p:txBody>
      </p:sp>
      <p:sp>
        <p:nvSpPr>
          <p:cNvPr id="69" name="TextBox 81"/>
          <p:cNvSpPr txBox="1"/>
          <p:nvPr/>
        </p:nvSpPr>
        <p:spPr>
          <a:xfrm>
            <a:off x="7037524" y="2320937"/>
            <a:ext cx="603817" cy="44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T-Shirt</a:t>
            </a:r>
            <a:endParaRPr lang="en-GB" sz="1200" dirty="0"/>
          </a:p>
        </p:txBody>
      </p:sp>
      <p:sp>
        <p:nvSpPr>
          <p:cNvPr id="70" name="TextBox 82"/>
          <p:cNvSpPr txBox="1"/>
          <p:nvPr/>
        </p:nvSpPr>
        <p:spPr>
          <a:xfrm>
            <a:off x="7813860" y="2390795"/>
            <a:ext cx="603817" cy="26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10£</a:t>
            </a:r>
            <a:endParaRPr lang="en-GB" sz="1200" dirty="0"/>
          </a:p>
        </p:txBody>
      </p:sp>
      <p:sp>
        <p:nvSpPr>
          <p:cNvPr id="71" name="Rectangle 88"/>
          <p:cNvSpPr/>
          <p:nvPr/>
        </p:nvSpPr>
        <p:spPr>
          <a:xfrm>
            <a:off x="6174928" y="3159239"/>
            <a:ext cx="2329009" cy="209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smtClean="0"/>
              <a:t>Subtotal:	             10£</a:t>
            </a:r>
            <a:endParaRPr lang="en-GB" sz="1400" dirty="0"/>
          </a:p>
        </p:txBody>
      </p:sp>
      <p:sp>
        <p:nvSpPr>
          <p:cNvPr id="72" name="Rectangle 17"/>
          <p:cNvSpPr/>
          <p:nvPr/>
        </p:nvSpPr>
        <p:spPr>
          <a:xfrm>
            <a:off x="395536" y="1844824"/>
            <a:ext cx="4830537" cy="430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20"/>
          <p:cNvSpPr txBox="1"/>
          <p:nvPr/>
        </p:nvSpPr>
        <p:spPr>
          <a:xfrm>
            <a:off x="467544" y="1916832"/>
            <a:ext cx="2932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Confirmation</a:t>
            </a:r>
            <a:endParaRPr lang="en-GB" sz="1400" b="1" dirty="0"/>
          </a:p>
        </p:txBody>
      </p:sp>
      <p:sp>
        <p:nvSpPr>
          <p:cNvPr id="90" name="Rounded Rectangle 42"/>
          <p:cNvSpPr/>
          <p:nvPr/>
        </p:nvSpPr>
        <p:spPr>
          <a:xfrm>
            <a:off x="3347865" y="5689191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 back to Home</a:t>
            </a:r>
            <a:endParaRPr lang="en-GB" sz="1200" dirty="0"/>
          </a:p>
        </p:txBody>
      </p:sp>
      <p:sp>
        <p:nvSpPr>
          <p:cNvPr id="49" name="TextBox 21"/>
          <p:cNvSpPr txBox="1"/>
          <p:nvPr/>
        </p:nvSpPr>
        <p:spPr>
          <a:xfrm>
            <a:off x="467544" y="2204864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Thank you very much fo</a:t>
            </a:r>
            <a:r>
              <a:rPr lang="en-GB" sz="1200" dirty="0" smtClean="0"/>
              <a:t>r shopping at</a:t>
            </a:r>
            <a:endParaRPr lang="en-GB" sz="1200" dirty="0"/>
          </a:p>
        </p:txBody>
      </p:sp>
      <p:sp>
        <p:nvSpPr>
          <p:cNvPr id="50" name="Oval 4"/>
          <p:cNvSpPr/>
          <p:nvPr/>
        </p:nvSpPr>
        <p:spPr>
          <a:xfrm>
            <a:off x="1619672" y="2636912"/>
            <a:ext cx="2088232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51" name="TextBox 21"/>
          <p:cNvSpPr txBox="1"/>
          <p:nvPr/>
        </p:nvSpPr>
        <p:spPr>
          <a:xfrm>
            <a:off x="467544" y="393305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order will be carried out as fast as possible.</a:t>
            </a:r>
          </a:p>
          <a:p>
            <a:endParaRPr lang="en-GB" sz="1200" dirty="0" smtClean="0"/>
          </a:p>
          <a:p>
            <a:r>
              <a:rPr lang="en-GB" sz="1200" dirty="0" smtClean="0"/>
              <a:t>We would be honoured to welcome you again </a:t>
            </a:r>
            <a:r>
              <a:rPr lang="en-GB" sz="1200" dirty="0" smtClean="0"/>
              <a:t>i</a:t>
            </a:r>
            <a:r>
              <a:rPr lang="en-GB" sz="1200" dirty="0" smtClean="0"/>
              <a:t>n our web shop.</a:t>
            </a:r>
            <a:endParaRPr lang="en-GB" sz="1200" dirty="0"/>
          </a:p>
        </p:txBody>
      </p:sp>
      <p:sp>
        <p:nvSpPr>
          <p:cNvPr id="53" name="Rounded Rectangle 42"/>
          <p:cNvSpPr/>
          <p:nvPr/>
        </p:nvSpPr>
        <p:spPr>
          <a:xfrm>
            <a:off x="611560" y="5697824"/>
            <a:ext cx="1705690" cy="318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See order status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Boy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3861048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270892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34888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198884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342900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068960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486916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36510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Boy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“Boy” button,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click on the “Girl” button, this screen is shown.</a:t>
            </a:r>
            <a:endParaRPr lang="en-GB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4032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</a:t>
            </a:r>
            <a:r>
              <a:rPr lang="en-GB" dirty="0"/>
              <a:t>1</a:t>
            </a:r>
          </a:p>
        </p:txBody>
      </p:sp>
      <p:sp>
        <p:nvSpPr>
          <p:cNvPr id="53" name="Rectangle 27"/>
          <p:cNvSpPr/>
          <p:nvPr/>
        </p:nvSpPr>
        <p:spPr>
          <a:xfrm>
            <a:off x="2123728" y="3429000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725144"/>
            <a:ext cx="2016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 Bottoms</a:t>
            </a:r>
          </a:p>
          <a:p>
            <a:pPr algn="ctr"/>
            <a:r>
              <a:rPr lang="en-GB" dirty="0" smtClean="0"/>
              <a:t>Bestseller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725144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429000"/>
            <a:ext cx="2052000" cy="118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52" name="TextBox 57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 Fly out menu will be shown when selecting one of the options in the local navigation menu.</a:t>
            </a: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4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27"/>
          <p:cNvSpPr/>
          <p:nvPr/>
        </p:nvSpPr>
        <p:spPr>
          <a:xfrm>
            <a:off x="2123728" y="2132856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1</a:t>
            </a:r>
            <a:endParaRPr lang="en-GB" dirty="0"/>
          </a:p>
        </p:txBody>
      </p:sp>
      <p:sp>
        <p:nvSpPr>
          <p:cNvPr id="53" name="Rectangle 27"/>
          <p:cNvSpPr/>
          <p:nvPr/>
        </p:nvSpPr>
        <p:spPr>
          <a:xfrm>
            <a:off x="2123728" y="3284984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Rectangle 27"/>
          <p:cNvSpPr/>
          <p:nvPr/>
        </p:nvSpPr>
        <p:spPr>
          <a:xfrm>
            <a:off x="2123728" y="4473232"/>
            <a:ext cx="2016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Rectangle 27"/>
          <p:cNvSpPr/>
          <p:nvPr/>
        </p:nvSpPr>
        <p:spPr>
          <a:xfrm>
            <a:off x="6480440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Rectangle 27"/>
          <p:cNvSpPr/>
          <p:nvPr/>
        </p:nvSpPr>
        <p:spPr>
          <a:xfrm>
            <a:off x="4283968" y="2132856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27"/>
          <p:cNvSpPr/>
          <p:nvPr/>
        </p:nvSpPr>
        <p:spPr>
          <a:xfrm>
            <a:off x="6480440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Girl</a:t>
            </a:r>
          </a:p>
          <a:p>
            <a:pPr algn="ctr"/>
            <a:r>
              <a:rPr lang="en-GB" dirty="0" smtClean="0"/>
              <a:t>Trousers n</a:t>
            </a:r>
            <a:endParaRPr lang="en-GB" dirty="0"/>
          </a:p>
        </p:txBody>
      </p:sp>
      <p:sp>
        <p:nvSpPr>
          <p:cNvPr id="58" name="Rectangle 27"/>
          <p:cNvSpPr/>
          <p:nvPr/>
        </p:nvSpPr>
        <p:spPr>
          <a:xfrm>
            <a:off x="4283968" y="4473232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27"/>
          <p:cNvSpPr/>
          <p:nvPr/>
        </p:nvSpPr>
        <p:spPr>
          <a:xfrm>
            <a:off x="6480440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27"/>
          <p:cNvSpPr/>
          <p:nvPr/>
        </p:nvSpPr>
        <p:spPr>
          <a:xfrm>
            <a:off x="4283968" y="3284984"/>
            <a:ext cx="2052000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6" name="Rectangle 36"/>
          <p:cNvSpPr/>
          <p:nvPr/>
        </p:nvSpPr>
        <p:spPr>
          <a:xfrm>
            <a:off x="1835696" y="285293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Shorts</a:t>
            </a:r>
            <a:endParaRPr lang="en-GB" dirty="0"/>
          </a:p>
        </p:txBody>
      </p:sp>
      <p:sp>
        <p:nvSpPr>
          <p:cNvPr id="49" name="Rectangle 36"/>
          <p:cNvSpPr/>
          <p:nvPr/>
        </p:nvSpPr>
        <p:spPr>
          <a:xfrm>
            <a:off x="1835696" y="321297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Trousers</a:t>
            </a:r>
            <a:endParaRPr lang="en-GB" dirty="0"/>
          </a:p>
        </p:txBody>
      </p:sp>
      <p:sp>
        <p:nvSpPr>
          <p:cNvPr id="50" name="Rectangle 36"/>
          <p:cNvSpPr/>
          <p:nvPr/>
        </p:nvSpPr>
        <p:spPr>
          <a:xfrm>
            <a:off x="183569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Jeans</a:t>
            </a:r>
            <a:endParaRPr lang="en-GB" dirty="0"/>
          </a:p>
        </p:txBody>
      </p:sp>
      <p:sp>
        <p:nvSpPr>
          <p:cNvPr id="51" name="Rectangle 36"/>
          <p:cNvSpPr/>
          <p:nvPr/>
        </p:nvSpPr>
        <p:spPr>
          <a:xfrm>
            <a:off x="183569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Skirts</a:t>
            </a:r>
            <a:endParaRPr lang="en-GB" dirty="0"/>
          </a:p>
        </p:txBody>
      </p:sp>
      <p:sp>
        <p:nvSpPr>
          <p:cNvPr id="35" name="Rectangle 29"/>
          <p:cNvSpPr/>
          <p:nvPr/>
        </p:nvSpPr>
        <p:spPr>
          <a:xfrm>
            <a:off x="4644008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</a:p>
          <a:p>
            <a:pPr algn="ctr"/>
            <a:r>
              <a:rPr lang="es-ES" sz="1200" dirty="0" smtClean="0"/>
              <a:t>---------------</a:t>
            </a:r>
          </a:p>
          <a:p>
            <a:pPr algn="ctr"/>
            <a:r>
              <a:rPr lang="es-ES" sz="1200" dirty="0" smtClean="0"/>
              <a:t>0 – 6m</a:t>
            </a:r>
          </a:p>
          <a:p>
            <a:pPr algn="ctr"/>
            <a:r>
              <a:rPr lang="es-ES" sz="1200" dirty="0" smtClean="0"/>
              <a:t>6 – 12m</a:t>
            </a:r>
          </a:p>
          <a:p>
            <a:pPr algn="ctr"/>
            <a:r>
              <a:rPr lang="es-ES" sz="1200" dirty="0" smtClean="0"/>
              <a:t>1 – 2 y</a:t>
            </a:r>
          </a:p>
          <a:p>
            <a:pPr algn="ctr"/>
            <a:r>
              <a:rPr lang="es-ES" sz="1200" dirty="0" smtClean="0"/>
              <a:t>2 – 3y</a:t>
            </a:r>
          </a:p>
        </p:txBody>
      </p:sp>
      <p:sp>
        <p:nvSpPr>
          <p:cNvPr id="36" name="Rectangle 30"/>
          <p:cNvSpPr/>
          <p:nvPr/>
        </p:nvSpPr>
        <p:spPr>
          <a:xfrm>
            <a:off x="5796136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&lt; 10£</a:t>
            </a:r>
          </a:p>
          <a:p>
            <a:pPr algn="ctr"/>
            <a:r>
              <a:rPr lang="en-GB" sz="1200" dirty="0" smtClean="0"/>
              <a:t>10 – 20£</a:t>
            </a:r>
          </a:p>
          <a:p>
            <a:pPr algn="ctr"/>
            <a:r>
              <a:rPr lang="en-GB" sz="1200" dirty="0" smtClean="0"/>
              <a:t>20 – 30£</a:t>
            </a:r>
          </a:p>
          <a:p>
            <a:pPr algn="ctr"/>
            <a:r>
              <a:rPr lang="en-GB" sz="1200" dirty="0" smtClean="0"/>
              <a:t>30+£</a:t>
            </a:r>
          </a:p>
        </p:txBody>
      </p:sp>
      <p:sp>
        <p:nvSpPr>
          <p:cNvPr id="38" name="Rectangle 32"/>
          <p:cNvSpPr/>
          <p:nvPr/>
        </p:nvSpPr>
        <p:spPr>
          <a:xfrm>
            <a:off x="6948264" y="1556792"/>
            <a:ext cx="1080000" cy="1224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</a:p>
          <a:p>
            <a:pPr algn="ctr"/>
            <a:r>
              <a:rPr lang="en-GB" sz="1200" dirty="0" smtClean="0"/>
              <a:t>--------------</a:t>
            </a:r>
          </a:p>
          <a:p>
            <a:pPr algn="ctr"/>
            <a:r>
              <a:rPr lang="en-GB" sz="1200" dirty="0" smtClean="0"/>
              <a:t>In stock</a:t>
            </a:r>
          </a:p>
          <a:p>
            <a:pPr algn="ctr"/>
            <a:r>
              <a:rPr lang="en-GB" sz="1200" dirty="0" smtClean="0"/>
              <a:t>1 – 2 d</a:t>
            </a:r>
          </a:p>
          <a:p>
            <a:pPr algn="ctr"/>
            <a:r>
              <a:rPr lang="en-GB" sz="1200" dirty="0" smtClean="0"/>
              <a:t>2 – 7 d</a:t>
            </a:r>
          </a:p>
          <a:p>
            <a:pPr algn="ctr"/>
            <a:r>
              <a:rPr lang="en-GB" sz="1200" dirty="0" smtClean="0"/>
              <a:t>7+ d</a:t>
            </a:r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When you select a category, you can choose how to sort the items using the “Order by” lists and clicking on go.</a:t>
            </a:r>
            <a:endParaRPr lang="en-GB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Girl -&gt; Bottoms -&gt;Trousers -&gt; Item x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18" name="Rectangle 33"/>
          <p:cNvSpPr/>
          <p:nvPr/>
        </p:nvSpPr>
        <p:spPr>
          <a:xfrm>
            <a:off x="395536" y="2060848"/>
            <a:ext cx="1368152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Girl</a:t>
            </a:r>
            <a:endParaRPr lang="en-GB" dirty="0"/>
          </a:p>
        </p:txBody>
      </p:sp>
      <p:sp>
        <p:nvSpPr>
          <p:cNvPr id="20" name="Rectangle 36"/>
          <p:cNvSpPr/>
          <p:nvPr/>
        </p:nvSpPr>
        <p:spPr>
          <a:xfrm>
            <a:off x="395536" y="357301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Footwear</a:t>
            </a:r>
            <a:endParaRPr lang="en-GB" dirty="0"/>
          </a:p>
        </p:txBody>
      </p:sp>
      <p:sp>
        <p:nvSpPr>
          <p:cNvPr id="21" name="Rectangle 37"/>
          <p:cNvSpPr/>
          <p:nvPr/>
        </p:nvSpPr>
        <p:spPr>
          <a:xfrm>
            <a:off x="395536" y="2852936"/>
            <a:ext cx="1368152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Bottoms</a:t>
            </a:r>
            <a:endParaRPr lang="en-GB" dirty="0"/>
          </a:p>
        </p:txBody>
      </p:sp>
      <p:sp>
        <p:nvSpPr>
          <p:cNvPr id="22" name="Rectangle 38"/>
          <p:cNvSpPr/>
          <p:nvPr/>
        </p:nvSpPr>
        <p:spPr>
          <a:xfrm>
            <a:off x="395536" y="24928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Tops</a:t>
            </a:r>
            <a:endParaRPr lang="en-GB" dirty="0"/>
          </a:p>
        </p:txBody>
      </p:sp>
      <p:sp>
        <p:nvSpPr>
          <p:cNvPr id="26" name="Rectangle 39"/>
          <p:cNvSpPr/>
          <p:nvPr/>
        </p:nvSpPr>
        <p:spPr>
          <a:xfrm>
            <a:off x="395536" y="429309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Pajamas</a:t>
            </a:r>
            <a:endParaRPr lang="en-GB" dirty="0"/>
          </a:p>
        </p:txBody>
      </p:sp>
      <p:sp>
        <p:nvSpPr>
          <p:cNvPr id="27" name="Rectangle 40"/>
          <p:cNvSpPr/>
          <p:nvPr/>
        </p:nvSpPr>
        <p:spPr>
          <a:xfrm>
            <a:off x="395536" y="393305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Bodysuits</a:t>
            </a:r>
            <a:endParaRPr lang="en-GB" dirty="0"/>
          </a:p>
        </p:txBody>
      </p:sp>
      <p:sp>
        <p:nvSpPr>
          <p:cNvPr id="30" name="Rectangle 33"/>
          <p:cNvSpPr/>
          <p:nvPr/>
        </p:nvSpPr>
        <p:spPr>
          <a:xfrm>
            <a:off x="395536" y="1556792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Boy</a:t>
            </a:r>
            <a:endParaRPr lang="en-GB" dirty="0"/>
          </a:p>
        </p:txBody>
      </p:sp>
      <p:sp>
        <p:nvSpPr>
          <p:cNvPr id="31" name="Rectangle 33"/>
          <p:cNvSpPr/>
          <p:nvPr/>
        </p:nvSpPr>
        <p:spPr>
          <a:xfrm>
            <a:off x="395536" y="5229200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Second Hand</a:t>
            </a:r>
            <a:endParaRPr lang="en-GB" dirty="0"/>
          </a:p>
        </p:txBody>
      </p:sp>
      <p:sp>
        <p:nvSpPr>
          <p:cNvPr id="32" name="Rectangle 33"/>
          <p:cNvSpPr/>
          <p:nvPr/>
        </p:nvSpPr>
        <p:spPr>
          <a:xfrm>
            <a:off x="395536" y="4725144"/>
            <a:ext cx="1368152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Clearance</a:t>
            </a:r>
            <a:endParaRPr lang="en-GB" dirty="0"/>
          </a:p>
        </p:txBody>
      </p:sp>
      <p:sp>
        <p:nvSpPr>
          <p:cNvPr id="39" name="Rectangle 9"/>
          <p:cNvSpPr/>
          <p:nvPr/>
        </p:nvSpPr>
        <p:spPr>
          <a:xfrm>
            <a:off x="1979712" y="1988840"/>
            <a:ext cx="6696744" cy="3672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36"/>
          <p:cNvSpPr/>
          <p:nvPr/>
        </p:nvSpPr>
        <p:spPr>
          <a:xfrm>
            <a:off x="395536" y="3212976"/>
            <a:ext cx="1368152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Dresses</a:t>
            </a:r>
            <a:endParaRPr lang="en-GB" dirty="0"/>
          </a:p>
        </p:txBody>
      </p:sp>
      <p:sp>
        <p:nvSpPr>
          <p:cNvPr id="43" name="Rectangle 49"/>
          <p:cNvSpPr/>
          <p:nvPr/>
        </p:nvSpPr>
        <p:spPr>
          <a:xfrm>
            <a:off x="3275856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&lt;- Previous</a:t>
            </a:r>
            <a:endParaRPr lang="en-GB" sz="1200" dirty="0"/>
          </a:p>
        </p:txBody>
      </p:sp>
      <p:sp>
        <p:nvSpPr>
          <p:cNvPr id="44" name="Rectangle 50"/>
          <p:cNvSpPr/>
          <p:nvPr/>
        </p:nvSpPr>
        <p:spPr>
          <a:xfrm>
            <a:off x="4716016" y="5805264"/>
            <a:ext cx="1080120" cy="288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1 of x</a:t>
            </a:r>
            <a:endParaRPr lang="en-GB" sz="1200" dirty="0"/>
          </a:p>
        </p:txBody>
      </p:sp>
      <p:sp>
        <p:nvSpPr>
          <p:cNvPr id="45" name="Rectangle 51"/>
          <p:cNvSpPr/>
          <p:nvPr/>
        </p:nvSpPr>
        <p:spPr>
          <a:xfrm>
            <a:off x="5868144" y="5805264"/>
            <a:ext cx="136815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Next -&gt;</a:t>
            </a:r>
            <a:endParaRPr lang="en-GB" sz="1200" dirty="0"/>
          </a:p>
        </p:txBody>
      </p:sp>
      <p:sp>
        <p:nvSpPr>
          <p:cNvPr id="47" name="Rectangle 28"/>
          <p:cNvSpPr/>
          <p:nvPr/>
        </p:nvSpPr>
        <p:spPr>
          <a:xfrm>
            <a:off x="3419872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077913" algn="l"/>
                <a:tab pos="2155825" algn="l"/>
              </a:tabLst>
            </a:pPr>
            <a:r>
              <a:rPr lang="en-GB" sz="1200" dirty="0" smtClean="0"/>
              <a:t>Order by:</a:t>
            </a:r>
            <a:endParaRPr lang="en-GB" sz="1200" dirty="0"/>
          </a:p>
        </p:txBody>
      </p:sp>
      <p:sp>
        <p:nvSpPr>
          <p:cNvPr id="52" name="Rectangle 29"/>
          <p:cNvSpPr/>
          <p:nvPr/>
        </p:nvSpPr>
        <p:spPr>
          <a:xfrm>
            <a:off x="4644008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Size</a:t>
            </a:r>
            <a:endParaRPr lang="en-GB" sz="1100" dirty="0" smtClean="0"/>
          </a:p>
        </p:txBody>
      </p:sp>
      <p:sp>
        <p:nvSpPr>
          <p:cNvPr id="62" name="Rectangle 30"/>
          <p:cNvSpPr/>
          <p:nvPr/>
        </p:nvSpPr>
        <p:spPr>
          <a:xfrm>
            <a:off x="5796136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Prize</a:t>
            </a:r>
          </a:p>
        </p:txBody>
      </p:sp>
      <p:sp>
        <p:nvSpPr>
          <p:cNvPr id="63" name="Rectangle 32"/>
          <p:cNvSpPr/>
          <p:nvPr/>
        </p:nvSpPr>
        <p:spPr>
          <a:xfrm>
            <a:off x="6948264" y="1556792"/>
            <a:ext cx="1080000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Availability</a:t>
            </a:r>
            <a:endParaRPr lang="en-GB" sz="1100" dirty="0" smtClean="0"/>
          </a:p>
        </p:txBody>
      </p:sp>
      <p:sp>
        <p:nvSpPr>
          <p:cNvPr id="64" name="Rounded Rectangle 47"/>
          <p:cNvSpPr/>
          <p:nvPr/>
        </p:nvSpPr>
        <p:spPr>
          <a:xfrm>
            <a:off x="8172400" y="1556792"/>
            <a:ext cx="504056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Go</a:t>
            </a:r>
            <a:endParaRPr lang="en-GB" sz="1200" dirty="0"/>
          </a:p>
        </p:txBody>
      </p:sp>
      <p:sp>
        <p:nvSpPr>
          <p:cNvPr id="65" name="Rectangle 41"/>
          <p:cNvSpPr/>
          <p:nvPr/>
        </p:nvSpPr>
        <p:spPr>
          <a:xfrm>
            <a:off x="1979712" y="1988840"/>
            <a:ext cx="6696744" cy="4320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Item x</a:t>
            </a:r>
            <a:endParaRPr lang="en-GB" dirty="0"/>
          </a:p>
        </p:txBody>
      </p:sp>
      <p:sp>
        <p:nvSpPr>
          <p:cNvPr id="66" name="Rectangle 42"/>
          <p:cNvSpPr/>
          <p:nvPr/>
        </p:nvSpPr>
        <p:spPr>
          <a:xfrm>
            <a:off x="2267744" y="2564904"/>
            <a:ext cx="273630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Picture</a:t>
            </a:r>
            <a:endParaRPr lang="en-GB" dirty="0"/>
          </a:p>
        </p:txBody>
      </p:sp>
      <p:sp>
        <p:nvSpPr>
          <p:cNvPr id="67" name="Rectangle 43"/>
          <p:cNvSpPr/>
          <p:nvPr/>
        </p:nvSpPr>
        <p:spPr>
          <a:xfrm>
            <a:off x="5508104" y="2564904"/>
            <a:ext cx="2880320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12788" algn="l"/>
              </a:tabLst>
            </a:pPr>
            <a:r>
              <a:rPr lang="en-GB" sz="1400" dirty="0" smtClean="0"/>
              <a:t>	</a:t>
            </a:r>
            <a:r>
              <a:rPr lang="en-GB" dirty="0" smtClean="0"/>
              <a:t>Description:</a:t>
            </a:r>
            <a:endParaRPr lang="en-GB" sz="1400" dirty="0" smtClean="0"/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-Size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-Availability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-Colour</a:t>
            </a:r>
          </a:p>
          <a:p>
            <a:pPr>
              <a:tabLst>
                <a:tab pos="712788" algn="l"/>
              </a:tabLst>
            </a:pPr>
            <a:r>
              <a:rPr lang="en-GB" sz="1400" dirty="0" smtClean="0"/>
              <a:t>	-Descriptive text</a:t>
            </a:r>
            <a:endParaRPr lang="en-GB" sz="1400" dirty="0"/>
          </a:p>
        </p:txBody>
      </p:sp>
      <p:sp>
        <p:nvSpPr>
          <p:cNvPr id="68" name="Rectangle 64"/>
          <p:cNvSpPr/>
          <p:nvPr/>
        </p:nvSpPr>
        <p:spPr>
          <a:xfrm>
            <a:off x="6228184" y="5085184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Add to cart</a:t>
            </a:r>
            <a:endParaRPr lang="en-GB" dirty="0"/>
          </a:p>
        </p:txBody>
      </p:sp>
      <p:sp>
        <p:nvSpPr>
          <p:cNvPr id="69" name="Rectangle 65"/>
          <p:cNvSpPr/>
          <p:nvPr/>
        </p:nvSpPr>
        <p:spPr>
          <a:xfrm>
            <a:off x="3203848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</a:t>
            </a:r>
            <a:r>
              <a:rPr lang="en-GB" sz="1200" dirty="0" err="1" smtClean="0"/>
              <a:t>Color</a:t>
            </a:r>
            <a:endParaRPr lang="en-GB" sz="1200" dirty="0"/>
          </a:p>
        </p:txBody>
      </p:sp>
      <p:sp>
        <p:nvSpPr>
          <p:cNvPr id="70" name="Rectangle 66"/>
          <p:cNvSpPr/>
          <p:nvPr/>
        </p:nvSpPr>
        <p:spPr>
          <a:xfrm>
            <a:off x="4716016" y="515719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Choose Size</a:t>
            </a:r>
            <a:endParaRPr lang="en-GB" sz="1200" dirty="0"/>
          </a:p>
        </p:txBody>
      </p:sp>
      <p:sp>
        <p:nvSpPr>
          <p:cNvPr id="71" name="Rectangle 68"/>
          <p:cNvSpPr/>
          <p:nvPr/>
        </p:nvSpPr>
        <p:spPr>
          <a:xfrm>
            <a:off x="2771800" y="4293096"/>
            <a:ext cx="172819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Price</a:t>
            </a:r>
            <a:endParaRPr lang="en-GB" dirty="0"/>
          </a:p>
        </p:txBody>
      </p:sp>
      <p:cxnSp>
        <p:nvCxnSpPr>
          <p:cNvPr id="73" name="Gerade Verbindung 72"/>
          <p:cNvCxnSpPr/>
          <p:nvPr/>
        </p:nvCxnSpPr>
        <p:spPr>
          <a:xfrm>
            <a:off x="1979712" y="4941168"/>
            <a:ext cx="669674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shown for a selected item. </a:t>
            </a:r>
            <a:endParaRPr lang="en-GB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Cart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shopping cart. </a:t>
            </a:r>
            <a:endParaRPr lang="en-GB" sz="1400" dirty="0"/>
          </a:p>
        </p:txBody>
      </p:sp>
      <p:sp>
        <p:nvSpPr>
          <p:cNvPr id="42" name="TextBox 20"/>
          <p:cNvSpPr txBox="1"/>
          <p:nvPr/>
        </p:nvSpPr>
        <p:spPr>
          <a:xfrm>
            <a:off x="395536" y="1484784"/>
            <a:ext cx="1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Your Cart: X items </a:t>
            </a:r>
            <a:endParaRPr lang="en-GB" sz="1200" dirty="0"/>
          </a:p>
        </p:txBody>
      </p:sp>
      <p:sp>
        <p:nvSpPr>
          <p:cNvPr id="46" name="Rectangle 21"/>
          <p:cNvSpPr/>
          <p:nvPr/>
        </p:nvSpPr>
        <p:spPr>
          <a:xfrm>
            <a:off x="395536" y="1772816"/>
            <a:ext cx="82809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cxnSp>
        <p:nvCxnSpPr>
          <p:cNvPr id="49" name="Straight Connector 23"/>
          <p:cNvCxnSpPr/>
          <p:nvPr/>
        </p:nvCxnSpPr>
        <p:spPr>
          <a:xfrm>
            <a:off x="395536" y="220486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29"/>
          <p:cNvSpPr txBox="1"/>
          <p:nvPr/>
        </p:nvSpPr>
        <p:spPr>
          <a:xfrm>
            <a:off x="395536" y="19168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Quantity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1" name="TextBox 30"/>
          <p:cNvSpPr txBox="1"/>
          <p:nvPr/>
        </p:nvSpPr>
        <p:spPr>
          <a:xfrm>
            <a:off x="1835696" y="1916832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Item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31"/>
          <p:cNvSpPr txBox="1"/>
          <p:nvPr/>
        </p:nvSpPr>
        <p:spPr>
          <a:xfrm>
            <a:off x="421196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Colour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32"/>
          <p:cNvSpPr txBox="1"/>
          <p:nvPr/>
        </p:nvSpPr>
        <p:spPr>
          <a:xfrm>
            <a:off x="5652120" y="1916832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Size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33"/>
          <p:cNvSpPr txBox="1"/>
          <p:nvPr/>
        </p:nvSpPr>
        <p:spPr>
          <a:xfrm>
            <a:off x="7092280" y="1916832"/>
            <a:ext cx="15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bg1"/>
                </a:solidFill>
              </a:rPr>
              <a:t>Total</a:t>
            </a:r>
            <a:endParaRPr lang="en-GB" sz="1200" dirty="0">
              <a:solidFill>
                <a:schemeClr val="bg1"/>
              </a:solidFill>
            </a:endParaRPr>
          </a:p>
        </p:txBody>
      </p:sp>
      <p:cxnSp>
        <p:nvCxnSpPr>
          <p:cNvPr id="56" name="Straight Connector 46"/>
          <p:cNvCxnSpPr/>
          <p:nvPr/>
        </p:nvCxnSpPr>
        <p:spPr>
          <a:xfrm rot="5400000" flipH="1" flipV="1">
            <a:off x="251520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7"/>
          <p:cNvCxnSpPr/>
          <p:nvPr/>
        </p:nvCxnSpPr>
        <p:spPr>
          <a:xfrm rot="5400000" flipH="1" flipV="1">
            <a:off x="262778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8"/>
          <p:cNvCxnSpPr/>
          <p:nvPr/>
        </p:nvCxnSpPr>
        <p:spPr>
          <a:xfrm rot="5400000" flipH="1" flipV="1">
            <a:off x="406794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9"/>
          <p:cNvCxnSpPr/>
          <p:nvPr/>
        </p:nvCxnSpPr>
        <p:spPr>
          <a:xfrm rot="5400000" flipH="1" flipV="1">
            <a:off x="5508104" y="3356992"/>
            <a:ext cx="3168352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0"/>
          <p:cNvSpPr/>
          <p:nvPr/>
        </p:nvSpPr>
        <p:spPr>
          <a:xfrm>
            <a:off x="5364088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Continue shopping</a:t>
            </a:r>
            <a:endParaRPr lang="en-GB" sz="1200" dirty="0"/>
          </a:p>
        </p:txBody>
      </p:sp>
      <p:sp>
        <p:nvSpPr>
          <p:cNvPr id="61" name="Rectangle 51"/>
          <p:cNvSpPr/>
          <p:nvPr/>
        </p:nvSpPr>
        <p:spPr>
          <a:xfrm>
            <a:off x="7020272" y="5661248"/>
            <a:ext cx="144016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Checkout</a:t>
            </a:r>
            <a:endParaRPr lang="en-GB" sz="1200" dirty="0"/>
          </a:p>
        </p:txBody>
      </p:sp>
      <p:sp>
        <p:nvSpPr>
          <p:cNvPr id="72" name="Rectangle 52"/>
          <p:cNvSpPr/>
          <p:nvPr/>
        </p:nvSpPr>
        <p:spPr>
          <a:xfrm>
            <a:off x="5364088" y="5157192"/>
            <a:ext cx="3096344" cy="2880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/>
          </a:p>
          <a:p>
            <a:pPr algn="ctr"/>
            <a:r>
              <a:rPr lang="en-GB" dirty="0" smtClean="0"/>
              <a:t>Subtotal:	            10 £ 		</a:t>
            </a:r>
            <a:endParaRPr lang="en-GB" dirty="0"/>
          </a:p>
        </p:txBody>
      </p:sp>
      <p:cxnSp>
        <p:nvCxnSpPr>
          <p:cNvPr id="76" name="Straight Connector 59"/>
          <p:cNvCxnSpPr/>
          <p:nvPr/>
        </p:nvCxnSpPr>
        <p:spPr>
          <a:xfrm>
            <a:off x="395536" y="3284984"/>
            <a:ext cx="82809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" name="Gruppieren 109"/>
          <p:cNvGrpSpPr/>
          <p:nvPr/>
        </p:nvGrpSpPr>
        <p:grpSpPr>
          <a:xfrm>
            <a:off x="755576" y="2636912"/>
            <a:ext cx="704759" cy="144016"/>
            <a:chOff x="899592" y="2636912"/>
            <a:chExt cx="704759" cy="144016"/>
          </a:xfrm>
        </p:grpSpPr>
        <p:sp>
          <p:nvSpPr>
            <p:cNvPr id="75" name="Rectangle 53"/>
            <p:cNvSpPr/>
            <p:nvPr/>
          </p:nvSpPr>
          <p:spPr>
            <a:xfrm>
              <a:off x="899592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/>
                <a:t>1</a:t>
              </a:r>
              <a:endParaRPr lang="en-GB" sz="1200" dirty="0"/>
            </a:p>
          </p:txBody>
        </p:sp>
        <p:sp>
          <p:nvSpPr>
            <p:cNvPr id="77" name="Action Button: Forward or Next 62">
              <a:hlinkClick r:id="" action="ppaction://hlinkshowjump?jump=nextslide" highlightClick="1"/>
            </p:cNvPr>
            <p:cNvSpPr/>
            <p:nvPr/>
          </p:nvSpPr>
          <p:spPr>
            <a:xfrm rot="5400000">
              <a:off x="1419735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5868144" y="2636912"/>
            <a:ext cx="1057139" cy="144016"/>
            <a:chOff x="4984131" y="2924944"/>
            <a:chExt cx="1057139" cy="144016"/>
          </a:xfrm>
        </p:grpSpPr>
        <p:sp>
          <p:nvSpPr>
            <p:cNvPr id="80" name="Rectangle 66"/>
            <p:cNvSpPr/>
            <p:nvPr/>
          </p:nvSpPr>
          <p:spPr>
            <a:xfrm>
              <a:off x="4984131" y="2924944"/>
              <a:ext cx="105713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 smtClean="0"/>
                <a:t>3 months</a:t>
              </a:r>
              <a:endParaRPr lang="en-GB" sz="1100" dirty="0"/>
            </a:p>
          </p:txBody>
        </p:sp>
        <p:sp>
          <p:nvSpPr>
            <p:cNvPr id="81" name="Action Button: Forward or Next 67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852057" y="2908857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3" name="Picture 2" descr="C:\Users\u01sit11\Desktop\Cap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420888"/>
            <a:ext cx="969044" cy="697037"/>
          </a:xfrm>
          <a:prstGeom prst="rect">
            <a:avLst/>
          </a:prstGeom>
          <a:noFill/>
        </p:spPr>
      </p:pic>
      <p:sp>
        <p:nvSpPr>
          <p:cNvPr id="84" name="TextBox 70"/>
          <p:cNvSpPr txBox="1"/>
          <p:nvPr/>
        </p:nvSpPr>
        <p:spPr>
          <a:xfrm>
            <a:off x="3203848" y="2636912"/>
            <a:ext cx="792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T-shirt</a:t>
            </a:r>
            <a:endParaRPr lang="en-GB" sz="1100" dirty="0"/>
          </a:p>
        </p:txBody>
      </p:sp>
      <p:sp>
        <p:nvSpPr>
          <p:cNvPr id="85" name="TextBox 74"/>
          <p:cNvSpPr txBox="1"/>
          <p:nvPr/>
        </p:nvSpPr>
        <p:spPr>
          <a:xfrm>
            <a:off x="7092280" y="2564904"/>
            <a:ext cx="1593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10 £</a:t>
            </a:r>
            <a:endParaRPr lang="en-GB" sz="1200" dirty="0"/>
          </a:p>
        </p:txBody>
      </p:sp>
      <p:grpSp>
        <p:nvGrpSpPr>
          <p:cNvPr id="108" name="Gruppieren 107"/>
          <p:cNvGrpSpPr/>
          <p:nvPr/>
        </p:nvGrpSpPr>
        <p:grpSpPr>
          <a:xfrm>
            <a:off x="4598046" y="2636912"/>
            <a:ext cx="726208" cy="144016"/>
            <a:chOff x="4598046" y="2636912"/>
            <a:chExt cx="726208" cy="144016"/>
          </a:xfrm>
        </p:grpSpPr>
        <p:sp>
          <p:nvSpPr>
            <p:cNvPr id="78" name="Rectangle 64"/>
            <p:cNvSpPr/>
            <p:nvPr/>
          </p:nvSpPr>
          <p:spPr>
            <a:xfrm>
              <a:off x="4598046" y="2636912"/>
              <a:ext cx="704759" cy="14401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68"/>
            <p:cNvSpPr/>
            <p:nvPr/>
          </p:nvSpPr>
          <p:spPr>
            <a:xfrm>
              <a:off x="4693035" y="2636912"/>
              <a:ext cx="440474" cy="14401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Action Button: Forward or Next 65">
              <a:hlinkClick r:id="" action="ppaction://hlinkshowjump?jump=nextslide" highlightClick="1"/>
            </p:cNvPr>
            <p:cNvSpPr/>
            <p:nvPr/>
          </p:nvSpPr>
          <p:spPr>
            <a:xfrm rot="5400000">
              <a:off x="5164151" y="2620825"/>
              <a:ext cx="144016" cy="176190"/>
            </a:xfrm>
            <a:prstGeom prst="actionButtonForwardNex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Checkout -&gt; Sign In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Checkout process: Select one of the options. </a:t>
            </a:r>
            <a:endParaRPr lang="en-GB" sz="1400" dirty="0"/>
          </a:p>
        </p:txBody>
      </p:sp>
      <p:sp>
        <p:nvSpPr>
          <p:cNvPr id="44" name="Rectangle 12"/>
          <p:cNvSpPr/>
          <p:nvPr/>
        </p:nvSpPr>
        <p:spPr>
          <a:xfrm>
            <a:off x="395536" y="1700808"/>
            <a:ext cx="8280920" cy="41044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45" name="TextBox 13"/>
          <p:cNvSpPr txBox="1"/>
          <p:nvPr/>
        </p:nvSpPr>
        <p:spPr>
          <a:xfrm>
            <a:off x="611560" y="2348880"/>
            <a:ext cx="2378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am a returning customer</a:t>
            </a:r>
          </a:p>
          <a:p>
            <a:endParaRPr lang="en-GB" sz="1100" b="1" dirty="0" smtClean="0"/>
          </a:p>
          <a:p>
            <a:endParaRPr lang="en-GB" sz="1100" b="1" dirty="0" smtClean="0"/>
          </a:p>
          <a:p>
            <a:r>
              <a:rPr lang="en-GB" sz="1100" dirty="0" smtClean="0"/>
              <a:t>Email: </a:t>
            </a:r>
          </a:p>
          <a:p>
            <a:endParaRPr lang="en-GB" sz="1100" dirty="0" smtClean="0"/>
          </a:p>
          <a:p>
            <a:r>
              <a:rPr lang="en-GB" sz="1100" dirty="0" smtClean="0"/>
              <a:t>Password:</a:t>
            </a:r>
          </a:p>
          <a:p>
            <a:endParaRPr lang="en-GB" sz="1100" b="1" dirty="0" smtClean="0"/>
          </a:p>
          <a:p>
            <a:r>
              <a:rPr lang="en-GB" sz="1100" b="1" u="sng" dirty="0" smtClean="0"/>
              <a:t>Forgot password</a:t>
            </a:r>
          </a:p>
        </p:txBody>
      </p:sp>
      <p:sp>
        <p:nvSpPr>
          <p:cNvPr id="47" name="Rectangle 14"/>
          <p:cNvSpPr/>
          <p:nvPr/>
        </p:nvSpPr>
        <p:spPr>
          <a:xfrm>
            <a:off x="1547664" y="285293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15"/>
          <p:cNvSpPr/>
          <p:nvPr/>
        </p:nvSpPr>
        <p:spPr>
          <a:xfrm>
            <a:off x="1547664" y="3212976"/>
            <a:ext cx="1497613" cy="20870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16"/>
          <p:cNvSpPr/>
          <p:nvPr/>
        </p:nvSpPr>
        <p:spPr>
          <a:xfrm>
            <a:off x="1979712" y="4005064"/>
            <a:ext cx="1057139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Sign In</a:t>
            </a:r>
            <a:endParaRPr lang="en-GB" sz="1400" dirty="0"/>
          </a:p>
        </p:txBody>
      </p:sp>
      <p:sp>
        <p:nvSpPr>
          <p:cNvPr id="63" name="TextBox 17"/>
          <p:cNvSpPr txBox="1"/>
          <p:nvPr/>
        </p:nvSpPr>
        <p:spPr>
          <a:xfrm>
            <a:off x="3491880" y="2420888"/>
            <a:ext cx="2304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I’d like to create an account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Speed up checkout process by creating an account</a:t>
            </a:r>
          </a:p>
        </p:txBody>
      </p:sp>
      <p:sp>
        <p:nvSpPr>
          <p:cNvPr id="64" name="Rectangle 18"/>
          <p:cNvSpPr/>
          <p:nvPr/>
        </p:nvSpPr>
        <p:spPr>
          <a:xfrm>
            <a:off x="3779912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account</a:t>
            </a:r>
            <a:endParaRPr lang="en-GB" sz="1400" dirty="0"/>
          </a:p>
        </p:txBody>
      </p:sp>
      <p:cxnSp>
        <p:nvCxnSpPr>
          <p:cNvPr id="65" name="Straight Connector 24"/>
          <p:cNvCxnSpPr/>
          <p:nvPr/>
        </p:nvCxnSpPr>
        <p:spPr>
          <a:xfrm rot="5400000">
            <a:off x="1295636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26"/>
          <p:cNvCxnSpPr/>
          <p:nvPr/>
        </p:nvCxnSpPr>
        <p:spPr>
          <a:xfrm rot="5400000">
            <a:off x="3959932" y="3753036"/>
            <a:ext cx="410445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27"/>
          <p:cNvSpPr txBox="1"/>
          <p:nvPr/>
        </p:nvSpPr>
        <p:spPr>
          <a:xfrm>
            <a:off x="6156176" y="2420888"/>
            <a:ext cx="23042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I don`t wish to create an account </a:t>
            </a:r>
          </a:p>
          <a:p>
            <a:endParaRPr lang="en-GB" sz="1100" dirty="0" smtClean="0"/>
          </a:p>
          <a:p>
            <a:endParaRPr lang="en-GB" sz="1100" dirty="0" smtClean="0"/>
          </a:p>
          <a:p>
            <a:r>
              <a:rPr lang="en-GB" sz="1100" dirty="0" smtClean="0"/>
              <a:t>Checkout without creating an account</a:t>
            </a:r>
          </a:p>
        </p:txBody>
      </p:sp>
      <p:sp>
        <p:nvSpPr>
          <p:cNvPr id="68" name="Rectangle 28"/>
          <p:cNvSpPr/>
          <p:nvPr/>
        </p:nvSpPr>
        <p:spPr>
          <a:xfrm>
            <a:off x="6444208" y="4005064"/>
            <a:ext cx="1673803" cy="20870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Guest Checkout</a:t>
            </a:r>
            <a:endParaRPr lang="en-GB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568000" cy="6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95536" y="260648"/>
            <a:ext cx="122413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Logo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987824" y="404664"/>
            <a:ext cx="1080120" cy="3600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Girl</a:t>
            </a:r>
            <a:endParaRPr lang="en-GB" sz="1200" dirty="0"/>
          </a:p>
        </p:txBody>
      </p:sp>
      <p:sp>
        <p:nvSpPr>
          <p:cNvPr id="7" name="Rectangle 6"/>
          <p:cNvSpPr/>
          <p:nvPr/>
        </p:nvSpPr>
        <p:spPr>
          <a:xfrm>
            <a:off x="190770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Boy</a:t>
            </a:r>
            <a:endParaRPr lang="en-GB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908720"/>
            <a:ext cx="8568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66023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Login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6660232" y="1052736"/>
            <a:ext cx="136815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Search bar</a:t>
            </a:r>
            <a:endParaRPr lang="en-GB" sz="1200" dirty="0"/>
          </a:p>
        </p:txBody>
      </p:sp>
      <p:sp>
        <p:nvSpPr>
          <p:cNvPr id="25" name="Rounded Rectangle 24"/>
          <p:cNvSpPr/>
          <p:nvPr/>
        </p:nvSpPr>
        <p:spPr>
          <a:xfrm>
            <a:off x="7740352" y="404664"/>
            <a:ext cx="936104" cy="36004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Cart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8100392" y="1052736"/>
            <a:ext cx="576064" cy="216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Find</a:t>
            </a:r>
            <a:endParaRPr lang="en-GB" sz="1200" dirty="0"/>
          </a:p>
        </p:txBody>
      </p:sp>
      <p:sp>
        <p:nvSpPr>
          <p:cNvPr id="16" name="Rectangle 6"/>
          <p:cNvSpPr/>
          <p:nvPr/>
        </p:nvSpPr>
        <p:spPr>
          <a:xfrm>
            <a:off x="514806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Second Hand</a:t>
            </a:r>
            <a:endParaRPr lang="en-GB" sz="1200" dirty="0"/>
          </a:p>
        </p:txBody>
      </p:sp>
      <p:sp>
        <p:nvSpPr>
          <p:cNvPr id="17" name="Rectangle 6"/>
          <p:cNvSpPr/>
          <p:nvPr/>
        </p:nvSpPr>
        <p:spPr>
          <a:xfrm>
            <a:off x="4067944" y="404664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Clearance</a:t>
            </a:r>
            <a:endParaRPr lang="en-GB" sz="1200" dirty="0"/>
          </a:p>
        </p:txBody>
      </p:sp>
      <p:sp>
        <p:nvSpPr>
          <p:cNvPr id="23" name="Rectangle 34"/>
          <p:cNvSpPr/>
          <p:nvPr/>
        </p:nvSpPr>
        <p:spPr>
          <a:xfrm>
            <a:off x="395536" y="1052736"/>
            <a:ext cx="58326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tabLst>
                <a:tab pos="1165225" algn="l"/>
                <a:tab pos="5559425" algn="r"/>
              </a:tabLst>
            </a:pPr>
            <a:r>
              <a:rPr lang="en-GB" sz="1200" dirty="0" smtClean="0"/>
              <a:t>Where you are:	Home -&gt; Create Account	</a:t>
            </a:r>
            <a:r>
              <a:rPr lang="en-GB" sz="900" dirty="0">
                <a:solidFill>
                  <a:prstClr val="white"/>
                </a:solidFill>
              </a:rPr>
              <a:t>(Breadcrumbs) </a:t>
            </a:r>
            <a:r>
              <a:rPr lang="en-GB" sz="1200" dirty="0" smtClean="0"/>
              <a:t> </a:t>
            </a:r>
            <a:endParaRPr lang="en-GB" sz="1200" dirty="0"/>
          </a:p>
        </p:txBody>
      </p:sp>
      <p:sp>
        <p:nvSpPr>
          <p:cNvPr id="74" name="TextBox 62"/>
          <p:cNvSpPr txBox="1"/>
          <p:nvPr/>
        </p:nvSpPr>
        <p:spPr>
          <a:xfrm>
            <a:off x="467544" y="6381328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 screen to create an account. </a:t>
            </a:r>
            <a:endParaRPr lang="en-GB" sz="1400" dirty="0"/>
          </a:p>
        </p:txBody>
      </p:sp>
      <p:sp>
        <p:nvSpPr>
          <p:cNvPr id="26" name="Rectangle 12"/>
          <p:cNvSpPr/>
          <p:nvPr/>
        </p:nvSpPr>
        <p:spPr>
          <a:xfrm>
            <a:off x="395535" y="1700808"/>
            <a:ext cx="8280000" cy="41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  <a:p>
            <a:pPr algn="ctr"/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27" name="TextBox 15"/>
          <p:cNvSpPr txBox="1"/>
          <p:nvPr/>
        </p:nvSpPr>
        <p:spPr>
          <a:xfrm>
            <a:off x="797441" y="1916832"/>
            <a:ext cx="78070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	Create an account :</a:t>
            </a:r>
          </a:p>
          <a:p>
            <a:endParaRPr lang="en-GB" dirty="0" smtClean="0"/>
          </a:p>
          <a:p>
            <a:endParaRPr lang="en-GB" sz="1000" dirty="0" smtClean="0"/>
          </a:p>
          <a:p>
            <a:r>
              <a:rPr lang="en-GB" sz="1200" dirty="0" smtClean="0"/>
              <a:t>	First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Last name:</a:t>
            </a:r>
          </a:p>
          <a:p>
            <a:endParaRPr lang="en-GB" sz="1200" dirty="0" smtClean="0"/>
          </a:p>
          <a:p>
            <a:r>
              <a:rPr lang="en-GB" sz="1200" dirty="0" smtClean="0"/>
              <a:t>	Email:</a:t>
            </a:r>
          </a:p>
          <a:p>
            <a:endParaRPr lang="en-GB" sz="1200" dirty="0" smtClean="0"/>
          </a:p>
          <a:p>
            <a:r>
              <a:rPr lang="en-GB" sz="1200" dirty="0" smtClean="0"/>
              <a:t>	Password:</a:t>
            </a:r>
          </a:p>
          <a:p>
            <a:endParaRPr lang="en-GB" sz="1200" dirty="0" smtClean="0"/>
          </a:p>
          <a:p>
            <a:r>
              <a:rPr lang="en-GB" sz="1200" dirty="0" smtClean="0"/>
              <a:t>	Confirm password:</a:t>
            </a:r>
          </a:p>
          <a:p>
            <a:pPr algn="ctr"/>
            <a:endParaRPr lang="en-GB" sz="1000" dirty="0" smtClean="0"/>
          </a:p>
          <a:p>
            <a:pPr algn="ctr"/>
            <a:endParaRPr lang="en-GB" sz="1000" dirty="0" smtClean="0"/>
          </a:p>
          <a:p>
            <a:pPr algn="ctr"/>
            <a:endParaRPr lang="en-GB" sz="1000" dirty="0"/>
          </a:p>
        </p:txBody>
      </p:sp>
      <p:sp>
        <p:nvSpPr>
          <p:cNvPr id="28" name="Rectangle 16"/>
          <p:cNvSpPr/>
          <p:nvPr/>
        </p:nvSpPr>
        <p:spPr>
          <a:xfrm>
            <a:off x="3625848" y="263691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17"/>
          <p:cNvSpPr/>
          <p:nvPr/>
        </p:nvSpPr>
        <p:spPr>
          <a:xfrm>
            <a:off x="3625848" y="299695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18"/>
          <p:cNvSpPr/>
          <p:nvPr/>
        </p:nvSpPr>
        <p:spPr>
          <a:xfrm>
            <a:off x="3625848" y="3356991"/>
            <a:ext cx="2602336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19"/>
          <p:cNvSpPr/>
          <p:nvPr/>
        </p:nvSpPr>
        <p:spPr>
          <a:xfrm>
            <a:off x="3635897" y="3789039"/>
            <a:ext cx="1872207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20"/>
          <p:cNvSpPr/>
          <p:nvPr/>
        </p:nvSpPr>
        <p:spPr>
          <a:xfrm>
            <a:off x="3635896" y="4149080"/>
            <a:ext cx="1872207" cy="232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21"/>
          <p:cNvSpPr/>
          <p:nvPr/>
        </p:nvSpPr>
        <p:spPr>
          <a:xfrm>
            <a:off x="5796136" y="5013176"/>
            <a:ext cx="2216805" cy="23264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Create my account</a:t>
            </a:r>
            <a:endParaRPr lang="en-GB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Bildschirmpräsentation (4:3)</PresentationFormat>
  <Paragraphs>462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fac044</dc:creator>
  <cp:lastModifiedBy>Gianin Basler</cp:lastModifiedBy>
  <cp:revision>131</cp:revision>
  <dcterms:created xsi:type="dcterms:W3CDTF">2011-03-01T13:10:39Z</dcterms:created>
  <dcterms:modified xsi:type="dcterms:W3CDTF">2011-03-10T12:36:20Z</dcterms:modified>
</cp:coreProperties>
</file>