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376" r:id="rId2"/>
    <p:sldId id="348" r:id="rId3"/>
    <p:sldId id="371" r:id="rId4"/>
    <p:sldId id="389" r:id="rId5"/>
    <p:sldId id="390" r:id="rId6"/>
    <p:sldId id="374" r:id="rId7"/>
    <p:sldId id="375" r:id="rId8"/>
    <p:sldId id="373" r:id="rId9"/>
    <p:sldId id="356" r:id="rId10"/>
    <p:sldId id="357" r:id="rId11"/>
    <p:sldId id="358" r:id="rId12"/>
    <p:sldId id="359" r:id="rId13"/>
    <p:sldId id="360" r:id="rId14"/>
    <p:sldId id="361" r:id="rId15"/>
    <p:sldId id="363" r:id="rId16"/>
    <p:sldId id="366" r:id="rId17"/>
    <p:sldId id="386" r:id="rId18"/>
    <p:sldId id="387" r:id="rId19"/>
    <p:sldId id="388" r:id="rId20"/>
    <p:sldId id="365" r:id="rId2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4" autoAdjust="0"/>
    <p:restoredTop sz="75577" autoAdjust="0"/>
  </p:normalViewPr>
  <p:slideViewPr>
    <p:cSldViewPr>
      <p:cViewPr varScale="1">
        <p:scale>
          <a:sx n="71" d="100"/>
          <a:sy n="71" d="100"/>
        </p:scale>
        <p:origin x="23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D0C0E-3739-4E58-BEB4-98A96ECBFCE9}" type="datetimeFigureOut">
              <a:rPr lang="es-CO" smtClean="0"/>
              <a:pPr/>
              <a:t>21/10/22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58BE-C0ED-4DA6-A9D0-CF1B81C5BE55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707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E1647-C3BC-4A3F-AFA4-0F17D61FB9F8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10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11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12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13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14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15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16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s-ES" dirty="0"/>
              <a:t>--</a:t>
            </a:r>
            <a:r>
              <a:rPr lang="es-ES" dirty="0" err="1"/>
              <a:t>interactive</a:t>
            </a:r>
            <a:r>
              <a:rPr lang="es-ES" dirty="0"/>
              <a:t>, -i	false	</a:t>
            </a:r>
            <a:r>
              <a:rPr lang="es-ES" dirty="0" err="1"/>
              <a:t>Keep</a:t>
            </a:r>
            <a:r>
              <a:rPr lang="es-ES" dirty="0"/>
              <a:t> STDIN open </a:t>
            </a:r>
            <a:r>
              <a:rPr lang="es-ES" dirty="0" err="1"/>
              <a:t>even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attached</a:t>
            </a:r>
            <a:endParaRPr lang="es-ES" dirty="0"/>
          </a:p>
          <a:p>
            <a:endParaRPr lang="es-ES" dirty="0"/>
          </a:p>
          <a:p>
            <a:r>
              <a:rPr lang="es-ES" dirty="0"/>
              <a:t>--</a:t>
            </a:r>
            <a:r>
              <a:rPr lang="es-ES" dirty="0" err="1"/>
              <a:t>detach</a:t>
            </a:r>
            <a:r>
              <a:rPr lang="es-ES" dirty="0"/>
              <a:t>, -d	false	</a:t>
            </a:r>
            <a:r>
              <a:rPr lang="es-ES" dirty="0" err="1"/>
              <a:t>Run</a:t>
            </a:r>
            <a:r>
              <a:rPr lang="es-ES" dirty="0"/>
              <a:t> </a:t>
            </a:r>
            <a:r>
              <a:rPr lang="es-ES" dirty="0" err="1"/>
              <a:t>container</a:t>
            </a:r>
            <a:r>
              <a:rPr lang="es-ES" dirty="0"/>
              <a:t> in </a:t>
            </a:r>
            <a:r>
              <a:rPr lang="es-ES" dirty="0" err="1"/>
              <a:t>background</a:t>
            </a:r>
            <a:r>
              <a:rPr lang="es-ES" dirty="0"/>
              <a:t> and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container</a:t>
            </a:r>
            <a:r>
              <a:rPr lang="es-ES" dirty="0"/>
              <a:t> ID</a:t>
            </a:r>
          </a:p>
          <a:p>
            <a:endParaRPr lang="es-ES" dirty="0"/>
          </a:p>
          <a:p>
            <a:r>
              <a:rPr lang="es-ES" dirty="0"/>
              <a:t>--</a:t>
            </a:r>
            <a:r>
              <a:rPr lang="es-ES" dirty="0" err="1"/>
              <a:t>tty</a:t>
            </a:r>
            <a:r>
              <a:rPr lang="es-ES" dirty="0"/>
              <a:t>, -t	false	</a:t>
            </a:r>
            <a:r>
              <a:rPr lang="es-ES" dirty="0" err="1"/>
              <a:t>Allocate</a:t>
            </a:r>
            <a:r>
              <a:rPr lang="es-ES" dirty="0"/>
              <a:t> a </a:t>
            </a:r>
            <a:r>
              <a:rPr lang="es-ES" dirty="0" err="1"/>
              <a:t>pseudo</a:t>
            </a:r>
            <a:r>
              <a:rPr lang="es-ES" dirty="0"/>
              <a:t>-TTY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17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18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19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s-ES" dirty="0"/>
              <a:t>Significado de las llaves {}</a:t>
            </a:r>
          </a:p>
          <a:p>
            <a:r>
              <a:rPr lang="es-ES" dirty="0"/>
              <a:t>https://</a:t>
            </a:r>
            <a:r>
              <a:rPr lang="es-ES" dirty="0" err="1"/>
              <a:t>stackoverflow.com</a:t>
            </a:r>
            <a:r>
              <a:rPr lang="es-ES" dirty="0"/>
              <a:t>/</a:t>
            </a:r>
            <a:r>
              <a:rPr lang="es-ES" dirty="0" err="1"/>
              <a:t>questions</a:t>
            </a:r>
            <a:r>
              <a:rPr lang="es-ES" dirty="0"/>
              <a:t>/54807762/</a:t>
            </a:r>
            <a:r>
              <a:rPr lang="es-ES" dirty="0" err="1"/>
              <a:t>docker</a:t>
            </a:r>
            <a:r>
              <a:rPr lang="es-ES" dirty="0"/>
              <a:t>-</a:t>
            </a:r>
            <a:r>
              <a:rPr lang="es-ES" dirty="0" err="1"/>
              <a:t>compose</a:t>
            </a:r>
            <a:r>
              <a:rPr lang="es-ES" dirty="0"/>
              <a:t>-</a:t>
            </a:r>
            <a:r>
              <a:rPr lang="es-ES" dirty="0" err="1"/>
              <a:t>meaning</a:t>
            </a:r>
            <a:r>
              <a:rPr lang="es-ES" dirty="0"/>
              <a:t>-of-in-</a:t>
            </a:r>
            <a:r>
              <a:rPr lang="es-ES" dirty="0" err="1"/>
              <a:t>volume</a:t>
            </a:r>
            <a:r>
              <a:rPr lang="es-ES" dirty="0"/>
              <a:t>-</a:t>
            </a:r>
            <a:r>
              <a:rPr lang="es-ES" dirty="0" err="1"/>
              <a:t>definition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Explicacion</a:t>
            </a:r>
            <a:r>
              <a:rPr lang="es-ES" dirty="0"/>
              <a:t> volúmenes:</a:t>
            </a:r>
          </a:p>
          <a:p>
            <a:r>
              <a:rPr lang="es-ES" dirty="0"/>
              <a:t>https://</a:t>
            </a:r>
            <a:r>
              <a:rPr lang="es-ES" dirty="0" err="1"/>
              <a:t>devopsheaven.com</a:t>
            </a:r>
            <a:r>
              <a:rPr lang="es-ES" dirty="0"/>
              <a:t>/</a:t>
            </a:r>
            <a:r>
              <a:rPr lang="es-ES" dirty="0" err="1"/>
              <a:t>docker</a:t>
            </a:r>
            <a:r>
              <a:rPr lang="es-ES" dirty="0"/>
              <a:t>/</a:t>
            </a:r>
            <a:r>
              <a:rPr lang="es-ES" dirty="0" err="1"/>
              <a:t>docker-compose</a:t>
            </a:r>
            <a:r>
              <a:rPr lang="es-ES" dirty="0"/>
              <a:t>/</a:t>
            </a:r>
            <a:r>
              <a:rPr lang="es-ES" dirty="0" err="1"/>
              <a:t>volumes</a:t>
            </a:r>
            <a:r>
              <a:rPr lang="es-ES" dirty="0"/>
              <a:t>/2018/01/16/</a:t>
            </a:r>
            <a:r>
              <a:rPr lang="es-ES" dirty="0" err="1"/>
              <a:t>volumes</a:t>
            </a:r>
            <a:r>
              <a:rPr lang="es-ES" dirty="0"/>
              <a:t>-in-</a:t>
            </a:r>
            <a:r>
              <a:rPr lang="es-ES" dirty="0" err="1"/>
              <a:t>docker</a:t>
            </a:r>
            <a:r>
              <a:rPr lang="es-ES" dirty="0"/>
              <a:t>-</a:t>
            </a:r>
            <a:r>
              <a:rPr lang="es-ES" dirty="0" err="1"/>
              <a:t>compose.html</a:t>
            </a:r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2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20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3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4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5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6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s-ES" dirty="0" err="1"/>
              <a:t>https</a:t>
            </a:r>
            <a:r>
              <a:rPr lang="es-ES" dirty="0"/>
              <a:t>://</a:t>
            </a:r>
            <a:r>
              <a:rPr lang="es-ES" dirty="0" err="1"/>
              <a:t>www.docker.com</a:t>
            </a:r>
            <a:r>
              <a:rPr lang="es-ES" dirty="0"/>
              <a:t>/</a:t>
            </a:r>
            <a:r>
              <a:rPr lang="es-ES"/>
              <a:t>get-docker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7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s-ES" dirty="0" err="1"/>
              <a:t>https</a:t>
            </a:r>
            <a:r>
              <a:rPr lang="es-ES" dirty="0"/>
              <a:t>://</a:t>
            </a:r>
            <a:r>
              <a:rPr lang="es-ES" dirty="0" err="1"/>
              <a:t>www.docker.com</a:t>
            </a:r>
            <a:r>
              <a:rPr lang="es-ES" dirty="0"/>
              <a:t>/</a:t>
            </a:r>
            <a:r>
              <a:rPr lang="es-ES"/>
              <a:t>get-docker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8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BEF0-602D-4A7D-8834-236D6BA9E65C}" type="slidenum">
              <a:rPr lang="es-ES"/>
              <a:pPr/>
              <a:t>9</a:t>
            </a:fld>
            <a:endParaRPr lang="es-E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s-ES" dirty="0"/>
              <a:t>http://</a:t>
            </a:r>
            <a:r>
              <a:rPr lang="es-ES" dirty="0" err="1"/>
              <a:t>blog.trifork.com</a:t>
            </a:r>
            <a:r>
              <a:rPr lang="es-ES" dirty="0"/>
              <a:t>/2013/12/24/</a:t>
            </a:r>
            <a:r>
              <a:rPr lang="es-ES" dirty="0" err="1"/>
              <a:t>docker</a:t>
            </a:r>
            <a:r>
              <a:rPr lang="es-ES" dirty="0"/>
              <a:t>-</a:t>
            </a:r>
            <a:r>
              <a:rPr lang="es-ES" dirty="0" err="1"/>
              <a:t>from</a:t>
            </a:r>
            <a:r>
              <a:rPr lang="es-ES" dirty="0"/>
              <a:t>-a-</a:t>
            </a:r>
            <a:r>
              <a:rPr lang="es-ES" dirty="0" err="1"/>
              <a:t>distance</a:t>
            </a:r>
            <a:r>
              <a:rPr lang="es-ES" dirty="0"/>
              <a:t>-</a:t>
            </a:r>
            <a:r>
              <a:rPr lang="es-ES" dirty="0" err="1"/>
              <a:t>the</a:t>
            </a:r>
            <a:r>
              <a:rPr lang="es-ES" dirty="0"/>
              <a:t>-</a:t>
            </a:r>
            <a:r>
              <a:rPr lang="es-ES" dirty="0" err="1"/>
              <a:t>remote</a:t>
            </a:r>
            <a:r>
              <a:rPr lang="es-ES" dirty="0"/>
              <a:t>-api/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76D1-29FE-43B2-B0E0-BEC184B47524}" type="datetimeFigureOut">
              <a:rPr lang="es-CO" smtClean="0"/>
              <a:pPr/>
              <a:t>21/10/22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3A87-0C10-409F-8EF4-A16C76D94035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791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76D1-29FE-43B2-B0E0-BEC184B47524}" type="datetimeFigureOut">
              <a:rPr lang="es-CO" smtClean="0"/>
              <a:pPr/>
              <a:t>21/10/22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3A87-0C10-409F-8EF4-A16C76D94035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09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76D1-29FE-43B2-B0E0-BEC184B47524}" type="datetimeFigureOut">
              <a:rPr lang="es-CO" smtClean="0"/>
              <a:pPr/>
              <a:t>21/10/22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3A87-0C10-409F-8EF4-A16C76D94035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1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76D1-29FE-43B2-B0E0-BEC184B47524}" type="datetimeFigureOut">
              <a:rPr lang="es-CO" smtClean="0"/>
              <a:pPr/>
              <a:t>21/10/22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3A87-0C10-409F-8EF4-A16C76D94035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458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76D1-29FE-43B2-B0E0-BEC184B47524}" type="datetimeFigureOut">
              <a:rPr lang="es-CO" smtClean="0"/>
              <a:pPr/>
              <a:t>21/10/22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3A87-0C10-409F-8EF4-A16C76D94035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93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76D1-29FE-43B2-B0E0-BEC184B47524}" type="datetimeFigureOut">
              <a:rPr lang="es-CO" smtClean="0"/>
              <a:pPr/>
              <a:t>21/10/22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3A87-0C10-409F-8EF4-A16C76D94035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73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76D1-29FE-43B2-B0E0-BEC184B47524}" type="datetimeFigureOut">
              <a:rPr lang="es-CO" smtClean="0"/>
              <a:pPr/>
              <a:t>21/10/22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3A87-0C10-409F-8EF4-A16C76D94035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8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76D1-29FE-43B2-B0E0-BEC184B47524}" type="datetimeFigureOut">
              <a:rPr lang="es-CO" smtClean="0"/>
              <a:pPr/>
              <a:t>21/10/22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3A87-0C10-409F-8EF4-A16C76D94035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12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76D1-29FE-43B2-B0E0-BEC184B47524}" type="datetimeFigureOut">
              <a:rPr lang="es-CO" smtClean="0"/>
              <a:pPr/>
              <a:t>21/10/22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3A87-0C10-409F-8EF4-A16C76D94035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76D1-29FE-43B2-B0E0-BEC184B47524}" type="datetimeFigureOut">
              <a:rPr lang="es-CO" smtClean="0"/>
              <a:pPr/>
              <a:t>21/10/22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3A87-0C10-409F-8EF4-A16C76D94035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204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76D1-29FE-43B2-B0E0-BEC184B47524}" type="datetimeFigureOut">
              <a:rPr lang="es-CO" smtClean="0"/>
              <a:pPr/>
              <a:t>21/10/22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3A87-0C10-409F-8EF4-A16C76D94035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75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76D1-29FE-43B2-B0E0-BEC184B47524}" type="datetimeFigureOut">
              <a:rPr lang="es-CO" smtClean="0"/>
              <a:pPr/>
              <a:t>21/10/22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13A87-0C10-409F-8EF4-A16C76D94035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775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docker.com/engine/reference/commandline" TargetMode="External"/><Relationship Id="rId4" Type="http://schemas.openxmlformats.org/officeDocument/2006/relationships/hyperlink" Target="https://docs.docker.com/compos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539552" y="980728"/>
            <a:ext cx="8208912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CO" sz="4400" b="1" u="none" dirty="0">
                <a:solidFill>
                  <a:schemeClr val="tx2"/>
                </a:solidFill>
                <a:latin typeface="Gill Sans MT" pitchFamily="34" charset="0"/>
              </a:rPr>
              <a:t>Arquitectura de Microservicios Usando Contenedores</a:t>
            </a:r>
          </a:p>
          <a:p>
            <a:pPr algn="ctr"/>
            <a:endParaRPr lang="es-CO" sz="4000" b="1" u="none" dirty="0">
              <a:solidFill>
                <a:schemeClr val="tx2"/>
              </a:solidFill>
              <a:latin typeface="Gill Sans M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84" y="3362796"/>
            <a:ext cx="32512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7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CO" sz="3200" b="1" dirty="0"/>
              <a:t>Arquitectura Docker</a:t>
            </a:r>
            <a:endParaRPr lang="es-E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44824"/>
            <a:ext cx="6084168" cy="3891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573325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Fuente: </a:t>
            </a:r>
            <a:r>
              <a:rPr lang="es-ES" sz="1200" dirty="0" err="1"/>
              <a:t>https</a:t>
            </a:r>
            <a:r>
              <a:rPr lang="es-ES" sz="1200" dirty="0"/>
              <a:t>://</a:t>
            </a:r>
            <a:r>
              <a:rPr lang="es-ES" sz="1200" dirty="0" err="1"/>
              <a:t>www.slideshare.net</a:t>
            </a:r>
            <a:r>
              <a:rPr lang="es-ES" sz="1200" dirty="0"/>
              <a:t>/</a:t>
            </a:r>
            <a:r>
              <a:rPr lang="es-ES" sz="1200" dirty="0" err="1"/>
              <a:t>Docker</a:t>
            </a:r>
            <a:r>
              <a:rPr lang="es-ES" sz="1200" dirty="0"/>
              <a:t>/dockercon-sf-2015-getting-started-w-d</a:t>
            </a:r>
          </a:p>
        </p:txBody>
      </p:sp>
    </p:spTree>
    <p:extLst>
      <p:ext uri="{BB962C8B-B14F-4D97-AF65-F5344CB8AC3E}">
        <p14:creationId xmlns:p14="http://schemas.microsoft.com/office/powerpoint/2010/main" val="205027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CO" sz="3200" b="1" dirty="0"/>
              <a:t>Docker CLI</a:t>
            </a:r>
            <a:endParaRPr lang="es-E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60"/>
          <a:stretch/>
        </p:blipFill>
        <p:spPr>
          <a:xfrm>
            <a:off x="899592" y="1844824"/>
            <a:ext cx="764775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6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CO" sz="3200" b="1" dirty="0"/>
              <a:t>Docker Hub</a:t>
            </a:r>
            <a:endParaRPr lang="es-ES" sz="3200" b="1" dirty="0"/>
          </a:p>
        </p:txBody>
      </p:sp>
      <p:sp>
        <p:nvSpPr>
          <p:cNvPr id="20992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9552" y="1556792"/>
            <a:ext cx="7702550" cy="4114800"/>
          </a:xfrm>
          <a:noFill/>
          <a:ln/>
        </p:spPr>
        <p:txBody>
          <a:bodyPr>
            <a:noAutofit/>
          </a:bodyPr>
          <a:lstStyle/>
          <a:p>
            <a:r>
              <a:rPr lang="es-ES" dirty="0"/>
              <a:t>Provee servicios </a:t>
            </a:r>
            <a:r>
              <a:rPr lang="es-ES" dirty="0" err="1"/>
              <a:t>Docker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Librería de imágenes publicas</a:t>
            </a:r>
          </a:p>
          <a:p>
            <a:endParaRPr lang="es-ES" dirty="0"/>
          </a:p>
          <a:p>
            <a:r>
              <a:rPr lang="es-ES" dirty="0"/>
              <a:t>Almacenamiento de imágenes para desarrolladores: privadas o publicas</a:t>
            </a:r>
            <a:endParaRPr lang="es-ES" sz="3200" dirty="0"/>
          </a:p>
          <a:p>
            <a:endParaRPr lang="es-ES" sz="19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3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CO" sz="3200" b="1" dirty="0"/>
              <a:t>Docker Hub</a:t>
            </a:r>
            <a:endParaRPr lang="es-E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583964"/>
            <a:ext cx="4180188" cy="433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4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ES_tradnl" sz="3200" b="1" dirty="0"/>
              <a:t>Instalación </a:t>
            </a:r>
            <a:r>
              <a:rPr lang="es-ES_tradnl" sz="3200" b="1" dirty="0" err="1"/>
              <a:t>Docker</a:t>
            </a:r>
            <a:endParaRPr lang="es-ES_tradnl" sz="3200" b="1" dirty="0"/>
          </a:p>
        </p:txBody>
      </p:sp>
      <p:sp>
        <p:nvSpPr>
          <p:cNvPr id="20992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9552" y="1556792"/>
            <a:ext cx="7702550" cy="4114800"/>
          </a:xfrm>
          <a:noFill/>
          <a:ln/>
        </p:spPr>
        <p:txBody>
          <a:bodyPr>
            <a:noAutofit/>
          </a:bodyPr>
          <a:lstStyle/>
          <a:p>
            <a:pPr marL="0" indent="0">
              <a:buNone/>
            </a:pPr>
            <a:endParaRPr lang="es-ES" sz="1900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    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3366FF"/>
                </a:solidFill>
              </a:rPr>
              <a:t>$ sudo </a:t>
            </a:r>
            <a:r>
              <a:rPr lang="es-ES_tradnl" dirty="0" err="1">
                <a:solidFill>
                  <a:srgbClr val="3366FF"/>
                </a:solidFill>
              </a:rPr>
              <a:t>apt-get</a:t>
            </a:r>
            <a:r>
              <a:rPr lang="es-ES_tradnl" dirty="0">
                <a:solidFill>
                  <a:srgbClr val="3366FF"/>
                </a:solidFill>
              </a:rPr>
              <a:t> </a:t>
            </a:r>
            <a:r>
              <a:rPr lang="es-ES_tradnl" dirty="0" err="1">
                <a:solidFill>
                  <a:srgbClr val="3366FF"/>
                </a:solidFill>
              </a:rPr>
              <a:t>install</a:t>
            </a:r>
            <a:r>
              <a:rPr lang="es-ES_tradnl" dirty="0">
                <a:solidFill>
                  <a:srgbClr val="3366FF"/>
                </a:solidFill>
              </a:rPr>
              <a:t> </a:t>
            </a:r>
            <a:r>
              <a:rPr lang="es-ES_tradnl" dirty="0" err="1">
                <a:solidFill>
                  <a:srgbClr val="3366FF"/>
                </a:solidFill>
              </a:rPr>
              <a:t>docker</a:t>
            </a:r>
            <a:r>
              <a:rPr lang="es-ES_tradnl" dirty="0">
                <a:solidFill>
                  <a:srgbClr val="3366FF"/>
                </a:solidFill>
              </a:rPr>
              <a:t>-ce </a:t>
            </a:r>
            <a:r>
              <a:rPr lang="es-ES_tradnl" dirty="0" err="1">
                <a:solidFill>
                  <a:srgbClr val="3366FF"/>
                </a:solidFill>
              </a:rPr>
              <a:t>docker</a:t>
            </a:r>
            <a:r>
              <a:rPr lang="es-ES_tradnl" dirty="0">
                <a:solidFill>
                  <a:srgbClr val="3366FF"/>
                </a:solidFill>
              </a:rPr>
              <a:t>-ce-cli </a:t>
            </a:r>
            <a:r>
              <a:rPr lang="es-ES_tradnl" dirty="0" err="1">
                <a:solidFill>
                  <a:srgbClr val="3366FF"/>
                </a:solidFill>
              </a:rPr>
              <a:t>containerd.io</a:t>
            </a:r>
            <a:endParaRPr lang="en-US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FF0000"/>
                </a:solidFill>
              </a:rPr>
              <a:t>          </a:t>
            </a:r>
            <a:r>
              <a:rPr lang="es-ES_tradnl" dirty="0">
                <a:solidFill>
                  <a:srgbClr val="3366FF"/>
                </a:solidFill>
              </a:rPr>
              <a:t> </a:t>
            </a:r>
          </a:p>
          <a:p>
            <a:endParaRPr lang="es-E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7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ES_tradnl" sz="3200" b="1" dirty="0" err="1"/>
              <a:t>Workflow</a:t>
            </a:r>
            <a:r>
              <a:rPr lang="es-ES_tradnl" sz="3200" b="1" dirty="0"/>
              <a:t> Básico</a:t>
            </a:r>
          </a:p>
        </p:txBody>
      </p:sp>
      <p:sp>
        <p:nvSpPr>
          <p:cNvPr id="20992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9552" y="1556792"/>
            <a:ext cx="7702550" cy="4114800"/>
          </a:xfrm>
          <a:noFill/>
          <a:ln/>
        </p:spPr>
        <p:txBody>
          <a:bodyPr>
            <a:noAutofit/>
          </a:bodyPr>
          <a:lstStyle/>
          <a:p>
            <a:endParaRPr lang="es-ES" sz="2400" dirty="0"/>
          </a:p>
          <a:p>
            <a:r>
              <a:rPr lang="es-ES" sz="2400" dirty="0"/>
              <a:t>Encontrar una imagen en </a:t>
            </a:r>
            <a:r>
              <a:rPr lang="es-ES" sz="2400" dirty="0" err="1"/>
              <a:t>Docker</a:t>
            </a:r>
            <a:r>
              <a:rPr lang="es-ES" sz="2400" dirty="0"/>
              <a:t> </a:t>
            </a:r>
            <a:r>
              <a:rPr lang="es-ES" sz="2400" dirty="0" err="1"/>
              <a:t>Hub</a:t>
            </a:r>
            <a:endParaRPr lang="es-ES" sz="2400" dirty="0"/>
          </a:p>
          <a:p>
            <a:r>
              <a:rPr lang="es-ES" sz="2400" dirty="0"/>
              <a:t>Traer la imagen desde </a:t>
            </a:r>
            <a:r>
              <a:rPr lang="es-ES" sz="2400" dirty="0" err="1"/>
              <a:t>Docker</a:t>
            </a:r>
            <a:r>
              <a:rPr lang="es-ES" sz="2400" dirty="0"/>
              <a:t> </a:t>
            </a:r>
            <a:r>
              <a:rPr lang="es-ES" sz="2400" dirty="0" err="1"/>
              <a:t>Hub</a:t>
            </a:r>
            <a:endParaRPr lang="es-ES" sz="2400" dirty="0"/>
          </a:p>
          <a:p>
            <a:r>
              <a:rPr lang="es-ES" sz="2400" dirty="0"/>
              <a:t>Correr la imagen en el host</a:t>
            </a:r>
          </a:p>
          <a:p>
            <a:r>
              <a:rPr lang="es-ES" sz="2400" dirty="0"/>
              <a:t>Parar la instancia</a:t>
            </a:r>
          </a:p>
          <a:p>
            <a:r>
              <a:rPr lang="es-ES" sz="2400" dirty="0"/>
              <a:t>Eliminar la instancia</a:t>
            </a:r>
          </a:p>
          <a:p>
            <a:r>
              <a:rPr lang="es-ES" sz="2400" dirty="0"/>
              <a:t>Eliminar la imagen</a:t>
            </a:r>
          </a:p>
          <a:p>
            <a:endParaRPr lang="es-ES" sz="3200" dirty="0"/>
          </a:p>
          <a:p>
            <a:endParaRPr lang="es-ES" sz="19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3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ES_tradnl" sz="3200" b="1" dirty="0" err="1"/>
              <a:t>Workflow</a:t>
            </a:r>
            <a:r>
              <a:rPr lang="es-ES_tradnl" sz="3200" b="1" dirty="0"/>
              <a:t> Básico</a:t>
            </a:r>
          </a:p>
        </p:txBody>
      </p:sp>
      <p:sp>
        <p:nvSpPr>
          <p:cNvPr id="20992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9552" y="1556792"/>
            <a:ext cx="3888432" cy="4608512"/>
          </a:xfrm>
          <a:noFill/>
          <a:ln>
            <a:solidFill>
              <a:srgbClr val="1F497D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version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info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/>
              <a:t> 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search</a:t>
            </a:r>
            <a:r>
              <a:rPr lang="es-ES_tradnl" sz="1800" dirty="0"/>
              <a:t> </a:t>
            </a:r>
            <a:r>
              <a:rPr lang="es-ES_tradnl" sz="1800" dirty="0" err="1"/>
              <a:t>ubuntu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search</a:t>
            </a:r>
            <a:r>
              <a:rPr lang="es-ES_tradnl" sz="1800" dirty="0"/>
              <a:t>  --</a:t>
            </a:r>
            <a:r>
              <a:rPr lang="es-ES_tradnl" sz="1800" dirty="0" err="1"/>
              <a:t>filter</a:t>
            </a:r>
            <a:r>
              <a:rPr lang="es-ES_tradnl" sz="1800" dirty="0"/>
              <a:t>=</a:t>
            </a:r>
            <a:r>
              <a:rPr lang="es-ES_tradnl" sz="1800" dirty="0" err="1"/>
              <a:t>stars</a:t>
            </a:r>
            <a:r>
              <a:rPr lang="es-ES_tradnl" sz="1800" dirty="0"/>
              <a:t>=10 </a:t>
            </a:r>
            <a:r>
              <a:rPr lang="es-ES_tradnl" sz="1800" dirty="0" err="1"/>
              <a:t>ubuntu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/>
              <a:t> 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pull</a:t>
            </a:r>
            <a:r>
              <a:rPr lang="es-ES_tradnl" sz="1800" dirty="0"/>
              <a:t> </a:t>
            </a:r>
            <a:r>
              <a:rPr lang="es-ES_tradnl" sz="1800" dirty="0" err="1"/>
              <a:t>ubuntu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images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/>
              <a:t> 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history</a:t>
            </a:r>
            <a:r>
              <a:rPr lang="es-ES_tradnl" sz="1800" dirty="0"/>
              <a:t> </a:t>
            </a:r>
            <a:r>
              <a:rPr lang="es-ES_tradnl" sz="1800" dirty="0" err="1"/>
              <a:t>ubuntu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/>
              <a:t> 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/>
              <a:t>cid=$(</a:t>
            </a: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run</a:t>
            </a:r>
            <a:r>
              <a:rPr lang="es-ES_tradnl" sz="1800" dirty="0"/>
              <a:t> –</a:t>
            </a:r>
            <a:r>
              <a:rPr lang="es-ES_tradnl" sz="1800" dirty="0" err="1"/>
              <a:t>itd</a:t>
            </a:r>
            <a:r>
              <a:rPr lang="es-ES_tradnl" sz="1800" dirty="0"/>
              <a:t> </a:t>
            </a:r>
            <a:r>
              <a:rPr lang="es-ES_tradnl" sz="1800" dirty="0" err="1"/>
              <a:t>ubuntu</a:t>
            </a:r>
            <a:r>
              <a:rPr lang="es-ES_tradnl" sz="1800" dirty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/>
              <a:t>echo $cid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ps</a:t>
            </a:r>
            <a:endParaRPr lang="en-US" sz="1800" dirty="0"/>
          </a:p>
          <a:p>
            <a:pPr marL="0" indent="0">
              <a:buNone/>
            </a:pPr>
            <a:r>
              <a:rPr lang="es-ES_tradnl" sz="1800" dirty="0"/>
              <a:t> </a:t>
            </a:r>
            <a:endParaRPr lang="en-US" sz="18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004048" y="1556792"/>
            <a:ext cx="3888432" cy="460851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exec</a:t>
            </a:r>
            <a:r>
              <a:rPr lang="es-ES_tradnl" sz="1800" dirty="0"/>
              <a:t> $cid </a:t>
            </a:r>
            <a:r>
              <a:rPr lang="es-ES_tradnl" sz="1800" dirty="0" err="1"/>
              <a:t>pwd</a:t>
            </a: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exec</a:t>
            </a:r>
            <a:r>
              <a:rPr lang="es-ES_tradnl" sz="1800" dirty="0"/>
              <a:t> $cid </a:t>
            </a:r>
            <a:r>
              <a:rPr lang="es-ES_tradnl" sz="1800" dirty="0" err="1"/>
              <a:t>ls</a:t>
            </a: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s-ES_tradnl" sz="1800" dirty="0"/>
              <a:t> </a:t>
            </a: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stop $cid</a:t>
            </a: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rm</a:t>
            </a:r>
            <a:r>
              <a:rPr lang="es-ES_tradnl" sz="1800" dirty="0"/>
              <a:t> $cid</a:t>
            </a: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s-ES_tradnl" sz="1800" dirty="0"/>
              <a:t> </a:t>
            </a: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rmi</a:t>
            </a:r>
            <a:r>
              <a:rPr lang="es-ES_tradnl" sz="1800" dirty="0"/>
              <a:t> </a:t>
            </a:r>
            <a:r>
              <a:rPr lang="es-ES_tradnl" sz="1800" dirty="0" err="1"/>
              <a:t>ubuntu</a:t>
            </a: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s-ES_tradnl" sz="1800" dirty="0" err="1"/>
              <a:t>docker</a:t>
            </a:r>
            <a:r>
              <a:rPr lang="es-ES_tradnl" sz="1800" dirty="0"/>
              <a:t> </a:t>
            </a:r>
            <a:r>
              <a:rPr lang="es-ES_tradnl" sz="1800" dirty="0" err="1"/>
              <a:t>images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53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>
            <a:normAutofit/>
          </a:bodyPr>
          <a:lstStyle/>
          <a:p>
            <a:r>
              <a:rPr lang="es-CO" sz="3200" b="1" dirty="0"/>
              <a:t>Docker Compose</a:t>
            </a:r>
            <a:endParaRPr lang="es-ES" sz="3200" b="1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9552" y="1628800"/>
            <a:ext cx="7702550" cy="4114800"/>
          </a:xfrm>
          <a:noFill/>
          <a:ln/>
        </p:spPr>
        <p:txBody>
          <a:bodyPr>
            <a:noAutofit/>
          </a:bodyPr>
          <a:lstStyle/>
          <a:p>
            <a:r>
              <a:rPr lang="es-ES" sz="2400" dirty="0"/>
              <a:t>Herramienta para definir y ejecutar aplicaciones </a:t>
            </a:r>
            <a:r>
              <a:rPr lang="es-ES" sz="2400" dirty="0" err="1"/>
              <a:t>Docker</a:t>
            </a:r>
            <a:r>
              <a:rPr lang="es-ES" sz="2400" dirty="0"/>
              <a:t> de contenedores múltiples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Utiliza un archivo YAML para configurar los servicios de su aplicación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Luego, con un solo comando, crea e inicia todos los servicios desde su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306716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>
            <a:normAutofit/>
          </a:bodyPr>
          <a:lstStyle/>
          <a:p>
            <a:r>
              <a:rPr lang="es-CO" sz="3200" b="1" dirty="0"/>
              <a:t>Pasos para Usar Docker Compose</a:t>
            </a:r>
            <a:endParaRPr lang="es-ES" sz="3200" b="1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9552" y="1628800"/>
            <a:ext cx="7702550" cy="4114800"/>
          </a:xfrm>
          <a:noFill/>
          <a:ln/>
        </p:spPr>
        <p:txBody>
          <a:bodyPr>
            <a:noAutofit/>
          </a:bodyPr>
          <a:lstStyle/>
          <a:p>
            <a:r>
              <a:rPr lang="es-ES" sz="2400" dirty="0"/>
              <a:t>Defina el entorno de su aplicación con un </a:t>
            </a:r>
            <a:r>
              <a:rPr lang="es-ES" sz="2400" dirty="0" err="1">
                <a:solidFill>
                  <a:srgbClr val="0000FF"/>
                </a:solidFill>
              </a:rPr>
              <a:t>Dockerfile</a:t>
            </a:r>
            <a:endParaRPr lang="es-ES" sz="2400" dirty="0">
              <a:solidFill>
                <a:srgbClr val="0000FF"/>
              </a:solidFill>
            </a:endParaRPr>
          </a:p>
          <a:p>
            <a:endParaRPr lang="es-ES" sz="2400" dirty="0"/>
          </a:p>
          <a:p>
            <a:r>
              <a:rPr lang="es-ES" sz="2400" dirty="0"/>
              <a:t>Defina los servicios que componen su aplicación en </a:t>
            </a:r>
            <a:r>
              <a:rPr lang="es-ES" sz="2400" dirty="0" err="1">
                <a:solidFill>
                  <a:srgbClr val="0000FF"/>
                </a:solidFill>
              </a:rPr>
              <a:t>docker-compose.yml</a:t>
            </a:r>
            <a:r>
              <a:rPr lang="es-ES" sz="2400" dirty="0">
                <a:solidFill>
                  <a:srgbClr val="0000FF"/>
                </a:solidFill>
              </a:rPr>
              <a:t> </a:t>
            </a:r>
            <a:r>
              <a:rPr lang="es-ES" sz="2400" dirty="0"/>
              <a:t>para que puedan ejecutarse juntos en un entorno aislado.</a:t>
            </a:r>
          </a:p>
          <a:p>
            <a:endParaRPr lang="es-ES" sz="2400" dirty="0"/>
          </a:p>
          <a:p>
            <a:r>
              <a:rPr lang="es-ES" sz="2400" dirty="0"/>
              <a:t>Ejecute </a:t>
            </a:r>
            <a:r>
              <a:rPr lang="es-ES" sz="2400" dirty="0" err="1">
                <a:solidFill>
                  <a:srgbClr val="0000FF"/>
                </a:solidFill>
              </a:rPr>
              <a:t>docker-compose</a:t>
            </a:r>
            <a:r>
              <a:rPr lang="es-ES" sz="2400" dirty="0">
                <a:solidFill>
                  <a:srgbClr val="0000FF"/>
                </a:solidFill>
              </a:rPr>
              <a:t> up </a:t>
            </a:r>
            <a:r>
              <a:rPr lang="es-ES" sz="2400" dirty="0"/>
              <a:t> para que </a:t>
            </a:r>
            <a:r>
              <a:rPr lang="es-ES" sz="2400" dirty="0" err="1"/>
              <a:t>compose</a:t>
            </a:r>
            <a:r>
              <a:rPr lang="es-ES" sz="2400" dirty="0"/>
              <a:t> inicie y ejecute toda su aplicación.</a:t>
            </a:r>
          </a:p>
        </p:txBody>
      </p:sp>
    </p:spTree>
    <p:extLst>
      <p:ext uri="{BB962C8B-B14F-4D97-AF65-F5344CB8AC3E}">
        <p14:creationId xmlns:p14="http://schemas.microsoft.com/office/powerpoint/2010/main" val="203616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>
            <a:normAutofit/>
          </a:bodyPr>
          <a:lstStyle/>
          <a:p>
            <a:r>
              <a:rPr lang="es-CO" sz="3200" b="1"/>
              <a:t>Ejemplo docker</a:t>
            </a:r>
            <a:r>
              <a:rPr lang="es-CO" sz="3200" b="1" dirty="0"/>
              <a:t>-compose.yml</a:t>
            </a:r>
            <a:endParaRPr lang="es-ES" sz="32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-70801" r="-70801"/>
          <a:stretch>
            <a:fillRect/>
          </a:stretch>
        </p:blipFill>
        <p:spPr>
          <a:xfrm>
            <a:off x="-108520" y="1700808"/>
            <a:ext cx="9031161" cy="4824561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04473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CO" sz="3200" b="1" dirty="0"/>
              <a:t>Docker</a:t>
            </a:r>
            <a:endParaRPr lang="es-ES" sz="3200" b="1" dirty="0"/>
          </a:p>
        </p:txBody>
      </p:sp>
      <p:sp>
        <p:nvSpPr>
          <p:cNvPr id="20992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9552" y="1628800"/>
            <a:ext cx="7702550" cy="4114800"/>
          </a:xfrm>
          <a:noFill/>
          <a:ln/>
        </p:spPr>
        <p:txBody>
          <a:bodyPr>
            <a:noAutofit/>
          </a:bodyPr>
          <a:lstStyle/>
          <a:p>
            <a:r>
              <a:rPr lang="es-ES" sz="2400" dirty="0"/>
              <a:t>Plataforma para crear </a:t>
            </a:r>
            <a:r>
              <a:rPr lang="es-ES" sz="2400" dirty="0" err="1">
                <a:solidFill>
                  <a:srgbClr val="0000FF"/>
                </a:solidFill>
              </a:rPr>
              <a:t>containers</a:t>
            </a:r>
            <a:r>
              <a:rPr lang="es-ES" sz="2400" dirty="0">
                <a:solidFill>
                  <a:srgbClr val="0000FF"/>
                </a:solidFill>
              </a:rPr>
              <a:t> de software</a:t>
            </a:r>
          </a:p>
          <a:p>
            <a:endParaRPr lang="es-ES" sz="2400" dirty="0"/>
          </a:p>
          <a:p>
            <a:r>
              <a:rPr lang="es-ES" sz="2400" dirty="0"/>
              <a:t>Estos </a:t>
            </a:r>
            <a:r>
              <a:rPr lang="es-ES" sz="2400" dirty="0" err="1"/>
              <a:t>containers</a:t>
            </a:r>
            <a:r>
              <a:rPr lang="es-ES" sz="2400" dirty="0"/>
              <a:t> empaquetan software en un sistema de archivos completo que contiene todo lo que necesita para ejecutarse: código, </a:t>
            </a:r>
            <a:r>
              <a:rPr lang="es-ES" sz="2400" dirty="0" err="1"/>
              <a:t>runtime</a:t>
            </a:r>
            <a:r>
              <a:rPr lang="es-ES" sz="2400" dirty="0"/>
              <a:t>, librerías. En fin cualquier componente que pueda ser instalado en un servidor. </a:t>
            </a:r>
          </a:p>
          <a:p>
            <a:endParaRPr lang="es-ES" sz="2400" dirty="0"/>
          </a:p>
          <a:p>
            <a:r>
              <a:rPr lang="es-ES" sz="2400" dirty="0"/>
              <a:t>Esto garantiza el que software correrá siempre de la misma manera, independientemente de su ambiente.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397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ES_tradnl" sz="3200" b="1" dirty="0"/>
              <a:t>Referencias</a:t>
            </a:r>
          </a:p>
        </p:txBody>
      </p:sp>
      <p:sp>
        <p:nvSpPr>
          <p:cNvPr id="20992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9552" y="1556792"/>
            <a:ext cx="7702550" cy="4114800"/>
          </a:xfrm>
          <a:noFill/>
          <a:ln/>
        </p:spPr>
        <p:txBody>
          <a:bodyPr>
            <a:noAutofit/>
          </a:bodyPr>
          <a:lstStyle/>
          <a:p>
            <a:endParaRPr lang="es-ES" sz="2400" dirty="0"/>
          </a:p>
          <a:p>
            <a:r>
              <a:rPr lang="es-ES" sz="2400"/>
              <a:t>Docker</a:t>
            </a:r>
            <a:r>
              <a:rPr lang="es-ES" sz="2400" dirty="0"/>
              <a:t>: </a:t>
            </a:r>
            <a:r>
              <a:rPr lang="es-ES" sz="2400" dirty="0">
                <a:hlinkClick r:id="rId3"/>
              </a:rPr>
              <a:t>https://www.docker.com/</a:t>
            </a:r>
            <a:endParaRPr lang="es-ES" sz="2400" dirty="0"/>
          </a:p>
          <a:p>
            <a:r>
              <a:rPr lang="es-ES" sz="2400" dirty="0" err="1"/>
              <a:t>Docker</a:t>
            </a:r>
            <a:r>
              <a:rPr lang="es-ES" sz="2400" dirty="0"/>
              <a:t> </a:t>
            </a:r>
            <a:r>
              <a:rPr lang="es-ES" sz="2400" dirty="0" err="1"/>
              <a:t>Compose</a:t>
            </a:r>
            <a:r>
              <a:rPr lang="es-ES" sz="2400" dirty="0"/>
              <a:t>: </a:t>
            </a:r>
            <a:r>
              <a:rPr lang="es-ES" sz="2400" dirty="0">
                <a:hlinkClick r:id="rId4"/>
              </a:rPr>
              <a:t>https://docs.docker.com/compose/</a:t>
            </a:r>
            <a:endParaRPr lang="es-ES" sz="2400" dirty="0"/>
          </a:p>
          <a:p>
            <a:r>
              <a:rPr lang="es-ES" sz="2400" dirty="0" err="1"/>
              <a:t>Docker</a:t>
            </a:r>
            <a:r>
              <a:rPr lang="es-ES" sz="2400" dirty="0"/>
              <a:t> CLI: </a:t>
            </a:r>
            <a:r>
              <a:rPr lang="es-ES" sz="2400" dirty="0">
                <a:hlinkClick r:id="rId5"/>
              </a:rPr>
              <a:t>https://docs.docker.com/engine/reference/commandline</a:t>
            </a:r>
            <a:endParaRPr lang="es-ES" sz="2400" dirty="0"/>
          </a:p>
          <a:p>
            <a:endParaRPr lang="es-ES" sz="2400" dirty="0"/>
          </a:p>
          <a:p>
            <a:endParaRPr lang="es-ES" sz="3200" dirty="0"/>
          </a:p>
          <a:p>
            <a:endParaRPr lang="es-ES" sz="19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75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CO" sz="3200" b="1" dirty="0"/>
              <a:t>Por </a:t>
            </a:r>
            <a:r>
              <a:rPr lang="es-ES_tradnl" sz="3200" b="1" dirty="0"/>
              <a:t>qué</a:t>
            </a:r>
            <a:r>
              <a:rPr lang="es-CO" sz="3200" b="1" dirty="0"/>
              <a:t> Docker?</a:t>
            </a:r>
            <a:endParaRPr lang="es-ES" sz="3200" b="1" dirty="0"/>
          </a:p>
        </p:txBody>
      </p:sp>
      <p:sp>
        <p:nvSpPr>
          <p:cNvPr id="20992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9552" y="1628800"/>
            <a:ext cx="7702550" cy="4114800"/>
          </a:xfrm>
          <a:noFill/>
          <a:ln/>
        </p:spPr>
        <p:txBody>
          <a:bodyPr>
            <a:noAutofit/>
          </a:bodyPr>
          <a:lstStyle/>
          <a:p>
            <a:r>
              <a:rPr lang="es-ES" sz="2300" dirty="0"/>
              <a:t>Liviano</a:t>
            </a:r>
          </a:p>
          <a:p>
            <a:pPr lvl="1"/>
            <a:r>
              <a:rPr lang="es-ES" sz="2000" dirty="0"/>
              <a:t>Los </a:t>
            </a:r>
            <a:r>
              <a:rPr lang="es-ES" sz="2000" dirty="0" err="1"/>
              <a:t>containers</a:t>
            </a:r>
            <a:r>
              <a:rPr lang="es-ES" sz="2000" dirty="0"/>
              <a:t> que corren en una misma máquina comparten el mismo </a:t>
            </a:r>
            <a:r>
              <a:rPr lang="es-ES" sz="2000" dirty="0" err="1"/>
              <a:t>kernel</a:t>
            </a:r>
            <a:r>
              <a:rPr lang="es-ES" sz="2000" dirty="0"/>
              <a:t> de S.O. Y usan menos RAM </a:t>
            </a:r>
          </a:p>
          <a:p>
            <a:pPr lvl="1"/>
            <a:r>
              <a:rPr lang="es-ES" sz="2000" dirty="0"/>
              <a:t>Las imágenes comparten archivos comunes en el sistema de archivos, por lo tanto el uso del disco es mas eficiente.</a:t>
            </a:r>
          </a:p>
          <a:p>
            <a:r>
              <a:rPr lang="es-ES" sz="2300" dirty="0"/>
              <a:t>Abierto</a:t>
            </a:r>
          </a:p>
          <a:p>
            <a:pPr lvl="1"/>
            <a:r>
              <a:rPr lang="es-ES" sz="2000" dirty="0"/>
              <a:t>Basado en estándares abiertos</a:t>
            </a:r>
          </a:p>
          <a:p>
            <a:pPr lvl="1"/>
            <a:r>
              <a:rPr lang="es-ES" sz="2000" dirty="0"/>
              <a:t>Por lo tanto los contenedores corren en la mayoría de distribuciones de Linux y Windows</a:t>
            </a:r>
          </a:p>
          <a:p>
            <a:r>
              <a:rPr lang="es-ES" sz="2300" dirty="0"/>
              <a:t>Seguridad por defecto</a:t>
            </a:r>
          </a:p>
          <a:p>
            <a:pPr lvl="1"/>
            <a:r>
              <a:rPr lang="es-ES" sz="2000" dirty="0"/>
              <a:t>Los contenedores son componentes de software aislados entre ellos y aislados de la infraestructura que los soporta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4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CO" sz="3200" b="1" dirty="0"/>
              <a:t>Docker – Containers Vs. Maquinas Virtuales</a:t>
            </a:r>
            <a:endParaRPr lang="es-ES" sz="3200" b="1" dirty="0"/>
          </a:p>
        </p:txBody>
      </p:sp>
      <p:sp>
        <p:nvSpPr>
          <p:cNvPr id="20992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9552" y="1628800"/>
            <a:ext cx="7702550" cy="4114800"/>
          </a:xfrm>
          <a:noFill/>
          <a:ln/>
        </p:spPr>
        <p:txBody>
          <a:bodyPr>
            <a:noAutofit/>
          </a:bodyPr>
          <a:lstStyle/>
          <a:p>
            <a:r>
              <a:rPr lang="es-ES" sz="2000" dirty="0">
                <a:solidFill>
                  <a:srgbClr val="0000FF"/>
                </a:solidFill>
              </a:rPr>
              <a:t>Maquinas Virtuales</a:t>
            </a:r>
          </a:p>
          <a:p>
            <a:pPr lvl="1"/>
            <a:r>
              <a:rPr lang="es-ES" sz="2000" dirty="0"/>
              <a:t>Incluyen la aplicación, binarios y librerías</a:t>
            </a:r>
          </a:p>
          <a:p>
            <a:pPr lvl="1"/>
            <a:r>
              <a:rPr lang="es-ES" sz="2000" dirty="0"/>
              <a:t>Incluyen el sistema operativo completo del invitado (</a:t>
            </a:r>
            <a:r>
              <a:rPr lang="es-ES" sz="2000" dirty="0" err="1"/>
              <a:t>guest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Pueden ocupar decenas de </a:t>
            </a:r>
            <a:r>
              <a:rPr lang="es-ES" sz="2000" dirty="0" err="1"/>
              <a:t>GBs</a:t>
            </a:r>
            <a:endParaRPr lang="es-ES" sz="2000" dirty="0"/>
          </a:p>
          <a:p>
            <a:r>
              <a:rPr lang="es-ES" sz="2000" dirty="0" err="1">
                <a:solidFill>
                  <a:srgbClr val="0000FF"/>
                </a:solidFill>
              </a:rPr>
              <a:t>Containers</a:t>
            </a:r>
            <a:endParaRPr lang="es-ES" sz="2000" dirty="0">
              <a:solidFill>
                <a:srgbClr val="0000FF"/>
              </a:solidFill>
            </a:endParaRPr>
          </a:p>
          <a:p>
            <a:pPr lvl="1"/>
            <a:r>
              <a:rPr lang="es-ES" sz="2000" dirty="0"/>
              <a:t>Incluyen la aplicación y todas sus dependencias</a:t>
            </a:r>
          </a:p>
          <a:p>
            <a:pPr lvl="1"/>
            <a:r>
              <a:rPr lang="es-ES" sz="2000" dirty="0"/>
              <a:t>Comparten el </a:t>
            </a:r>
            <a:r>
              <a:rPr lang="es-ES" sz="2000" dirty="0" err="1"/>
              <a:t>kernel</a:t>
            </a:r>
            <a:r>
              <a:rPr lang="es-ES" sz="2000" dirty="0"/>
              <a:t> con otros contenedores</a:t>
            </a:r>
          </a:p>
          <a:p>
            <a:pPr lvl="1"/>
            <a:r>
              <a:rPr lang="es-ES" sz="2000" dirty="0"/>
              <a:t>Cada </a:t>
            </a:r>
            <a:r>
              <a:rPr lang="es-ES" sz="2000" dirty="0" err="1"/>
              <a:t>container</a:t>
            </a:r>
            <a:r>
              <a:rPr lang="es-ES" sz="2000" dirty="0"/>
              <a:t> corre como un proceso aislado en “</a:t>
            </a:r>
            <a:r>
              <a:rPr lang="es-ES" sz="2000" dirty="0" err="1"/>
              <a:t>user</a:t>
            </a:r>
            <a:r>
              <a:rPr lang="es-ES" sz="2000" dirty="0"/>
              <a:t> </a:t>
            </a:r>
            <a:r>
              <a:rPr lang="es-ES" sz="2000" dirty="0" err="1"/>
              <a:t>space</a:t>
            </a:r>
            <a:r>
              <a:rPr lang="es-ES" sz="2000" dirty="0"/>
              <a:t>” en el sistema operativo host</a:t>
            </a:r>
          </a:p>
          <a:p>
            <a:pPr lvl="1"/>
            <a:r>
              <a:rPr lang="es-ES" sz="2000" dirty="0" err="1"/>
              <a:t>Docker</a:t>
            </a:r>
            <a:r>
              <a:rPr lang="es-ES" sz="2000" dirty="0"/>
              <a:t> no esta ligado a una infraestructura especifica: Corren en cualquier computador, cualquier infraestructura y cualquier </a:t>
            </a:r>
            <a:r>
              <a:rPr lang="es-ES" sz="2000" dirty="0" err="1"/>
              <a:t>cloud</a:t>
            </a:r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6426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CO" sz="3200" b="1" dirty="0"/>
              <a:t>Docker – Containers Vs. Maquinas Virtulaes</a:t>
            </a:r>
            <a:endParaRPr lang="es-E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43" y="1988840"/>
            <a:ext cx="3608709" cy="3235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88840"/>
            <a:ext cx="3563888" cy="32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1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CO" sz="3200" b="1" dirty="0"/>
              <a:t>Ediciones de Docker</a:t>
            </a:r>
            <a:endParaRPr lang="es-ES" sz="3200" b="1" dirty="0"/>
          </a:p>
        </p:txBody>
      </p:sp>
      <p:sp>
        <p:nvSpPr>
          <p:cNvPr id="20992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9552" y="1556792"/>
            <a:ext cx="7702550" cy="4114800"/>
          </a:xfrm>
          <a:noFill/>
          <a:ln/>
        </p:spPr>
        <p:txBody>
          <a:bodyPr>
            <a:noAutofit/>
          </a:bodyPr>
          <a:lstStyle/>
          <a:p>
            <a:r>
              <a:rPr lang="es-ES" sz="2400" dirty="0"/>
              <a:t>DOCKER COMMUNITY EDITION (CE)</a:t>
            </a:r>
          </a:p>
          <a:p>
            <a:pPr lvl="1"/>
            <a:r>
              <a:rPr lang="es-ES" sz="2000" dirty="0"/>
              <a:t>Disponible de forma gratuita </a:t>
            </a:r>
          </a:p>
          <a:p>
            <a:pPr lvl="1"/>
            <a:r>
              <a:rPr lang="es-ES" sz="2000" dirty="0"/>
              <a:t>Ideal para desarrolladores y pequeños equipos que desean comenzar a utilizar </a:t>
            </a:r>
            <a:r>
              <a:rPr lang="es-ES" sz="2000" dirty="0" err="1"/>
              <a:t>Docker</a:t>
            </a:r>
            <a:endParaRPr lang="es-ES" sz="2000" dirty="0"/>
          </a:p>
          <a:p>
            <a:pPr marL="457200" lvl="1" indent="0">
              <a:buNone/>
            </a:pPr>
            <a:endParaRPr lang="es-ES" sz="2400" dirty="0"/>
          </a:p>
          <a:p>
            <a:r>
              <a:rPr lang="es-ES" sz="2400" dirty="0"/>
              <a:t>DOCKER ENTERPRISE EDITION (EE)</a:t>
            </a:r>
          </a:p>
          <a:p>
            <a:pPr lvl="1"/>
            <a:r>
              <a:rPr lang="es-ES" sz="2000" dirty="0"/>
              <a:t>Suscripción de software, soporte y certificación para desarrolladores empresariales</a:t>
            </a:r>
          </a:p>
          <a:p>
            <a:pPr lvl="1"/>
            <a:r>
              <a:rPr lang="es-ES" sz="2000" dirty="0"/>
              <a:t>Plataforma de </a:t>
            </a:r>
            <a:r>
              <a:rPr lang="es-ES" sz="2000" dirty="0" err="1"/>
              <a:t>Containers</a:t>
            </a:r>
            <a:r>
              <a:rPr lang="es-ES" sz="2000" dirty="0"/>
              <a:t>-as-a-</a:t>
            </a:r>
            <a:r>
              <a:rPr lang="es-ES" sz="2000" dirty="0" err="1"/>
              <a:t>Service</a:t>
            </a:r>
            <a:r>
              <a:rPr lang="es-ES" sz="2000" dirty="0"/>
              <a:t> para TI que gestiona y diversas aplicaciones en diferentes infraestructuras, tanto locales como en la nube.</a:t>
            </a:r>
          </a:p>
          <a:p>
            <a:pPr marL="0" indent="0">
              <a:buNone/>
            </a:pPr>
            <a:endParaRPr lang="es-ES" sz="19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278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CO" sz="3200" b="1" dirty="0"/>
              <a:t>CE Vs EE</a:t>
            </a:r>
            <a:endParaRPr lang="es-ES" sz="32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02725"/>
              </p:ext>
            </p:extLst>
          </p:nvPr>
        </p:nvGraphicFramePr>
        <p:xfrm>
          <a:off x="251520" y="1700808"/>
          <a:ext cx="864096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0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0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700" dirty="0"/>
                        <a:t>Disponible</a:t>
                      </a:r>
                      <a:r>
                        <a:rPr lang="es-ES" sz="1700" baseline="0" dirty="0"/>
                        <a:t> para</a:t>
                      </a:r>
                      <a:endParaRPr lang="es-E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Mac, Windows, AWS,</a:t>
                      </a:r>
                      <a:r>
                        <a:rPr lang="es-ES" sz="1700" baseline="0" dirty="0"/>
                        <a:t> </a:t>
                      </a:r>
                      <a:r>
                        <a:rPr lang="es-ES" sz="1700" baseline="0" dirty="0" err="1"/>
                        <a:t>Fedora</a:t>
                      </a:r>
                      <a:r>
                        <a:rPr lang="es-ES" sz="1700" baseline="0" dirty="0"/>
                        <a:t>, </a:t>
                      </a:r>
                      <a:r>
                        <a:rPr lang="es-ES" sz="1700" baseline="0" dirty="0" err="1"/>
                        <a:t>Azure</a:t>
                      </a:r>
                      <a:r>
                        <a:rPr lang="es-ES" sz="1700" baseline="0" dirty="0"/>
                        <a:t>, </a:t>
                      </a:r>
                      <a:r>
                        <a:rPr lang="es-ES" sz="1700" baseline="0" dirty="0" err="1"/>
                        <a:t>Debian</a:t>
                      </a:r>
                      <a:r>
                        <a:rPr lang="es-ES" sz="1700" baseline="0" dirty="0"/>
                        <a:t>, </a:t>
                      </a:r>
                      <a:r>
                        <a:rPr lang="es-ES" sz="1700" baseline="0" dirty="0" err="1"/>
                        <a:t>CentOS</a:t>
                      </a:r>
                      <a:r>
                        <a:rPr lang="es-ES" sz="1700" baseline="0" dirty="0"/>
                        <a:t>, Ubuntu</a:t>
                      </a:r>
                      <a:endParaRPr lang="es-E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dirty="0"/>
                        <a:t>Red</a:t>
                      </a:r>
                      <a:r>
                        <a:rPr lang="es-ES" sz="1700" baseline="0" dirty="0"/>
                        <a:t> </a:t>
                      </a:r>
                      <a:r>
                        <a:rPr lang="es-ES" sz="1700" baseline="0" dirty="0" err="1"/>
                        <a:t>Hat</a:t>
                      </a:r>
                      <a:r>
                        <a:rPr lang="es-ES" sz="1700" dirty="0"/>
                        <a:t>, Oracle Linux, Windows, AWS,</a:t>
                      </a:r>
                      <a:r>
                        <a:rPr lang="es-ES" sz="1700" baseline="0" dirty="0"/>
                        <a:t> </a:t>
                      </a:r>
                      <a:r>
                        <a:rPr lang="es-ES" sz="1700" baseline="0" dirty="0" err="1"/>
                        <a:t>Azure</a:t>
                      </a:r>
                      <a:r>
                        <a:rPr lang="es-ES" sz="1700" baseline="0" dirty="0"/>
                        <a:t>, </a:t>
                      </a:r>
                      <a:r>
                        <a:rPr lang="es-ES" sz="1700" baseline="0" dirty="0" err="1"/>
                        <a:t>Debian</a:t>
                      </a:r>
                      <a:r>
                        <a:rPr lang="es-ES" sz="1700" baseline="0" dirty="0"/>
                        <a:t>, </a:t>
                      </a:r>
                      <a:r>
                        <a:rPr lang="es-ES" sz="1700" baseline="0" dirty="0" err="1"/>
                        <a:t>CentOS</a:t>
                      </a:r>
                      <a:r>
                        <a:rPr lang="es-ES" sz="1700" baseline="0" dirty="0"/>
                        <a:t>, Ubuntu</a:t>
                      </a:r>
                      <a:endParaRPr lang="es-ES" sz="1700" dirty="0"/>
                    </a:p>
                    <a:p>
                      <a:endParaRPr lang="es-E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700" dirty="0"/>
                        <a:t>Características Principales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•"/>
                      </a:pPr>
                      <a:r>
                        <a:rPr lang="es-ES" sz="1700" dirty="0"/>
                        <a:t>Ultima versión</a:t>
                      </a:r>
                      <a:r>
                        <a:rPr lang="es-ES" sz="1700" baseline="0" dirty="0"/>
                        <a:t> de</a:t>
                      </a:r>
                      <a:r>
                        <a:rPr lang="es-ES" sz="1700" dirty="0"/>
                        <a:t> </a:t>
                      </a:r>
                      <a:r>
                        <a:rPr lang="es-ES" sz="1700" dirty="0" err="1"/>
                        <a:t>Docker</a:t>
                      </a:r>
                      <a:r>
                        <a:rPr lang="es-ES" sz="1700" dirty="0"/>
                        <a:t> </a:t>
                      </a:r>
                      <a:r>
                        <a:rPr lang="es-ES" sz="1700" dirty="0" err="1"/>
                        <a:t>Engine</a:t>
                      </a:r>
                      <a:endParaRPr lang="es-ES" sz="1700" dirty="0"/>
                    </a:p>
                    <a:p>
                      <a:pPr marL="285750" indent="-285750">
                        <a:buFontTx/>
                        <a:buChar char="•"/>
                      </a:pPr>
                      <a:r>
                        <a:rPr lang="es-ES" sz="1700" dirty="0"/>
                        <a:t>Repositorios</a:t>
                      </a:r>
                      <a:r>
                        <a:rPr lang="es-ES" sz="1700" baseline="0" dirty="0"/>
                        <a:t> públicos ilimitados</a:t>
                      </a:r>
                    </a:p>
                    <a:p>
                      <a:pPr marL="285750" indent="-285750">
                        <a:buFontTx/>
                        <a:buChar char="•"/>
                      </a:pPr>
                      <a:r>
                        <a:rPr lang="es-ES" sz="1700" baseline="0" dirty="0"/>
                        <a:t>1 repositorio privado gratuito</a:t>
                      </a:r>
                      <a:endParaRPr lang="es-E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s-ES" sz="1700" dirty="0"/>
                        <a:t>Ultima versión</a:t>
                      </a:r>
                      <a:r>
                        <a:rPr lang="es-ES" sz="1700" baseline="0" dirty="0"/>
                        <a:t> de</a:t>
                      </a:r>
                      <a:r>
                        <a:rPr lang="es-ES" sz="1700" dirty="0"/>
                        <a:t> </a:t>
                      </a:r>
                      <a:r>
                        <a:rPr lang="es-ES" sz="1700" dirty="0" err="1"/>
                        <a:t>Docker</a:t>
                      </a:r>
                      <a:r>
                        <a:rPr lang="es-ES" sz="1700" dirty="0"/>
                        <a:t> </a:t>
                      </a:r>
                      <a:r>
                        <a:rPr lang="es-ES" sz="1700" dirty="0" err="1"/>
                        <a:t>Engine</a:t>
                      </a:r>
                      <a:r>
                        <a:rPr lang="es-ES" sz="1700" dirty="0"/>
                        <a:t> </a:t>
                      </a:r>
                    </a:p>
                    <a:p>
                      <a:pPr marL="285750" indent="-285750">
                        <a:buFontTx/>
                        <a:buChar char="•"/>
                      </a:pPr>
                      <a:r>
                        <a:rPr lang="es-ES" sz="1700" dirty="0"/>
                        <a:t>Contenedores Certificados por terceras partes</a:t>
                      </a:r>
                    </a:p>
                    <a:p>
                      <a:pPr marL="285750" indent="-285750">
                        <a:buFontTx/>
                        <a:buChar char="•"/>
                      </a:pPr>
                      <a:r>
                        <a:rPr lang="es-ES" sz="1700" dirty="0" err="1"/>
                        <a:t>Plugins</a:t>
                      </a:r>
                      <a:r>
                        <a:rPr lang="es-ES" sz="1700" baseline="0" dirty="0"/>
                        <a:t> certificados de proveedores de red y almacenamiento</a:t>
                      </a:r>
                      <a:endParaRPr lang="es-E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700" dirty="0"/>
                        <a:t>Soporte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•"/>
                      </a:pPr>
                      <a:r>
                        <a:rPr lang="es-ES" sz="1700" dirty="0"/>
                        <a:t>A través de foros </a:t>
                      </a:r>
                      <a:r>
                        <a:rPr lang="es-ES" sz="1700" dirty="0" err="1"/>
                        <a:t>Docker</a:t>
                      </a:r>
                      <a:endParaRPr lang="es-ES" sz="1700" dirty="0"/>
                    </a:p>
                    <a:p>
                      <a:pPr marL="0" indent="0">
                        <a:buFontTx/>
                        <a:buNone/>
                      </a:pPr>
                      <a:endParaRPr lang="es-E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•"/>
                      </a:pPr>
                      <a:r>
                        <a:rPr lang="es-ES" sz="1700" dirty="0"/>
                        <a:t>Un</a:t>
                      </a:r>
                      <a:r>
                        <a:rPr lang="es-ES" sz="1700" baseline="0" dirty="0"/>
                        <a:t> año de mantenimiento por </a:t>
                      </a:r>
                      <a:r>
                        <a:rPr lang="es-ES" sz="1700" baseline="0" dirty="0" err="1"/>
                        <a:t>release</a:t>
                      </a:r>
                      <a:endParaRPr lang="es-ES" sz="1700" baseline="0" dirty="0"/>
                    </a:p>
                    <a:p>
                      <a:pPr marL="285750" indent="-285750">
                        <a:buFontTx/>
                        <a:buChar char="•"/>
                      </a:pPr>
                      <a:r>
                        <a:rPr lang="es-ES" sz="1700" baseline="0" dirty="0"/>
                        <a:t>Soporte empresarial</a:t>
                      </a:r>
                    </a:p>
                    <a:p>
                      <a:pPr marL="285750" indent="-285750">
                        <a:buFontTx/>
                        <a:buChar char="•"/>
                      </a:pPr>
                      <a:r>
                        <a:rPr lang="es-ES" sz="1700" baseline="0" dirty="0"/>
                        <a:t>Soporte de terceras partes</a:t>
                      </a:r>
                      <a:endParaRPr lang="es-E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7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Suscripciones desde US$750 por nodo</a:t>
                      </a:r>
                      <a:r>
                        <a:rPr lang="es-ES" sz="1700" baseline="0" dirty="0"/>
                        <a:t> por año</a:t>
                      </a:r>
                      <a:endParaRPr lang="es-E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1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CO" sz="3200" b="1" dirty="0"/>
              <a:t>Plataforma Docker</a:t>
            </a:r>
            <a:endParaRPr lang="es-ES" sz="3200" b="1" dirty="0"/>
          </a:p>
        </p:txBody>
      </p:sp>
      <p:sp>
        <p:nvSpPr>
          <p:cNvPr id="20992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9552" y="1556792"/>
            <a:ext cx="7702550" cy="4114800"/>
          </a:xfrm>
          <a:noFill/>
          <a:ln/>
        </p:spPr>
        <p:txBody>
          <a:bodyPr>
            <a:noAutofit/>
          </a:bodyPr>
          <a:lstStyle/>
          <a:p>
            <a:endParaRPr lang="es-ES" sz="2400" dirty="0"/>
          </a:p>
          <a:p>
            <a:r>
              <a:rPr lang="es-ES" sz="2400" dirty="0" err="1"/>
              <a:t>Docker</a:t>
            </a:r>
            <a:r>
              <a:rPr lang="es-ES" sz="2400" dirty="0"/>
              <a:t> </a:t>
            </a:r>
            <a:r>
              <a:rPr lang="es-ES" sz="2400" dirty="0" err="1"/>
              <a:t>Engine</a:t>
            </a:r>
            <a:r>
              <a:rPr lang="es-ES" sz="2400" dirty="0"/>
              <a:t> 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 err="1"/>
              <a:t>Docker</a:t>
            </a:r>
            <a:r>
              <a:rPr lang="es-ES" sz="2400" dirty="0"/>
              <a:t> </a:t>
            </a:r>
            <a:r>
              <a:rPr lang="es-ES" sz="2400" dirty="0" err="1"/>
              <a:t>Hub</a:t>
            </a:r>
            <a:endParaRPr lang="es-ES" sz="2400" dirty="0"/>
          </a:p>
          <a:p>
            <a:endParaRPr lang="es-ES" sz="3200" dirty="0"/>
          </a:p>
          <a:p>
            <a:endParaRPr lang="es-ES" sz="19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0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162800" cy="762000"/>
          </a:xfrm>
          <a:noFill/>
          <a:ln/>
        </p:spPr>
        <p:txBody>
          <a:bodyPr/>
          <a:lstStyle/>
          <a:p>
            <a:r>
              <a:rPr lang="es-CO" sz="3200" b="1" dirty="0"/>
              <a:t>Docker Engine</a:t>
            </a:r>
            <a:endParaRPr lang="es-ES" sz="3200" b="1" dirty="0"/>
          </a:p>
        </p:txBody>
      </p:sp>
      <p:sp>
        <p:nvSpPr>
          <p:cNvPr id="20992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9552" y="1556792"/>
            <a:ext cx="7702550" cy="4114800"/>
          </a:xfrm>
          <a:noFill/>
          <a:ln/>
        </p:spPr>
        <p:txBody>
          <a:bodyPr>
            <a:noAutofit/>
          </a:bodyPr>
          <a:lstStyle/>
          <a:p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Daemon</a:t>
            </a:r>
            <a:endParaRPr lang="es-ES" dirty="0"/>
          </a:p>
          <a:p>
            <a:pPr lvl="1"/>
            <a:r>
              <a:rPr lang="es-ES" sz="2800" dirty="0"/>
              <a:t>Construcción de imágenes</a:t>
            </a:r>
          </a:p>
          <a:p>
            <a:pPr lvl="1"/>
            <a:r>
              <a:rPr lang="es-ES" sz="2800" dirty="0"/>
              <a:t>Administración de contenedores</a:t>
            </a:r>
          </a:p>
          <a:p>
            <a:pPr marL="457200" lvl="1" indent="0">
              <a:buNone/>
            </a:pPr>
            <a:endParaRPr lang="es-ES" sz="2800" dirty="0"/>
          </a:p>
          <a:p>
            <a:r>
              <a:rPr lang="es-ES" dirty="0" err="1"/>
              <a:t>Docker</a:t>
            </a:r>
            <a:r>
              <a:rPr lang="es-ES" dirty="0"/>
              <a:t> CLI</a:t>
            </a:r>
          </a:p>
          <a:p>
            <a:pPr lvl="1"/>
            <a:r>
              <a:rPr lang="es-ES" sz="2800" dirty="0"/>
              <a:t>Cliente de línea de comandos</a:t>
            </a:r>
          </a:p>
          <a:p>
            <a:endParaRPr lang="es-ES" sz="3200" dirty="0"/>
          </a:p>
          <a:p>
            <a:endParaRPr lang="es-ES" sz="19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896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7336</TotalTime>
  <Words>834</Words>
  <Application>Microsoft Macintosh PowerPoint</Application>
  <PresentationFormat>On-screen Show (4:3)</PresentationFormat>
  <Paragraphs>174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Office Theme</vt:lpstr>
      <vt:lpstr>PowerPoint Presentation</vt:lpstr>
      <vt:lpstr>Docker</vt:lpstr>
      <vt:lpstr>Por qué Docker?</vt:lpstr>
      <vt:lpstr>Docker – Containers Vs. Maquinas Virtuales</vt:lpstr>
      <vt:lpstr>Docker – Containers Vs. Maquinas Virtulaes</vt:lpstr>
      <vt:lpstr>Ediciones de Docker</vt:lpstr>
      <vt:lpstr>CE Vs EE</vt:lpstr>
      <vt:lpstr>Plataforma Docker</vt:lpstr>
      <vt:lpstr>Docker Engine</vt:lpstr>
      <vt:lpstr>Arquitectura Docker</vt:lpstr>
      <vt:lpstr>Docker CLI</vt:lpstr>
      <vt:lpstr>Docker Hub</vt:lpstr>
      <vt:lpstr>Docker Hub</vt:lpstr>
      <vt:lpstr>Instalación Docker</vt:lpstr>
      <vt:lpstr>Workflow Básico</vt:lpstr>
      <vt:lpstr>Workflow Básico</vt:lpstr>
      <vt:lpstr>Docker Compose</vt:lpstr>
      <vt:lpstr>Pasos para Usar Docker Compose</vt:lpstr>
      <vt:lpstr>Ejemplo docker-compose.yml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Oscar Hernan Mondragon Martinez</cp:lastModifiedBy>
  <cp:revision>211</cp:revision>
  <dcterms:created xsi:type="dcterms:W3CDTF">2016-10-09T22:48:48Z</dcterms:created>
  <dcterms:modified xsi:type="dcterms:W3CDTF">2022-10-21T22:21:51Z</dcterms:modified>
</cp:coreProperties>
</file>