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2672" y="27254"/>
            <a:ext cx="5357723" cy="1477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204084"/>
            <a:ext cx="564642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3530" y="1197609"/>
            <a:ext cx="4963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70" dirty="0"/>
              <a:t>INDONESIAN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2363470" y="2174189"/>
            <a:ext cx="7466965" cy="209931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44805" marR="5080" indent="-332740">
              <a:lnSpc>
                <a:spcPts val="7680"/>
              </a:lnSpc>
              <a:spcBef>
                <a:spcPts val="1155"/>
              </a:spcBef>
            </a:pPr>
            <a:r>
              <a:rPr sz="72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ABUSIVE</a:t>
            </a:r>
            <a:r>
              <a:rPr sz="7200" spc="-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72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7200" spc="-3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72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</a:t>
            </a:r>
            <a:r>
              <a:rPr sz="7200" spc="-6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72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TE</a:t>
            </a:r>
            <a:r>
              <a:rPr sz="7200" spc="-1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72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SPEECH</a:t>
            </a:r>
            <a:r>
              <a:rPr sz="7200" spc="-2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72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TWITTER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8673" y="4381972"/>
            <a:ext cx="2393507" cy="80214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3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endParaRPr sz="2300" dirty="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lang="en-US" sz="23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Joanes </a:t>
            </a:r>
            <a:r>
              <a:rPr lang="en-US" sz="2300" spc="-20" dirty="0" err="1">
                <a:solidFill>
                  <a:srgbClr val="181B0D"/>
                </a:solidFill>
                <a:latin typeface="Franklin Gothic Medium"/>
                <a:cs typeface="Franklin Gothic Medium"/>
              </a:rPr>
              <a:t>Ferdienand</a:t>
            </a:r>
            <a:endParaRPr sz="23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50038"/>
            <a:ext cx="3155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Pendahuluan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594" y="1037971"/>
            <a:ext cx="933513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Hate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atau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ujaran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kebencian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merupakan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perilaku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dilakukan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oleh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individu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maupun </a:t>
            </a:r>
            <a:r>
              <a:rPr sz="1800" spc="-45" dirty="0">
                <a:latin typeface="Franklin Gothic Medium"/>
                <a:cs typeface="Franklin Gothic Medium"/>
              </a:rPr>
              <a:t>kelompok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dengan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cara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memprovokasi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atau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menghasut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individu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atau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kelompok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tertentu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 </a:t>
            </a:r>
            <a:r>
              <a:rPr sz="1800" spc="-25" dirty="0">
                <a:latin typeface="Franklin Gothic Medium"/>
                <a:cs typeface="Franklin Gothic Medium"/>
              </a:rPr>
              <a:t>biasanya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menyangkut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aspek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gender,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orientasi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seksual,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ras,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keagamaan,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lain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sebagainya.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Franklin Gothic Medium"/>
                <a:cs typeface="Franklin Gothic Medium"/>
              </a:rPr>
              <a:t>Ujaran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kebencian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umumnya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banyak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ditemukan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media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sosial.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Hal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dilihat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dari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hasil </a:t>
            </a:r>
            <a:r>
              <a:rPr sz="1800" spc="-35" dirty="0">
                <a:latin typeface="Franklin Gothic Medium"/>
                <a:cs typeface="Franklin Gothic Medium"/>
              </a:rPr>
              <a:t>program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Virtual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Police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dibentuk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dengan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tujuan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menegur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akun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dinilai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melakukan </a:t>
            </a:r>
            <a:r>
              <a:rPr sz="1800" spc="-25" dirty="0">
                <a:latin typeface="Franklin Gothic Medium"/>
                <a:cs typeface="Franklin Gothic Medium"/>
              </a:rPr>
              <a:t>pelanggaran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UU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ITE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berisi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ujaran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kebencian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55" dirty="0">
                <a:latin typeface="Franklin Gothic Medium"/>
                <a:cs typeface="Franklin Gothic Medium"/>
              </a:rPr>
              <a:t> SARA.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Sejak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pembentukan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Virtual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Police tersebut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dalam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rentang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100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hari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kerja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(23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Februari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2021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31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Mei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2021),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Twitter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menjadi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media </a:t>
            </a:r>
            <a:r>
              <a:rPr sz="1800" dirty="0">
                <a:latin typeface="Franklin Gothic Medium"/>
                <a:cs typeface="Franklin Gothic Medium"/>
              </a:rPr>
              <a:t>sosial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yang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paling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banyak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mendapat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teguran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sebanyak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215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akun.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Berdasarkan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hal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tesebut,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diambil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rumusan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masalah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serta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tujuan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sebagai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berikut: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4508449"/>
            <a:ext cx="45580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Rumusan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Masalah:</a:t>
            </a:r>
            <a:endParaRPr sz="1800">
              <a:latin typeface="Franklin Gothic Medium"/>
              <a:cs typeface="Franklin Gothic Medium"/>
            </a:endParaRPr>
          </a:p>
          <a:p>
            <a:pPr marL="355600" marR="10033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Seberapa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banyak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tweet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mengandung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beserta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abusive?</a:t>
            </a:r>
            <a:endParaRPr sz="1800">
              <a:latin typeface="Franklin Gothic Medium"/>
              <a:cs typeface="Franklin Gothic Medium"/>
            </a:endParaRPr>
          </a:p>
          <a:p>
            <a:pPr marL="355600" marR="61023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Topik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apa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sering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menjadi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bahan ujaran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kebencian?</a:t>
            </a:r>
            <a:endParaRPr sz="18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Siapa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sering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ditargetkan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dalam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ujaran kebencian?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1965" y="4508449"/>
            <a:ext cx="438912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Franklin Gothic Medium"/>
                <a:cs typeface="Franklin Gothic Medium"/>
              </a:rPr>
              <a:t>Tujuan:</a:t>
            </a:r>
            <a:endParaRPr sz="1800">
              <a:latin typeface="Franklin Gothic Medium"/>
              <a:cs typeface="Franklin Gothic Medium"/>
            </a:endParaRPr>
          </a:p>
          <a:p>
            <a:pPr marL="355600" marR="1333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Untuk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mengetahui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topik-</a:t>
            </a:r>
            <a:r>
              <a:rPr sz="1800" spc="-25" dirty="0">
                <a:latin typeface="Franklin Gothic Medium"/>
                <a:cs typeface="Franklin Gothic Medium"/>
              </a:rPr>
              <a:t>topik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sensitif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apa </a:t>
            </a:r>
            <a:r>
              <a:rPr sz="1800" dirty="0">
                <a:latin typeface="Franklin Gothic Medium"/>
                <a:cs typeface="Franklin Gothic Medium"/>
              </a:rPr>
              <a:t>saja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sering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menjadi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bahan perdebatan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Twitter </a:t>
            </a:r>
            <a:r>
              <a:rPr sz="1800" spc="-10" dirty="0">
                <a:latin typeface="Franklin Gothic Medium"/>
                <a:cs typeface="Franklin Gothic Medium"/>
              </a:rPr>
              <a:t>Indonesia.</a:t>
            </a:r>
            <a:endParaRPr sz="18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Sebagai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bahan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pembelajaran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guna </a:t>
            </a:r>
            <a:r>
              <a:rPr sz="1800" spc="-40" dirty="0">
                <a:latin typeface="Franklin Gothic Medium"/>
                <a:cs typeface="Franklin Gothic Medium"/>
              </a:rPr>
              <a:t>membentuk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sistem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filtrasi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teks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tidak </a:t>
            </a:r>
            <a:r>
              <a:rPr sz="1800" dirty="0">
                <a:latin typeface="Franklin Gothic Medium"/>
                <a:cs typeface="Franklin Gothic Medium"/>
              </a:rPr>
              <a:t>pantas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sosial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media.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632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/>
              <a:t>Metode</a:t>
            </a:r>
            <a:r>
              <a:rPr spc="-254" dirty="0"/>
              <a:t> </a:t>
            </a:r>
            <a:r>
              <a:rPr spc="-65" dirty="0"/>
              <a:t>Penelitian </a:t>
            </a:r>
            <a:r>
              <a:rPr spc="-25" dirty="0"/>
              <a:t>Deskripsi</a:t>
            </a:r>
            <a:r>
              <a:rPr spc="-20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7517" y="2896361"/>
            <a:ext cx="44316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8279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digunakan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dalam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metode </a:t>
            </a:r>
            <a:r>
              <a:rPr sz="1800" spc="-20" dirty="0">
                <a:latin typeface="Franklin Gothic Medium"/>
                <a:cs typeface="Franklin Gothic Medium"/>
              </a:rPr>
              <a:t>penelitian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adalah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sekunder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 </a:t>
            </a:r>
            <a:r>
              <a:rPr sz="1800" spc="-10" dirty="0">
                <a:latin typeface="Franklin Gothic Medium"/>
                <a:cs typeface="Franklin Gothic Medium"/>
              </a:rPr>
              <a:t>bersumber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dari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akun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Kaggle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Ilham Firdausi.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Dari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file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tersebut,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diperoleh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sebanyak</a:t>
            </a:r>
            <a:endParaRPr sz="1800">
              <a:latin typeface="Franklin Gothic Medium"/>
              <a:cs typeface="Franklin Gothic Medium"/>
            </a:endParaRPr>
          </a:p>
          <a:p>
            <a:pPr marL="299085" marR="5080">
              <a:lnSpc>
                <a:spcPct val="100000"/>
              </a:lnSpc>
            </a:pPr>
            <a:r>
              <a:rPr sz="1800" dirty="0">
                <a:latin typeface="Franklin Gothic Medium"/>
                <a:cs typeface="Franklin Gothic Medium"/>
              </a:rPr>
              <a:t>13.044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baris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dengan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13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kolom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mana </a:t>
            </a:r>
            <a:r>
              <a:rPr sz="1800" spc="-10" dirty="0">
                <a:latin typeface="Franklin Gothic Medium"/>
                <a:cs typeface="Franklin Gothic Medium"/>
              </a:rPr>
              <a:t>telah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dihilangkan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terduplikasi sebelumnya.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7143" y="1933955"/>
            <a:ext cx="4197096" cy="4629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843" rIns="0" bIns="0" rtlCol="0">
            <a:spAutoFit/>
          </a:bodyPr>
          <a:lstStyle/>
          <a:p>
            <a:pPr marL="143510" marR="5080">
              <a:lnSpc>
                <a:spcPts val="4710"/>
              </a:lnSpc>
              <a:spcBef>
                <a:spcPts val="735"/>
              </a:spcBef>
            </a:pPr>
            <a:r>
              <a:rPr dirty="0"/>
              <a:t>Metode</a:t>
            </a:r>
            <a:r>
              <a:rPr spc="-260" dirty="0"/>
              <a:t> </a:t>
            </a:r>
            <a:r>
              <a:rPr spc="-65" dirty="0"/>
              <a:t>Penelitian </a:t>
            </a:r>
            <a:r>
              <a:rPr spc="-10" dirty="0"/>
              <a:t>Visualisasi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516" y="1703832"/>
            <a:ext cx="4404360" cy="32872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3736" y="5596229"/>
            <a:ext cx="4815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Franklin Gothic Medium"/>
                <a:cs typeface="Franklin Gothic Medium"/>
              </a:rPr>
              <a:t>Mengesampingkan</a:t>
            </a:r>
            <a:r>
              <a:rPr sz="1800" spc="-25" dirty="0">
                <a:latin typeface="Franklin Gothic Medium"/>
                <a:cs typeface="Franklin Gothic Medium"/>
              </a:rPr>
              <a:t> topik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non-</a:t>
            </a:r>
            <a:r>
              <a:rPr sz="1800" spc="-30" dirty="0">
                <a:latin typeface="Franklin Gothic Medium"/>
                <a:cs typeface="Franklin Gothic Medium"/>
              </a:rPr>
              <a:t>kategorial,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topik </a:t>
            </a:r>
            <a:r>
              <a:rPr sz="1800" spc="-35" dirty="0">
                <a:latin typeface="Franklin Gothic Medium"/>
                <a:cs typeface="Franklin Gothic Medium"/>
              </a:rPr>
              <a:t>agama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menjadi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salah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satu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topik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paling </a:t>
            </a:r>
            <a:r>
              <a:rPr sz="1800" dirty="0">
                <a:latin typeface="Franklin Gothic Medium"/>
                <a:cs typeface="Franklin Gothic Medium"/>
              </a:rPr>
              <a:t>sensitif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rawan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menjadi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bahan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speech </a:t>
            </a:r>
            <a:r>
              <a:rPr sz="1800" spc="-25" dirty="0">
                <a:latin typeface="Franklin Gothic Medium"/>
                <a:cs typeface="Franklin Gothic Medium"/>
              </a:rPr>
              <a:t>meskipun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masih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dalam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level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rendah.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5891" y="5131384"/>
            <a:ext cx="460502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Berdasarkan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hasil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visualisasi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atas,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tipe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tweet </a:t>
            </a:r>
            <a:r>
              <a:rPr sz="1800" spc="-20" dirty="0">
                <a:latin typeface="Franklin Gothic Medium"/>
                <a:cs typeface="Franklin Gothic Medium"/>
              </a:rPr>
              <a:t>bernon-</a:t>
            </a:r>
            <a:r>
              <a:rPr sz="1800" spc="-35" dirty="0">
                <a:latin typeface="Franklin Gothic Medium"/>
                <a:cs typeface="Franklin Gothic Medium"/>
              </a:rPr>
              <a:t>kategorial </a:t>
            </a:r>
            <a:r>
              <a:rPr sz="1800" spc="-50" dirty="0">
                <a:latin typeface="Franklin Gothic Medium"/>
                <a:cs typeface="Franklin Gothic Medium"/>
              </a:rPr>
              <a:t>memiliki</a:t>
            </a:r>
            <a:r>
              <a:rPr sz="1800" spc="-25" dirty="0">
                <a:latin typeface="Franklin Gothic Medium"/>
                <a:cs typeface="Franklin Gothic Medium"/>
              </a:rPr>
              <a:t> jumlah </a:t>
            </a:r>
            <a:r>
              <a:rPr sz="1800" spc="-10" dirty="0">
                <a:latin typeface="Franklin Gothic Medium"/>
                <a:cs typeface="Franklin Gothic Medium"/>
              </a:rPr>
              <a:t>paling </a:t>
            </a:r>
            <a:r>
              <a:rPr sz="1800" spc="-30" dirty="0">
                <a:latin typeface="Franklin Gothic Medium"/>
                <a:cs typeface="Franklin Gothic Medium"/>
              </a:rPr>
              <a:t>banyak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(5.783).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Disusul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oleh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tweet </a:t>
            </a:r>
            <a:r>
              <a:rPr sz="1800" spc="-25" dirty="0">
                <a:latin typeface="Franklin Gothic Medium"/>
                <a:cs typeface="Franklin Gothic Medium"/>
              </a:rPr>
              <a:t>mengandung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abusive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(3.262). </a:t>
            </a:r>
            <a:r>
              <a:rPr sz="1800" spc="-25" dirty="0">
                <a:latin typeface="Franklin Gothic Medium"/>
                <a:cs typeface="Franklin Gothic Medium"/>
              </a:rPr>
              <a:t>Kemudian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saja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(2.256),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dan terakhir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abusive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saja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(1.743).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691" y="2093976"/>
            <a:ext cx="4404359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218" rIns="0" bIns="0" rtlCol="0">
            <a:spAutoFit/>
          </a:bodyPr>
          <a:lstStyle/>
          <a:p>
            <a:pPr marL="120014" marR="5080">
              <a:lnSpc>
                <a:spcPts val="4700"/>
              </a:lnSpc>
              <a:spcBef>
                <a:spcPts val="740"/>
              </a:spcBef>
            </a:pPr>
            <a:r>
              <a:rPr dirty="0"/>
              <a:t>Metode</a:t>
            </a:r>
            <a:r>
              <a:rPr spc="-254" dirty="0"/>
              <a:t> </a:t>
            </a:r>
            <a:r>
              <a:rPr spc="-65" dirty="0"/>
              <a:t>Penelitian </a:t>
            </a:r>
            <a:r>
              <a:rPr spc="-10" dirty="0"/>
              <a:t>Visualisasi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9711" y="3175508"/>
            <a:ext cx="44551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Berdasarkan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hasil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visualisasi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samping,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diambil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kesimpulan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bahwa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speech </a:t>
            </a:r>
            <a:r>
              <a:rPr sz="1800" spc="-25" dirty="0">
                <a:latin typeface="Franklin Gothic Medium"/>
                <a:cs typeface="Franklin Gothic Medium"/>
              </a:rPr>
              <a:t>yang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ditujukan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kepada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perseorangan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lebih </a:t>
            </a:r>
            <a:r>
              <a:rPr sz="1800" spc="-25" dirty="0">
                <a:latin typeface="Franklin Gothic Medium"/>
                <a:cs typeface="Franklin Gothic Medium"/>
              </a:rPr>
              <a:t>tinggi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daripada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kelompok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meski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dengan </a:t>
            </a:r>
            <a:r>
              <a:rPr sz="1800" spc="-30" dirty="0">
                <a:latin typeface="Franklin Gothic Medium"/>
                <a:cs typeface="Franklin Gothic Medium"/>
              </a:rPr>
              <a:t>tingkat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level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kategori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rendah.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835" y="2522220"/>
            <a:ext cx="4963668" cy="37322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27254"/>
            <a:ext cx="4295140" cy="12947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ts val="4710"/>
              </a:lnSpc>
              <a:spcBef>
                <a:spcPts val="735"/>
              </a:spcBef>
            </a:pPr>
            <a:r>
              <a:rPr dirty="0"/>
              <a:t>Metode</a:t>
            </a:r>
            <a:r>
              <a:rPr spc="-260" dirty="0"/>
              <a:t> </a:t>
            </a:r>
            <a:r>
              <a:rPr spc="-65" dirty="0"/>
              <a:t>Penelitian </a:t>
            </a:r>
            <a:r>
              <a:rPr spc="-95" dirty="0"/>
              <a:t>Text</a:t>
            </a:r>
            <a:r>
              <a:rPr spc="-15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Di</a:t>
            </a:r>
            <a:r>
              <a:rPr spc="-70" dirty="0"/>
              <a:t> </a:t>
            </a:r>
            <a:r>
              <a:rPr spc="-30" dirty="0"/>
              <a:t>bawah</a:t>
            </a:r>
            <a:r>
              <a:rPr spc="-75" dirty="0"/>
              <a:t> </a:t>
            </a:r>
            <a:r>
              <a:rPr dirty="0"/>
              <a:t>ini,</a:t>
            </a:r>
            <a:r>
              <a:rPr spc="-55" dirty="0"/>
              <a:t> </a:t>
            </a:r>
            <a:r>
              <a:rPr spc="-30" dirty="0"/>
              <a:t>merupakan</a:t>
            </a:r>
            <a:r>
              <a:rPr spc="-60" dirty="0"/>
              <a:t> </a:t>
            </a:r>
            <a:r>
              <a:rPr dirty="0"/>
              <a:t>salah</a:t>
            </a:r>
            <a:r>
              <a:rPr spc="-60" dirty="0"/>
              <a:t> </a:t>
            </a:r>
            <a:r>
              <a:rPr dirty="0"/>
              <a:t>satu</a:t>
            </a:r>
            <a:r>
              <a:rPr spc="-70" dirty="0"/>
              <a:t> </a:t>
            </a:r>
            <a:r>
              <a:rPr dirty="0"/>
              <a:t>proses</a:t>
            </a:r>
            <a:r>
              <a:rPr spc="-65" dirty="0"/>
              <a:t> </a:t>
            </a:r>
            <a:r>
              <a:rPr spc="-10" dirty="0"/>
              <a:t>cleansing</a:t>
            </a:r>
            <a:r>
              <a:rPr spc="-55" dirty="0"/>
              <a:t> </a:t>
            </a:r>
            <a:r>
              <a:rPr spc="-20" dirty="0"/>
              <a:t>data </a:t>
            </a:r>
            <a:r>
              <a:rPr spc="-10" dirty="0"/>
              <a:t>dengan</a:t>
            </a:r>
            <a:r>
              <a:rPr spc="-75" dirty="0"/>
              <a:t> </a:t>
            </a:r>
            <a:r>
              <a:rPr spc="-35" dirty="0"/>
              <a:t>menghilangkan</a:t>
            </a:r>
            <a:r>
              <a:rPr spc="-55" dirty="0"/>
              <a:t> </a:t>
            </a:r>
            <a:r>
              <a:rPr dirty="0"/>
              <a:t>tanda</a:t>
            </a:r>
            <a:r>
              <a:rPr spc="-70" dirty="0"/>
              <a:t> </a:t>
            </a:r>
            <a:r>
              <a:rPr dirty="0"/>
              <a:t>baca</a:t>
            </a:r>
            <a:r>
              <a:rPr spc="-85" dirty="0"/>
              <a:t> </a:t>
            </a:r>
            <a:r>
              <a:rPr spc="-20" dirty="0"/>
              <a:t>yang</a:t>
            </a:r>
            <a:r>
              <a:rPr spc="-65" dirty="0"/>
              <a:t> </a:t>
            </a:r>
            <a:r>
              <a:rPr spc="-20" dirty="0"/>
              <a:t>tidak</a:t>
            </a:r>
            <a:r>
              <a:rPr spc="-70" dirty="0"/>
              <a:t> </a:t>
            </a:r>
            <a:r>
              <a:rPr spc="-10" dirty="0"/>
              <a:t>dibutuhkan </a:t>
            </a:r>
            <a:r>
              <a:rPr dirty="0"/>
              <a:t>serta</a:t>
            </a:r>
            <a:r>
              <a:rPr spc="-75" dirty="0"/>
              <a:t> </a:t>
            </a:r>
            <a:r>
              <a:rPr spc="-35" dirty="0"/>
              <a:t>membuat</a:t>
            </a:r>
            <a:r>
              <a:rPr spc="-60" dirty="0"/>
              <a:t> </a:t>
            </a:r>
            <a:r>
              <a:rPr dirty="0"/>
              <a:t>seluruh</a:t>
            </a:r>
            <a:r>
              <a:rPr spc="-40" dirty="0"/>
              <a:t> </a:t>
            </a:r>
            <a:r>
              <a:rPr spc="-45" dirty="0"/>
              <a:t>kalimatnya</a:t>
            </a:r>
            <a:r>
              <a:rPr spc="-35" dirty="0"/>
              <a:t> </a:t>
            </a:r>
            <a:r>
              <a:rPr spc="-40" dirty="0"/>
              <a:t>dalam</a:t>
            </a:r>
            <a:r>
              <a:rPr spc="-50" dirty="0"/>
              <a:t> </a:t>
            </a:r>
            <a:r>
              <a:rPr spc="-25" dirty="0"/>
              <a:t>keadaan</a:t>
            </a:r>
            <a:r>
              <a:rPr spc="-45" dirty="0"/>
              <a:t> </a:t>
            </a:r>
            <a:r>
              <a:rPr spc="-10" dirty="0"/>
              <a:t>lower </a:t>
            </a:r>
            <a:r>
              <a:rPr dirty="0"/>
              <a:t>case</a:t>
            </a:r>
            <a:r>
              <a:rPr spc="-60" dirty="0"/>
              <a:t> </a:t>
            </a:r>
            <a:r>
              <a:rPr dirty="0"/>
              <a:t>(huruf</a:t>
            </a:r>
            <a:r>
              <a:rPr spc="-55" dirty="0"/>
              <a:t> </a:t>
            </a:r>
            <a:r>
              <a:rPr spc="-10" dirty="0"/>
              <a:t>kecil).</a:t>
            </a:r>
          </a:p>
          <a:p>
            <a:pPr marL="12700" marR="88265">
              <a:lnSpc>
                <a:spcPct val="100000"/>
              </a:lnSpc>
            </a:pPr>
            <a:r>
              <a:rPr spc="-20" dirty="0"/>
              <a:t>Setelah</a:t>
            </a:r>
            <a:r>
              <a:rPr spc="-70" dirty="0"/>
              <a:t> </a:t>
            </a:r>
            <a:r>
              <a:rPr dirty="0"/>
              <a:t>selesai</a:t>
            </a:r>
            <a:r>
              <a:rPr spc="-60" dirty="0"/>
              <a:t> </a:t>
            </a:r>
            <a:r>
              <a:rPr dirty="0"/>
              <a:t>diproses,</a:t>
            </a:r>
            <a:r>
              <a:rPr spc="-70" dirty="0"/>
              <a:t> </a:t>
            </a:r>
            <a:r>
              <a:rPr spc="-25" dirty="0"/>
              <a:t>kata</a:t>
            </a:r>
            <a:r>
              <a:rPr spc="-75" dirty="0"/>
              <a:t> </a:t>
            </a:r>
            <a:r>
              <a:rPr dirty="0"/>
              <a:t>atau</a:t>
            </a:r>
            <a:r>
              <a:rPr spc="-80" dirty="0"/>
              <a:t> </a:t>
            </a:r>
            <a:r>
              <a:rPr spc="-40" dirty="0"/>
              <a:t>kalimat</a:t>
            </a:r>
            <a:r>
              <a:rPr spc="-70" dirty="0"/>
              <a:t> </a:t>
            </a:r>
            <a:r>
              <a:rPr spc="-10" dirty="0"/>
              <a:t>tersebut</a:t>
            </a:r>
            <a:r>
              <a:rPr spc="-80" dirty="0"/>
              <a:t> </a:t>
            </a:r>
            <a:r>
              <a:rPr spc="-20" dirty="0"/>
              <a:t>akan </a:t>
            </a:r>
            <a:r>
              <a:rPr spc="-25" dirty="0"/>
              <a:t>disimpan</a:t>
            </a:r>
            <a:r>
              <a:rPr spc="-60" dirty="0"/>
              <a:t> </a:t>
            </a:r>
            <a:r>
              <a:rPr dirty="0"/>
              <a:t>di</a:t>
            </a:r>
            <a:r>
              <a:rPr spc="-50" dirty="0"/>
              <a:t> </a:t>
            </a:r>
            <a:r>
              <a:rPr spc="-10" dirty="0"/>
              <a:t>database</a:t>
            </a:r>
            <a:r>
              <a:rPr spc="-65" dirty="0"/>
              <a:t> </a:t>
            </a:r>
            <a:r>
              <a:rPr spc="-10" dirty="0"/>
              <a:t>sebagai</a:t>
            </a:r>
            <a:r>
              <a:rPr spc="-70" dirty="0"/>
              <a:t> </a:t>
            </a:r>
            <a:r>
              <a:rPr spc="-10" dirty="0"/>
              <a:t>histori.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53083" y="423670"/>
            <a:ext cx="11014075" cy="6349365"/>
            <a:chOff x="1053083" y="423670"/>
            <a:chExt cx="11014075" cy="63493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083" y="4463795"/>
              <a:ext cx="3832860" cy="20086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6736" y="3930394"/>
              <a:ext cx="3075432" cy="2842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5067" y="423670"/>
              <a:ext cx="3521964" cy="63489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36186" y="5468874"/>
              <a:ext cx="695325" cy="127000"/>
            </a:xfrm>
            <a:custGeom>
              <a:avLst/>
              <a:gdLst/>
              <a:ahLst/>
              <a:cxnLst/>
              <a:rect l="l" t="t" r="r" b="b"/>
              <a:pathLst>
                <a:path w="695325" h="127000">
                  <a:moveTo>
                    <a:pt x="631698" y="0"/>
                  </a:moveTo>
                  <a:lnTo>
                    <a:pt x="631698" y="31622"/>
                  </a:lnTo>
                  <a:lnTo>
                    <a:pt x="0" y="31622"/>
                  </a:lnTo>
                  <a:lnTo>
                    <a:pt x="0" y="94868"/>
                  </a:lnTo>
                  <a:lnTo>
                    <a:pt x="631698" y="94868"/>
                  </a:lnTo>
                  <a:lnTo>
                    <a:pt x="631698" y="126491"/>
                  </a:lnTo>
                  <a:lnTo>
                    <a:pt x="694943" y="63245"/>
                  </a:lnTo>
                  <a:lnTo>
                    <a:pt x="631698" y="0"/>
                  </a:lnTo>
                  <a:close/>
                </a:path>
              </a:pathLst>
            </a:custGeom>
            <a:solidFill>
              <a:srgbClr val="E18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6186" y="5468874"/>
              <a:ext cx="695325" cy="127000"/>
            </a:xfrm>
            <a:custGeom>
              <a:avLst/>
              <a:gdLst/>
              <a:ahLst/>
              <a:cxnLst/>
              <a:rect l="l" t="t" r="r" b="b"/>
              <a:pathLst>
                <a:path w="695325" h="127000">
                  <a:moveTo>
                    <a:pt x="631698" y="112045"/>
                  </a:moveTo>
                  <a:lnTo>
                    <a:pt x="631698" y="126491"/>
                  </a:lnTo>
                  <a:lnTo>
                    <a:pt x="641917" y="116272"/>
                  </a:lnTo>
                  <a:lnTo>
                    <a:pt x="631698" y="112045"/>
                  </a:lnTo>
                  <a:close/>
                </a:path>
                <a:path w="695325" h="127000">
                  <a:moveTo>
                    <a:pt x="666623" y="91566"/>
                  </a:moveTo>
                  <a:lnTo>
                    <a:pt x="641917" y="116272"/>
                  </a:lnTo>
                  <a:lnTo>
                    <a:pt x="666623" y="126491"/>
                  </a:lnTo>
                  <a:lnTo>
                    <a:pt x="666623" y="91566"/>
                  </a:lnTo>
                  <a:close/>
                </a:path>
                <a:path w="695325" h="127000">
                  <a:moveTo>
                    <a:pt x="663320" y="94868"/>
                  </a:moveTo>
                  <a:lnTo>
                    <a:pt x="631698" y="94868"/>
                  </a:lnTo>
                  <a:lnTo>
                    <a:pt x="631698" y="112045"/>
                  </a:lnTo>
                  <a:lnTo>
                    <a:pt x="641917" y="116272"/>
                  </a:lnTo>
                  <a:lnTo>
                    <a:pt x="663320" y="94868"/>
                  </a:lnTo>
                  <a:close/>
                </a:path>
                <a:path w="695325" h="127000">
                  <a:moveTo>
                    <a:pt x="645667" y="63246"/>
                  </a:moveTo>
                  <a:lnTo>
                    <a:pt x="607060" y="101853"/>
                  </a:lnTo>
                  <a:lnTo>
                    <a:pt x="631698" y="112045"/>
                  </a:lnTo>
                  <a:lnTo>
                    <a:pt x="631698" y="94868"/>
                  </a:lnTo>
                  <a:lnTo>
                    <a:pt x="663320" y="94868"/>
                  </a:lnTo>
                  <a:lnTo>
                    <a:pt x="666623" y="91566"/>
                  </a:lnTo>
                  <a:lnTo>
                    <a:pt x="666623" y="84201"/>
                  </a:lnTo>
                  <a:lnTo>
                    <a:pt x="645667" y="63246"/>
                  </a:lnTo>
                  <a:close/>
                </a:path>
                <a:path w="695325" h="127000">
                  <a:moveTo>
                    <a:pt x="3301" y="63246"/>
                  </a:moveTo>
                  <a:lnTo>
                    <a:pt x="0" y="66547"/>
                  </a:lnTo>
                  <a:lnTo>
                    <a:pt x="0" y="94868"/>
                  </a:lnTo>
                  <a:lnTo>
                    <a:pt x="34925" y="94868"/>
                  </a:lnTo>
                  <a:lnTo>
                    <a:pt x="3301" y="63246"/>
                  </a:lnTo>
                  <a:close/>
                </a:path>
                <a:path w="695325" h="127000">
                  <a:moveTo>
                    <a:pt x="34925" y="31622"/>
                  </a:moveTo>
                  <a:lnTo>
                    <a:pt x="3301" y="63246"/>
                  </a:lnTo>
                  <a:lnTo>
                    <a:pt x="34925" y="94868"/>
                  </a:lnTo>
                  <a:lnTo>
                    <a:pt x="34925" y="31622"/>
                  </a:lnTo>
                  <a:close/>
                </a:path>
                <a:path w="695325" h="127000">
                  <a:moveTo>
                    <a:pt x="614045" y="31622"/>
                  </a:moveTo>
                  <a:lnTo>
                    <a:pt x="34925" y="31622"/>
                  </a:lnTo>
                  <a:lnTo>
                    <a:pt x="34925" y="94868"/>
                  </a:lnTo>
                  <a:lnTo>
                    <a:pt x="614045" y="94868"/>
                  </a:lnTo>
                  <a:lnTo>
                    <a:pt x="645667" y="63246"/>
                  </a:lnTo>
                  <a:lnTo>
                    <a:pt x="614045" y="31622"/>
                  </a:lnTo>
                  <a:close/>
                </a:path>
                <a:path w="695325" h="127000">
                  <a:moveTo>
                    <a:pt x="666623" y="84201"/>
                  </a:moveTo>
                  <a:lnTo>
                    <a:pt x="666623" y="91566"/>
                  </a:lnTo>
                  <a:lnTo>
                    <a:pt x="670305" y="87884"/>
                  </a:lnTo>
                  <a:lnTo>
                    <a:pt x="666623" y="84201"/>
                  </a:lnTo>
                  <a:close/>
                </a:path>
                <a:path w="695325" h="127000">
                  <a:moveTo>
                    <a:pt x="670305" y="38607"/>
                  </a:moveTo>
                  <a:lnTo>
                    <a:pt x="666623" y="42290"/>
                  </a:lnTo>
                  <a:lnTo>
                    <a:pt x="666623" y="84201"/>
                  </a:lnTo>
                  <a:lnTo>
                    <a:pt x="670305" y="87884"/>
                  </a:lnTo>
                  <a:lnTo>
                    <a:pt x="670305" y="38607"/>
                  </a:lnTo>
                  <a:close/>
                </a:path>
                <a:path w="695325" h="127000">
                  <a:moveTo>
                    <a:pt x="670305" y="38607"/>
                  </a:moveTo>
                  <a:lnTo>
                    <a:pt x="670305" y="87884"/>
                  </a:lnTo>
                  <a:lnTo>
                    <a:pt x="694943" y="63246"/>
                  </a:lnTo>
                  <a:lnTo>
                    <a:pt x="670305" y="38607"/>
                  </a:lnTo>
                  <a:close/>
                </a:path>
                <a:path w="695325" h="127000">
                  <a:moveTo>
                    <a:pt x="666623" y="42290"/>
                  </a:moveTo>
                  <a:lnTo>
                    <a:pt x="645667" y="63246"/>
                  </a:lnTo>
                  <a:lnTo>
                    <a:pt x="666623" y="84201"/>
                  </a:lnTo>
                  <a:lnTo>
                    <a:pt x="666623" y="42290"/>
                  </a:lnTo>
                  <a:close/>
                </a:path>
                <a:path w="695325" h="127000">
                  <a:moveTo>
                    <a:pt x="0" y="59943"/>
                  </a:moveTo>
                  <a:lnTo>
                    <a:pt x="0" y="66547"/>
                  </a:lnTo>
                  <a:lnTo>
                    <a:pt x="3301" y="63246"/>
                  </a:lnTo>
                  <a:lnTo>
                    <a:pt x="0" y="59943"/>
                  </a:lnTo>
                  <a:close/>
                </a:path>
                <a:path w="695325" h="127000">
                  <a:moveTo>
                    <a:pt x="34925" y="31622"/>
                  </a:moveTo>
                  <a:lnTo>
                    <a:pt x="0" y="31622"/>
                  </a:lnTo>
                  <a:lnTo>
                    <a:pt x="0" y="59943"/>
                  </a:lnTo>
                  <a:lnTo>
                    <a:pt x="3301" y="63246"/>
                  </a:lnTo>
                  <a:lnTo>
                    <a:pt x="34925" y="31622"/>
                  </a:lnTo>
                  <a:close/>
                </a:path>
                <a:path w="695325" h="127000">
                  <a:moveTo>
                    <a:pt x="631698" y="14446"/>
                  </a:moveTo>
                  <a:lnTo>
                    <a:pt x="607060" y="24637"/>
                  </a:lnTo>
                  <a:lnTo>
                    <a:pt x="645667" y="63246"/>
                  </a:lnTo>
                  <a:lnTo>
                    <a:pt x="666623" y="42290"/>
                  </a:lnTo>
                  <a:lnTo>
                    <a:pt x="666623" y="34925"/>
                  </a:lnTo>
                  <a:lnTo>
                    <a:pt x="663321" y="31622"/>
                  </a:lnTo>
                  <a:lnTo>
                    <a:pt x="631698" y="31622"/>
                  </a:lnTo>
                  <a:lnTo>
                    <a:pt x="631698" y="14446"/>
                  </a:lnTo>
                  <a:close/>
                </a:path>
                <a:path w="695325" h="127000">
                  <a:moveTo>
                    <a:pt x="666623" y="34925"/>
                  </a:moveTo>
                  <a:lnTo>
                    <a:pt x="666623" y="42290"/>
                  </a:lnTo>
                  <a:lnTo>
                    <a:pt x="670305" y="38607"/>
                  </a:lnTo>
                  <a:lnTo>
                    <a:pt x="666623" y="34925"/>
                  </a:lnTo>
                  <a:close/>
                </a:path>
                <a:path w="695325" h="127000">
                  <a:moveTo>
                    <a:pt x="666623" y="0"/>
                  </a:moveTo>
                  <a:lnTo>
                    <a:pt x="641917" y="10219"/>
                  </a:lnTo>
                  <a:lnTo>
                    <a:pt x="666623" y="34925"/>
                  </a:lnTo>
                  <a:lnTo>
                    <a:pt x="666623" y="0"/>
                  </a:lnTo>
                  <a:close/>
                </a:path>
                <a:path w="695325" h="127000">
                  <a:moveTo>
                    <a:pt x="641917" y="10219"/>
                  </a:moveTo>
                  <a:lnTo>
                    <a:pt x="631698" y="14446"/>
                  </a:lnTo>
                  <a:lnTo>
                    <a:pt x="631698" y="31622"/>
                  </a:lnTo>
                  <a:lnTo>
                    <a:pt x="663321" y="31622"/>
                  </a:lnTo>
                  <a:lnTo>
                    <a:pt x="641917" y="10219"/>
                  </a:lnTo>
                  <a:close/>
                </a:path>
                <a:path w="695325" h="127000">
                  <a:moveTo>
                    <a:pt x="631698" y="0"/>
                  </a:moveTo>
                  <a:lnTo>
                    <a:pt x="631698" y="14446"/>
                  </a:lnTo>
                  <a:lnTo>
                    <a:pt x="641917" y="10219"/>
                  </a:lnTo>
                  <a:lnTo>
                    <a:pt x="631698" y="0"/>
                  </a:lnTo>
                  <a:close/>
                </a:path>
              </a:pathLst>
            </a:custGeom>
            <a:solidFill>
              <a:srgbClr val="A6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3765" y="5468874"/>
              <a:ext cx="859790" cy="127000"/>
            </a:xfrm>
            <a:custGeom>
              <a:avLst/>
              <a:gdLst/>
              <a:ahLst/>
              <a:cxnLst/>
              <a:rect l="l" t="t" r="r" b="b"/>
              <a:pathLst>
                <a:path w="859790" h="127000">
                  <a:moveTo>
                    <a:pt x="796289" y="0"/>
                  </a:moveTo>
                  <a:lnTo>
                    <a:pt x="796289" y="31622"/>
                  </a:lnTo>
                  <a:lnTo>
                    <a:pt x="0" y="31622"/>
                  </a:lnTo>
                  <a:lnTo>
                    <a:pt x="0" y="94868"/>
                  </a:lnTo>
                  <a:lnTo>
                    <a:pt x="796289" y="94868"/>
                  </a:lnTo>
                  <a:lnTo>
                    <a:pt x="796289" y="126491"/>
                  </a:lnTo>
                  <a:lnTo>
                    <a:pt x="859535" y="63245"/>
                  </a:lnTo>
                  <a:lnTo>
                    <a:pt x="796289" y="0"/>
                  </a:lnTo>
                  <a:close/>
                </a:path>
              </a:pathLst>
            </a:custGeom>
            <a:solidFill>
              <a:srgbClr val="E18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3765" y="5468874"/>
              <a:ext cx="859790" cy="127000"/>
            </a:xfrm>
            <a:custGeom>
              <a:avLst/>
              <a:gdLst/>
              <a:ahLst/>
              <a:cxnLst/>
              <a:rect l="l" t="t" r="r" b="b"/>
              <a:pathLst>
                <a:path w="859790" h="127000">
                  <a:moveTo>
                    <a:pt x="796289" y="112045"/>
                  </a:moveTo>
                  <a:lnTo>
                    <a:pt x="796289" y="126491"/>
                  </a:lnTo>
                  <a:lnTo>
                    <a:pt x="806509" y="116272"/>
                  </a:lnTo>
                  <a:lnTo>
                    <a:pt x="796289" y="112045"/>
                  </a:lnTo>
                  <a:close/>
                </a:path>
                <a:path w="859790" h="127000">
                  <a:moveTo>
                    <a:pt x="831214" y="91567"/>
                  </a:moveTo>
                  <a:lnTo>
                    <a:pt x="806509" y="116272"/>
                  </a:lnTo>
                  <a:lnTo>
                    <a:pt x="831214" y="126491"/>
                  </a:lnTo>
                  <a:lnTo>
                    <a:pt x="831214" y="91567"/>
                  </a:lnTo>
                  <a:close/>
                </a:path>
                <a:path w="859790" h="127000">
                  <a:moveTo>
                    <a:pt x="827912" y="94868"/>
                  </a:moveTo>
                  <a:lnTo>
                    <a:pt x="796289" y="94868"/>
                  </a:lnTo>
                  <a:lnTo>
                    <a:pt x="796289" y="112045"/>
                  </a:lnTo>
                  <a:lnTo>
                    <a:pt x="806509" y="116272"/>
                  </a:lnTo>
                  <a:lnTo>
                    <a:pt x="827912" y="94868"/>
                  </a:lnTo>
                  <a:close/>
                </a:path>
                <a:path w="859790" h="127000">
                  <a:moveTo>
                    <a:pt x="810259" y="63245"/>
                  </a:moveTo>
                  <a:lnTo>
                    <a:pt x="771651" y="101853"/>
                  </a:lnTo>
                  <a:lnTo>
                    <a:pt x="796289" y="112045"/>
                  </a:lnTo>
                  <a:lnTo>
                    <a:pt x="796289" y="94868"/>
                  </a:lnTo>
                  <a:lnTo>
                    <a:pt x="827912" y="94868"/>
                  </a:lnTo>
                  <a:lnTo>
                    <a:pt x="831214" y="91567"/>
                  </a:lnTo>
                  <a:lnTo>
                    <a:pt x="831214" y="84200"/>
                  </a:lnTo>
                  <a:lnTo>
                    <a:pt x="810259" y="63245"/>
                  </a:lnTo>
                  <a:close/>
                </a:path>
                <a:path w="859790" h="127000">
                  <a:moveTo>
                    <a:pt x="3301" y="63245"/>
                  </a:moveTo>
                  <a:lnTo>
                    <a:pt x="0" y="66547"/>
                  </a:lnTo>
                  <a:lnTo>
                    <a:pt x="0" y="94868"/>
                  </a:lnTo>
                  <a:lnTo>
                    <a:pt x="34925" y="94868"/>
                  </a:lnTo>
                  <a:lnTo>
                    <a:pt x="3301" y="63245"/>
                  </a:lnTo>
                  <a:close/>
                </a:path>
                <a:path w="859790" h="127000">
                  <a:moveTo>
                    <a:pt x="34925" y="31622"/>
                  </a:moveTo>
                  <a:lnTo>
                    <a:pt x="3301" y="63245"/>
                  </a:lnTo>
                  <a:lnTo>
                    <a:pt x="34925" y="94868"/>
                  </a:lnTo>
                  <a:lnTo>
                    <a:pt x="34925" y="31622"/>
                  </a:lnTo>
                  <a:close/>
                </a:path>
                <a:path w="859790" h="127000">
                  <a:moveTo>
                    <a:pt x="778636" y="31622"/>
                  </a:moveTo>
                  <a:lnTo>
                    <a:pt x="34925" y="31622"/>
                  </a:lnTo>
                  <a:lnTo>
                    <a:pt x="34925" y="94868"/>
                  </a:lnTo>
                  <a:lnTo>
                    <a:pt x="778636" y="94868"/>
                  </a:lnTo>
                  <a:lnTo>
                    <a:pt x="810259" y="63245"/>
                  </a:lnTo>
                  <a:lnTo>
                    <a:pt x="778636" y="31622"/>
                  </a:lnTo>
                  <a:close/>
                </a:path>
                <a:path w="859790" h="127000">
                  <a:moveTo>
                    <a:pt x="831214" y="84200"/>
                  </a:moveTo>
                  <a:lnTo>
                    <a:pt x="831214" y="91567"/>
                  </a:lnTo>
                  <a:lnTo>
                    <a:pt x="834897" y="87884"/>
                  </a:lnTo>
                  <a:lnTo>
                    <a:pt x="831214" y="84200"/>
                  </a:lnTo>
                  <a:close/>
                </a:path>
                <a:path w="859790" h="127000">
                  <a:moveTo>
                    <a:pt x="834898" y="38608"/>
                  </a:moveTo>
                  <a:lnTo>
                    <a:pt x="831214" y="42291"/>
                  </a:lnTo>
                  <a:lnTo>
                    <a:pt x="831214" y="84200"/>
                  </a:lnTo>
                  <a:lnTo>
                    <a:pt x="834898" y="87884"/>
                  </a:lnTo>
                  <a:lnTo>
                    <a:pt x="834898" y="38608"/>
                  </a:lnTo>
                  <a:close/>
                </a:path>
                <a:path w="859790" h="127000">
                  <a:moveTo>
                    <a:pt x="834898" y="38608"/>
                  </a:moveTo>
                  <a:lnTo>
                    <a:pt x="834898" y="87884"/>
                  </a:lnTo>
                  <a:lnTo>
                    <a:pt x="859535" y="63245"/>
                  </a:lnTo>
                  <a:lnTo>
                    <a:pt x="834898" y="38608"/>
                  </a:lnTo>
                  <a:close/>
                </a:path>
                <a:path w="859790" h="127000">
                  <a:moveTo>
                    <a:pt x="831214" y="42291"/>
                  </a:moveTo>
                  <a:lnTo>
                    <a:pt x="810259" y="63245"/>
                  </a:lnTo>
                  <a:lnTo>
                    <a:pt x="831214" y="84200"/>
                  </a:lnTo>
                  <a:lnTo>
                    <a:pt x="831214" y="42291"/>
                  </a:lnTo>
                  <a:close/>
                </a:path>
                <a:path w="859790" h="127000">
                  <a:moveTo>
                    <a:pt x="0" y="59943"/>
                  </a:moveTo>
                  <a:lnTo>
                    <a:pt x="0" y="66547"/>
                  </a:lnTo>
                  <a:lnTo>
                    <a:pt x="3301" y="63245"/>
                  </a:lnTo>
                  <a:lnTo>
                    <a:pt x="0" y="59943"/>
                  </a:lnTo>
                  <a:close/>
                </a:path>
                <a:path w="859790" h="127000">
                  <a:moveTo>
                    <a:pt x="34925" y="31622"/>
                  </a:moveTo>
                  <a:lnTo>
                    <a:pt x="0" y="31622"/>
                  </a:lnTo>
                  <a:lnTo>
                    <a:pt x="0" y="59943"/>
                  </a:lnTo>
                  <a:lnTo>
                    <a:pt x="3301" y="63245"/>
                  </a:lnTo>
                  <a:lnTo>
                    <a:pt x="34925" y="31622"/>
                  </a:lnTo>
                  <a:close/>
                </a:path>
                <a:path w="859790" h="127000">
                  <a:moveTo>
                    <a:pt x="796289" y="14446"/>
                  </a:moveTo>
                  <a:lnTo>
                    <a:pt x="771651" y="24637"/>
                  </a:lnTo>
                  <a:lnTo>
                    <a:pt x="810259" y="63245"/>
                  </a:lnTo>
                  <a:lnTo>
                    <a:pt x="831214" y="42291"/>
                  </a:lnTo>
                  <a:lnTo>
                    <a:pt x="831214" y="34924"/>
                  </a:lnTo>
                  <a:lnTo>
                    <a:pt x="827912" y="31622"/>
                  </a:lnTo>
                  <a:lnTo>
                    <a:pt x="796289" y="31622"/>
                  </a:lnTo>
                  <a:lnTo>
                    <a:pt x="796289" y="14446"/>
                  </a:lnTo>
                  <a:close/>
                </a:path>
                <a:path w="859790" h="127000">
                  <a:moveTo>
                    <a:pt x="831214" y="34924"/>
                  </a:moveTo>
                  <a:lnTo>
                    <a:pt x="831214" y="42291"/>
                  </a:lnTo>
                  <a:lnTo>
                    <a:pt x="834898" y="38608"/>
                  </a:lnTo>
                  <a:lnTo>
                    <a:pt x="831214" y="34924"/>
                  </a:lnTo>
                  <a:close/>
                </a:path>
                <a:path w="859790" h="127000">
                  <a:moveTo>
                    <a:pt x="831214" y="0"/>
                  </a:moveTo>
                  <a:lnTo>
                    <a:pt x="806509" y="10219"/>
                  </a:lnTo>
                  <a:lnTo>
                    <a:pt x="831214" y="34924"/>
                  </a:lnTo>
                  <a:lnTo>
                    <a:pt x="831214" y="0"/>
                  </a:lnTo>
                  <a:close/>
                </a:path>
                <a:path w="859790" h="127000">
                  <a:moveTo>
                    <a:pt x="806509" y="10219"/>
                  </a:moveTo>
                  <a:lnTo>
                    <a:pt x="796289" y="14446"/>
                  </a:lnTo>
                  <a:lnTo>
                    <a:pt x="796289" y="31622"/>
                  </a:lnTo>
                  <a:lnTo>
                    <a:pt x="827912" y="31622"/>
                  </a:lnTo>
                  <a:lnTo>
                    <a:pt x="806509" y="10219"/>
                  </a:lnTo>
                  <a:close/>
                </a:path>
                <a:path w="859790" h="127000">
                  <a:moveTo>
                    <a:pt x="796289" y="0"/>
                  </a:moveTo>
                  <a:lnTo>
                    <a:pt x="796289" y="14446"/>
                  </a:lnTo>
                  <a:lnTo>
                    <a:pt x="806509" y="10219"/>
                  </a:lnTo>
                  <a:lnTo>
                    <a:pt x="796289" y="0"/>
                  </a:lnTo>
                  <a:close/>
                </a:path>
              </a:pathLst>
            </a:custGeom>
            <a:solidFill>
              <a:srgbClr val="A6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21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Hasil</a:t>
            </a:r>
            <a:r>
              <a:rPr spc="-145" dirty="0"/>
              <a:t> </a:t>
            </a:r>
            <a:r>
              <a:rPr dirty="0"/>
              <a:t>dan</a:t>
            </a:r>
            <a:r>
              <a:rPr spc="-130" dirty="0"/>
              <a:t> </a:t>
            </a:r>
            <a:r>
              <a:rPr spc="-40" dirty="0"/>
              <a:t>Kesimpulan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061" y="2025141"/>
            <a:ext cx="483044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Franklin Gothic Medium"/>
                <a:cs typeface="Franklin Gothic Medium"/>
              </a:rPr>
              <a:t>Hasil:</a:t>
            </a:r>
            <a:endParaRPr sz="1800">
              <a:latin typeface="Franklin Gothic Medium"/>
              <a:cs typeface="Franklin Gothic Medium"/>
            </a:endParaRPr>
          </a:p>
          <a:p>
            <a:pPr marL="355600" marR="2159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Dari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13.044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telah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disaring, </a:t>
            </a:r>
            <a:r>
              <a:rPr sz="1800" spc="-25" dirty="0">
                <a:latin typeface="Franklin Gothic Medium"/>
                <a:cs typeface="Franklin Gothic Medium"/>
              </a:rPr>
              <a:t>sebanyak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55" dirty="0">
                <a:latin typeface="Franklin Gothic Medium"/>
                <a:cs typeface="Franklin Gothic Medium"/>
              </a:rPr>
              <a:t>7.261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(55.7%)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tweet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mengandung </a:t>
            </a:r>
            <a:r>
              <a:rPr sz="1800" spc="-10" dirty="0">
                <a:latin typeface="Franklin Gothic Medium"/>
                <a:cs typeface="Franklin Gothic Medium"/>
              </a:rPr>
              <a:t>hate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speech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atau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abusive.</a:t>
            </a:r>
            <a:endParaRPr sz="18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antara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agama,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gender,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ras,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fisik,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ujaran </a:t>
            </a:r>
            <a:r>
              <a:rPr sz="1800" spc="-20" dirty="0">
                <a:latin typeface="Franklin Gothic Medium"/>
                <a:cs typeface="Franklin Gothic Medium"/>
              </a:rPr>
              <a:t>kebencian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dengan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topik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agama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menjadi </a:t>
            </a:r>
            <a:r>
              <a:rPr sz="1800" spc="-25" dirty="0">
                <a:latin typeface="Franklin Gothic Medium"/>
                <a:cs typeface="Franklin Gothic Medium"/>
              </a:rPr>
              <a:t>pembahasan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paling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sensitif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Twitter Indonesia.</a:t>
            </a:r>
            <a:endParaRPr sz="1800">
              <a:latin typeface="Franklin Gothic Medium"/>
              <a:cs typeface="Franklin Gothic Medium"/>
            </a:endParaRPr>
          </a:p>
          <a:p>
            <a:pPr marL="355600" marR="38481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Target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ujaran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kebencian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Indonesia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lebih </a:t>
            </a:r>
            <a:r>
              <a:rPr sz="1800" spc="-30" dirty="0">
                <a:latin typeface="Franklin Gothic Medium"/>
                <a:cs typeface="Franklin Gothic Medium"/>
              </a:rPr>
              <a:t>banyak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ditujukan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kepada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perseorangan </a:t>
            </a:r>
            <a:r>
              <a:rPr sz="1800" spc="-25" dirty="0">
                <a:latin typeface="Franklin Gothic Medium"/>
                <a:cs typeface="Franklin Gothic Medium"/>
              </a:rPr>
              <a:t>dibandingkan</a:t>
            </a:r>
            <a:r>
              <a:rPr sz="1800" spc="-10" dirty="0">
                <a:latin typeface="Franklin Gothic Medium"/>
                <a:cs typeface="Franklin Gothic Medium"/>
              </a:rPr>
              <a:t> kelompok.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4558" y="2025141"/>
            <a:ext cx="482473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Franklin Gothic Medium"/>
                <a:cs typeface="Franklin Gothic Medium"/>
              </a:rPr>
              <a:t>Kesimpulan:</a:t>
            </a:r>
            <a:endParaRPr sz="18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Berdasarkan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hasil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analisa,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diambil </a:t>
            </a:r>
            <a:r>
              <a:rPr sz="1800" spc="-30" dirty="0">
                <a:latin typeface="Franklin Gothic Medium"/>
                <a:cs typeface="Franklin Gothic Medium"/>
              </a:rPr>
              <a:t>kesimpulan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bahwa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masyarakat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Indonesia cenderung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sensitif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terkait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pembahasan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mengenai </a:t>
            </a:r>
            <a:r>
              <a:rPr sz="1800" spc="-25" dirty="0">
                <a:latin typeface="Franklin Gothic Medium"/>
                <a:cs typeface="Franklin Gothic Medium"/>
              </a:rPr>
              <a:t>topik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agama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dikarenakan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tiap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individu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memiliki </a:t>
            </a:r>
            <a:r>
              <a:rPr sz="1800" spc="-35" dirty="0">
                <a:latin typeface="Franklin Gothic Medium"/>
                <a:cs typeface="Franklin Gothic Medium"/>
              </a:rPr>
              <a:t>pemahaman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keagamaannya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masing-</a:t>
            </a:r>
            <a:r>
              <a:rPr sz="1800" spc="-20" dirty="0">
                <a:latin typeface="Franklin Gothic Medium"/>
                <a:cs typeface="Franklin Gothic Medium"/>
              </a:rPr>
              <a:t>masing.</a:t>
            </a:r>
            <a:r>
              <a:rPr sz="1800" spc="-25" dirty="0">
                <a:latin typeface="Franklin Gothic Medium"/>
                <a:cs typeface="Franklin Gothic Medium"/>
              </a:rPr>
              <a:t> Hal </a:t>
            </a:r>
            <a:r>
              <a:rPr sz="1800" dirty="0">
                <a:latin typeface="Franklin Gothic Medium"/>
                <a:cs typeface="Franklin Gothic Medium"/>
              </a:rPr>
              <a:t>ini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dilihat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dari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hasil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visualisasi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sebelumnya. </a:t>
            </a:r>
            <a:r>
              <a:rPr sz="1800" dirty="0">
                <a:latin typeface="Franklin Gothic Medium"/>
                <a:cs typeface="Franklin Gothic Medium"/>
              </a:rPr>
              <a:t>Oleh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sebab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itu,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sistem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filtrasi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dalam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teks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tweet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di </a:t>
            </a:r>
            <a:r>
              <a:rPr sz="1800" dirty="0">
                <a:latin typeface="Franklin Gothic Medium"/>
                <a:cs typeface="Franklin Gothic Medium"/>
              </a:rPr>
              <a:t>sosial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media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dapat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menjadi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salah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satu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cara,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guna </a:t>
            </a:r>
            <a:r>
              <a:rPr sz="1800" spc="-30" dirty="0">
                <a:latin typeface="Franklin Gothic Medium"/>
                <a:cs typeface="Franklin Gothic Medium"/>
              </a:rPr>
              <a:t>mengurangi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hal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ujaran-</a:t>
            </a:r>
            <a:r>
              <a:rPr sz="1800" dirty="0">
                <a:latin typeface="Franklin Gothic Medium"/>
                <a:cs typeface="Franklin Gothic Medium"/>
              </a:rPr>
              <a:t>ujaran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kebencian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yang </a:t>
            </a:r>
            <a:r>
              <a:rPr sz="1800" spc="-25" dirty="0">
                <a:latin typeface="Franklin Gothic Medium"/>
                <a:cs typeface="Franklin Gothic Medium"/>
              </a:rPr>
              <a:t>dibagikan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ke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umum.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Medium</vt:lpstr>
      <vt:lpstr>Office Theme</vt:lpstr>
      <vt:lpstr>INDONESIAN</vt:lpstr>
      <vt:lpstr>Pendahuluan</vt:lpstr>
      <vt:lpstr>Metode Penelitian Deskripsi Data</vt:lpstr>
      <vt:lpstr>Metode Penelitian Visualisasi</vt:lpstr>
      <vt:lpstr>Metode Penelitian Visualisasi</vt:lpstr>
      <vt:lpstr>Metode Penelitian Text Processing</vt:lpstr>
      <vt:lpstr>Hasil dan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 GOLD CHALLENGE</dc:title>
  <dc:creator>ks.reni1996@gmail.com</dc:creator>
  <cp:lastModifiedBy>Joanes Ferdi</cp:lastModifiedBy>
  <cp:revision>1</cp:revision>
  <dcterms:created xsi:type="dcterms:W3CDTF">2023-10-02T10:51:43Z</dcterms:created>
  <dcterms:modified xsi:type="dcterms:W3CDTF">2023-10-02T10:54:23Z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2023-10-02T00:00:00Z</vt:filetime>
  </property>
  <property fmtid="{D5CDD505-2E9C-101B-9397-08002B2CF9AE}" pid="5" name="Producer">
    <vt:lpwstr>Microsoft® PowerPoint® 2019</vt:lpwstr>
  </property>
</Properties>
</file>