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3" r:id="rId20"/>
    <p:sldId id="274" r:id="rId21"/>
    <p:sldId id="270" r:id="rId22"/>
    <p:sldId id="275" r:id="rId23"/>
    <p:sldId id="276" r:id="rId24"/>
    <p:sldId id="277" r:id="rId25"/>
    <p:sldId id="279" r:id="rId26"/>
    <p:sldId id="278" r:id="rId27"/>
    <p:sldId id="283" r:id="rId28"/>
    <p:sldId id="280" r:id="rId29"/>
    <p:sldId id="28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5" r:id="rId51"/>
    <p:sldId id="304" r:id="rId52"/>
    <p:sldId id="306" r:id="rId53"/>
    <p:sldId id="307" r:id="rId54"/>
    <p:sldId id="308" r:id="rId55"/>
    <p:sldId id="309" r:id="rId56"/>
    <p:sldId id="310" r:id="rId57"/>
    <p:sldId id="313" r:id="rId58"/>
    <p:sldId id="311" r:id="rId59"/>
    <p:sldId id="314" r:id="rId60"/>
    <p:sldId id="312" r:id="rId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1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F32BE-152C-0FD6-4255-BDA76AB9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8" r="5983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BF828D-D70D-8851-0A03-03D68F48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fr-CA">
                <a:solidFill>
                  <a:srgbClr val="FFFFFF"/>
                </a:solidFill>
              </a:rPr>
              <a:t>BASE DE DONNÉ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0999D1-648D-9D13-AEBC-390D78858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endParaRPr lang="fr-CA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0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92739-4243-AED1-4D26-F0BFDFA7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2561D7-25CA-27FF-F948-0BB5056F2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AD4900-3969-2CDD-AB67-32CCC5397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A223E-93CC-25B1-2D24-0C9E22D81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CBE16CD-5698-208A-E6D2-EF506340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6" y="979344"/>
            <a:ext cx="10283452" cy="7598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 err="1"/>
              <a:t>PREmière</a:t>
            </a:r>
            <a:r>
              <a:rPr lang="en-US" sz="4400" dirty="0"/>
              <a:t> BD – Table </a:t>
            </a:r>
            <a:r>
              <a:rPr lang="en-US" sz="4400" dirty="0" err="1"/>
              <a:t>Étudiants</a:t>
            </a:r>
            <a:endParaRPr lang="en-US" sz="4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3FDD6E-31D5-8878-D942-F059C4F9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06EAD8-B8E4-7078-749B-EFAF6DFDB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860626A6-D83F-5C93-6804-F33C60C3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352" y="2123393"/>
            <a:ext cx="6602401" cy="30409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88B9F8-80DD-E331-2C5C-7AFA22C339CF}"/>
              </a:ext>
            </a:extLst>
          </p:cNvPr>
          <p:cNvSpPr txBox="1"/>
          <p:nvPr/>
        </p:nvSpPr>
        <p:spPr>
          <a:xfrm>
            <a:off x="994247" y="2847728"/>
            <a:ext cx="340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- TABLE étudiants + les entrées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5A9D77-1F7D-3BCE-DA2D-5ECF38F6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52" y="5410878"/>
            <a:ext cx="6475511" cy="9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6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13AD72-D588-36F1-09F8-69E10DA9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FF7A5E-303B-1CA4-E886-F19FC0C20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4FCB7A-5BDE-3FF7-CF30-F6A33B572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4AD734-AA72-6AAA-ACA7-31AEB5349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2D43431-E898-EC7D-A375-B6061653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PREmière</a:t>
            </a:r>
            <a:r>
              <a:rPr lang="en-US" dirty="0"/>
              <a:t> BD – TABLE Cours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69C27A-E3D6-295F-D04A-EB6F074A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58078-0878-55F1-1954-9EAB301C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5FB6007-B557-5604-4593-7434409845C9}"/>
              </a:ext>
            </a:extLst>
          </p:cNvPr>
          <p:cNvSpPr txBox="1"/>
          <p:nvPr/>
        </p:nvSpPr>
        <p:spPr>
          <a:xfrm>
            <a:off x="994247" y="2847728"/>
            <a:ext cx="340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- TABLE cours + entrée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5E6E87-B0F4-8899-8CD2-8E97CDAD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29" y="2745110"/>
            <a:ext cx="6476024" cy="200009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30DADDC-E258-1EB1-42EE-0F6F3387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84" y="4939072"/>
            <a:ext cx="7755969" cy="11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27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EC7F2-5428-946A-10D8-9AE112C99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B78520-25B0-9D3F-7E9E-B8DD3DE83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7B50A9-E234-786C-612F-B578A2A3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CA0FC5-9C1D-D129-6112-E1A0AB0B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BACB05E-1A70-F46A-55D4-28196D79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74" y="851004"/>
            <a:ext cx="10283452" cy="1056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CA" sz="4400" dirty="0">
                <a:solidFill>
                  <a:srgbClr val="FF0000"/>
                </a:solidFill>
              </a:rPr>
              <a:t>Types de relations entre tables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85DF58-2D8B-67D5-48EE-BF1E9481E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9F79B0-E333-6E0E-9B7B-83C3FBB19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C99C8-CA70-8D57-F77A-C1877C2569E6}"/>
              </a:ext>
            </a:extLst>
          </p:cNvPr>
          <p:cNvSpPr txBox="1"/>
          <p:nvPr/>
        </p:nvSpPr>
        <p:spPr>
          <a:xfrm>
            <a:off x="1641987" y="1916137"/>
            <a:ext cx="7846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1 à 1 (one-to-one)</a:t>
            </a:r>
          </a:p>
          <a:p>
            <a:endParaRPr lang="fr-CA" dirty="0"/>
          </a:p>
          <a:p>
            <a:r>
              <a:rPr lang="fr-CA" dirty="0"/>
              <a:t>Une ligne dans A correspond à au plus une ligne dans B, et inversement.</a:t>
            </a:r>
          </a:p>
          <a:p>
            <a:endParaRPr lang="fr-CA" dirty="0"/>
          </a:p>
          <a:p>
            <a:r>
              <a:rPr lang="fr-CA" dirty="0"/>
              <a:t>Exemple classique : utilisateur ↔ </a:t>
            </a:r>
            <a:r>
              <a:rPr lang="fr-CA" dirty="0" err="1"/>
              <a:t>profil_detail</a:t>
            </a:r>
            <a:r>
              <a:rPr lang="fr-CA" dirty="0"/>
              <a:t> si on sépare les infos sensibles dans une autre table.</a:t>
            </a:r>
          </a:p>
          <a:p>
            <a:endParaRPr lang="fr-CA" dirty="0"/>
          </a:p>
        </p:txBody>
      </p:sp>
      <p:pic>
        <p:nvPicPr>
          <p:cNvPr id="1026" name="Picture 2" descr="KooR.fr - Mapping d'une relation @OneToOne - Le tutoriel Jakarta/Java EE">
            <a:extLst>
              <a:ext uri="{FF2B5EF4-FFF2-40B4-BE49-F238E27FC236}">
                <a16:creationId xmlns:a16="http://schemas.microsoft.com/office/drawing/2014/main" id="{3C51C95F-9110-BF3E-8FE0-32CB0A2E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31" y="4171586"/>
            <a:ext cx="8084134" cy="20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57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381B2B-5A1B-3F93-DB02-6A47C81FD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91E21A-BA24-F4BD-9B72-34924D07C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132372-6A42-F1CC-9461-2BAB3B435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F51E4A-E22B-7726-38BB-41D954D4C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887C4BF-B87D-DF9D-8377-91FF90CD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74" y="851004"/>
            <a:ext cx="10283452" cy="1056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CA" sz="4400" dirty="0">
                <a:solidFill>
                  <a:srgbClr val="FF0000"/>
                </a:solidFill>
              </a:rPr>
              <a:t>Types de relations entre tables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FAAD7C-C6DF-43A5-E118-58C9F7A7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46462B-9EEA-2BA4-8A77-0C059917C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1701147-11CE-F835-09F9-386A82522618}"/>
              </a:ext>
            </a:extLst>
          </p:cNvPr>
          <p:cNvSpPr txBox="1"/>
          <p:nvPr/>
        </p:nvSpPr>
        <p:spPr>
          <a:xfrm>
            <a:off x="1641987" y="1916137"/>
            <a:ext cx="784614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1 à plusieurs (one-to-</a:t>
            </a:r>
            <a:r>
              <a:rPr lang="fr-CA" sz="3200" dirty="0" err="1">
                <a:solidFill>
                  <a:srgbClr val="FF0000"/>
                </a:solidFill>
              </a:rPr>
              <a:t>many</a:t>
            </a:r>
            <a:r>
              <a:rPr lang="fr-CA" sz="3200" dirty="0">
                <a:solidFill>
                  <a:srgbClr val="FF0000"/>
                </a:solidFill>
              </a:rPr>
              <a:t>)</a:t>
            </a:r>
            <a:br>
              <a:rPr lang="fr-CA" dirty="0"/>
            </a:br>
            <a:r>
              <a:rPr lang="fr-CA" dirty="0"/>
              <a:t>Une ligne dans A peut être reliée à plusieurs lignes dans B.</a:t>
            </a:r>
          </a:p>
          <a:p>
            <a:endParaRPr lang="fr-CA" dirty="0"/>
          </a:p>
          <a:p>
            <a:r>
              <a:rPr lang="fr-CA" dirty="0"/>
              <a:t>Mais chaque ligne dans B pointe vers une seule ligne dans A.</a:t>
            </a:r>
          </a:p>
          <a:p>
            <a:endParaRPr lang="fr-CA" dirty="0"/>
          </a:p>
          <a:p>
            <a:r>
              <a:rPr lang="fr-CA" dirty="0"/>
              <a:t>Exemple : un cours peut avoir plusieurs inscriptions, mais chaque inscriptions pointe vers un seul cours.</a:t>
            </a:r>
          </a:p>
          <a:p>
            <a:endParaRPr lang="fr-CA" dirty="0"/>
          </a:p>
          <a:p>
            <a:r>
              <a:rPr lang="fr-CA" dirty="0"/>
              <a:t>cours.id (PK)</a:t>
            </a:r>
          </a:p>
          <a:p>
            <a:r>
              <a:rPr lang="fr-CA" dirty="0" err="1"/>
              <a:t>inscriptions.cours_id</a:t>
            </a:r>
            <a:r>
              <a:rPr lang="fr-CA" dirty="0"/>
              <a:t> (FK)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A10EC0-8A71-5069-F369-051AFFC6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42" y="4111538"/>
            <a:ext cx="4681187" cy="15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65E13-94EE-B8C0-FC00-F06887811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6522D-257F-E36F-FCA7-8972B366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F88C3F-2BE5-75F0-E363-25317DFE6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D04750-4C69-BB8D-83DA-4A54A4073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DAF41D2-968F-5919-E886-5CD2A7A6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74" y="851004"/>
            <a:ext cx="10283452" cy="1056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CA" sz="4400" dirty="0">
                <a:solidFill>
                  <a:srgbClr val="FF0000"/>
                </a:solidFill>
              </a:rPr>
              <a:t>Types de relations entre tables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C117D1-A614-5310-4E8B-F843A116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31C17B-919C-B137-8780-830F4C91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5019611-CC22-B765-36DE-8806DBBDFD74}"/>
              </a:ext>
            </a:extLst>
          </p:cNvPr>
          <p:cNvSpPr txBox="1"/>
          <p:nvPr/>
        </p:nvSpPr>
        <p:spPr>
          <a:xfrm>
            <a:off x="954274" y="2034560"/>
            <a:ext cx="100977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Relation plusieurs à plusieurs (</a:t>
            </a:r>
            <a:r>
              <a:rPr lang="fr-CA" sz="3200" dirty="0" err="1">
                <a:solidFill>
                  <a:srgbClr val="FF0000"/>
                </a:solidFill>
              </a:rPr>
              <a:t>many</a:t>
            </a:r>
            <a:r>
              <a:rPr lang="fr-CA" sz="3200" dirty="0">
                <a:solidFill>
                  <a:srgbClr val="FF0000"/>
                </a:solidFill>
              </a:rPr>
              <a:t>-to-</a:t>
            </a:r>
            <a:r>
              <a:rPr lang="fr-CA" sz="3200" dirty="0" err="1">
                <a:solidFill>
                  <a:srgbClr val="FF0000"/>
                </a:solidFill>
              </a:rPr>
              <a:t>many</a:t>
            </a:r>
            <a:r>
              <a:rPr lang="fr-CA" sz="3200" dirty="0">
                <a:solidFill>
                  <a:srgbClr val="FF0000"/>
                </a:solidFill>
              </a:rPr>
              <a:t>)</a:t>
            </a:r>
          </a:p>
          <a:p>
            <a:endParaRPr lang="fr-CA" dirty="0"/>
          </a:p>
          <a:p>
            <a:r>
              <a:rPr lang="fr-CA" dirty="0"/>
              <a:t>Une ligne A peut être liée à plusieurs lignes B.</a:t>
            </a:r>
          </a:p>
          <a:p>
            <a:r>
              <a:rPr lang="fr-CA" dirty="0"/>
              <a:t>Une ligne B peut être liée à plusieurs lignes A.</a:t>
            </a:r>
          </a:p>
          <a:p>
            <a:r>
              <a:rPr lang="fr-CA" dirty="0"/>
              <a:t>Exemple : un étudiant suit plusieurs cours, et un cours a plusieurs étudiants.</a:t>
            </a:r>
          </a:p>
          <a:p>
            <a:endParaRPr lang="fr-CA" dirty="0"/>
          </a:p>
          <a:p>
            <a:r>
              <a:rPr lang="fr-CA" dirty="0"/>
              <a:t>Techniquement :</a:t>
            </a:r>
            <a:r>
              <a:rPr lang="fr-CA" dirty="0" err="1"/>
              <a:t>etudiants</a:t>
            </a:r>
            <a:endParaRPr lang="fr-CA" dirty="0"/>
          </a:p>
          <a:p>
            <a:r>
              <a:rPr lang="fr-CA" dirty="0"/>
              <a:t>On crée une 3e table de lien (table d’association).</a:t>
            </a:r>
          </a:p>
          <a:p>
            <a:r>
              <a:rPr lang="fr-CA" dirty="0"/>
              <a:t>Exemple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	</a:t>
            </a:r>
            <a:r>
              <a:rPr lang="fr-CA" dirty="0" err="1"/>
              <a:t>etudiants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	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	inscriptions (table du milieu)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98D7B7-927A-372A-E5A6-075E6CD6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22" r="2" b="12220"/>
          <a:stretch>
            <a:fillRect/>
          </a:stretch>
        </p:blipFill>
        <p:spPr>
          <a:xfrm>
            <a:off x="6031658" y="4056112"/>
            <a:ext cx="5206068" cy="18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4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2C5703-F862-C873-ED6B-A91898CF3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21F2D5-D910-CF21-E77A-801D331F8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7A66F-8F2B-DAE4-E516-1903E3DC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526BB72-A51F-3363-7361-2F1C0182C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AB66A78-3120-D68C-3A5C-68C3F6C9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74" y="851004"/>
            <a:ext cx="10283452" cy="1056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CA" sz="4400" dirty="0">
                <a:solidFill>
                  <a:srgbClr val="FF0000"/>
                </a:solidFill>
              </a:rPr>
              <a:t>Types de relations entre tables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2083CC-CE18-D159-95FE-CE2FF67F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248CA2-04AF-058E-2857-D77F3D2B1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910E46D-9405-42A0-00B6-754E209868F4}"/>
              </a:ext>
            </a:extLst>
          </p:cNvPr>
          <p:cNvSpPr txBox="1"/>
          <p:nvPr/>
        </p:nvSpPr>
        <p:spPr>
          <a:xfrm>
            <a:off x="954274" y="2034560"/>
            <a:ext cx="100977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Relation plusieurs à plusieurs (</a:t>
            </a:r>
            <a:r>
              <a:rPr lang="fr-CA" sz="3200" dirty="0" err="1">
                <a:solidFill>
                  <a:srgbClr val="FF0000"/>
                </a:solidFill>
              </a:rPr>
              <a:t>many</a:t>
            </a:r>
            <a:r>
              <a:rPr lang="fr-CA" sz="3200" dirty="0">
                <a:solidFill>
                  <a:srgbClr val="FF0000"/>
                </a:solidFill>
              </a:rPr>
              <a:t>-to-</a:t>
            </a:r>
            <a:r>
              <a:rPr lang="fr-CA" sz="3200" dirty="0" err="1">
                <a:solidFill>
                  <a:srgbClr val="FF0000"/>
                </a:solidFill>
              </a:rPr>
              <a:t>many</a:t>
            </a:r>
            <a:r>
              <a:rPr lang="fr-CA" sz="3200" dirty="0">
                <a:solidFill>
                  <a:srgbClr val="FF0000"/>
                </a:solidFill>
              </a:rPr>
              <a:t>)</a:t>
            </a:r>
          </a:p>
          <a:p>
            <a:endParaRPr lang="fr-CA" dirty="0"/>
          </a:p>
          <a:p>
            <a:r>
              <a:rPr lang="fr-CA" dirty="0"/>
              <a:t>Une ligne A peut être liée à plusieurs lignes B.</a:t>
            </a:r>
          </a:p>
          <a:p>
            <a:r>
              <a:rPr lang="fr-CA" dirty="0"/>
              <a:t>Une ligne B peut être liée à plusieurs lignes A.</a:t>
            </a:r>
          </a:p>
          <a:p>
            <a:r>
              <a:rPr lang="fr-CA" dirty="0"/>
              <a:t>Exemple : un étudiant suit plusieurs cours, et un cours a plusieurs étudiants.</a:t>
            </a:r>
          </a:p>
          <a:p>
            <a:endParaRPr lang="fr-CA" dirty="0"/>
          </a:p>
          <a:p>
            <a:r>
              <a:rPr lang="fr-CA" dirty="0"/>
              <a:t>Techniquement :</a:t>
            </a:r>
            <a:r>
              <a:rPr lang="fr-CA" dirty="0" err="1"/>
              <a:t>etudiants</a:t>
            </a:r>
            <a:endParaRPr lang="fr-CA" dirty="0"/>
          </a:p>
          <a:p>
            <a:r>
              <a:rPr lang="fr-CA" dirty="0"/>
              <a:t>On crée une 3e table de lien (table d’association).</a:t>
            </a:r>
          </a:p>
          <a:p>
            <a:r>
              <a:rPr lang="fr-CA" dirty="0"/>
              <a:t>Exemple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	</a:t>
            </a:r>
            <a:r>
              <a:rPr lang="fr-CA" dirty="0" err="1"/>
              <a:t>etudiants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	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	inscriptions (table du milieu)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5F22F2-175A-E379-E6A0-A4452DFE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22" r="2" b="12220"/>
          <a:stretch>
            <a:fillRect/>
          </a:stretch>
        </p:blipFill>
        <p:spPr>
          <a:xfrm>
            <a:off x="6031658" y="4056112"/>
            <a:ext cx="5206068" cy="18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5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EBBD2A-562E-3FD2-F3B7-3DA0D339E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400897-8746-DB5D-FCF8-D1E77B11D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87E4BF-3834-7FA2-2000-1424D23DF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7F5680-0324-80B8-CA95-19AF0C4B8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08708F6-801E-9BB4-2E0E-DA19267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74" y="851004"/>
            <a:ext cx="10283452" cy="105645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fr-CA" dirty="0">
                <a:solidFill>
                  <a:srgbClr val="FF0000"/>
                </a:solidFill>
              </a:rPr>
              <a:t>Les actions CASCADE / RESTRICT / NO ACTION / SET NULL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7EF46F-444C-9F71-9FCB-E4D81F1E2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056BAC-05F3-3F54-868A-458E48248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0D4CCF7-5D6F-2588-8B53-0EF77C24204C}"/>
              </a:ext>
            </a:extLst>
          </p:cNvPr>
          <p:cNvSpPr txBox="1"/>
          <p:nvPr/>
        </p:nvSpPr>
        <p:spPr>
          <a:xfrm>
            <a:off x="1209913" y="2329527"/>
            <a:ext cx="1009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C’est ce qui se passe si on modifie/supprime une ligne qui est référencée par une clé étrangère.</a:t>
            </a:r>
          </a:p>
          <a:p>
            <a:r>
              <a:rPr lang="fr-CA" dirty="0"/>
              <a:t>Imagine :</a:t>
            </a:r>
          </a:p>
          <a:p>
            <a:r>
              <a:rPr lang="fr-CA" dirty="0"/>
              <a:t>Table parent : </a:t>
            </a:r>
            <a:r>
              <a:rPr lang="fr-CA" dirty="0" err="1"/>
              <a:t>etudiants</a:t>
            </a:r>
            <a:endParaRPr lang="fr-CA" dirty="0"/>
          </a:p>
          <a:p>
            <a:r>
              <a:rPr lang="fr-CA" dirty="0"/>
              <a:t>Table enfant : inscriptions (chaque inscription pointe vers un étudiant)</a:t>
            </a:r>
          </a:p>
          <a:p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29F8512-E9B9-61A6-97DF-82937AC99BDC}"/>
              </a:ext>
            </a:extLst>
          </p:cNvPr>
          <p:cNvSpPr txBox="1"/>
          <p:nvPr/>
        </p:nvSpPr>
        <p:spPr>
          <a:xfrm>
            <a:off x="1209913" y="3806855"/>
            <a:ext cx="10017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ON DELETE CASCADE</a:t>
            </a:r>
            <a:br>
              <a:rPr lang="fr-CA" dirty="0">
                <a:solidFill>
                  <a:srgbClr val="FF0000"/>
                </a:solidFill>
              </a:rPr>
            </a:br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Si tu supprimes l’étudiant,</a:t>
            </a:r>
          </a:p>
          <a:p>
            <a:r>
              <a:rPr lang="fr-CA" dirty="0"/>
              <a:t>toutes ses inscriptions sont automatiquement supprimées aussi.</a:t>
            </a:r>
            <a:br>
              <a:rPr lang="fr-CA" dirty="0"/>
            </a:br>
            <a:endParaRPr lang="fr-CA" dirty="0"/>
          </a:p>
          <a:p>
            <a:r>
              <a:rPr lang="fr-CA" dirty="0"/>
              <a:t>Utilisé quand les données enfants n’ont plus de sens sans le parent.</a:t>
            </a:r>
          </a:p>
          <a:p>
            <a:r>
              <a:rPr lang="fr-CA" dirty="0"/>
              <a:t>Phrase à leur dire : “Tu effaces le parent → tous les enfants disparaissent avec.”</a:t>
            </a:r>
          </a:p>
        </p:txBody>
      </p:sp>
    </p:spTree>
    <p:extLst>
      <p:ext uri="{BB962C8B-B14F-4D97-AF65-F5344CB8AC3E}">
        <p14:creationId xmlns:p14="http://schemas.microsoft.com/office/powerpoint/2010/main" val="1457007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BAC10A-8E3A-E26A-E886-9EDE17D14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4170BB-C040-3104-0AAC-B41F049BC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6E3058-DC61-6D93-D3A1-5DBC94A0F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29EE8B-CBF3-DEDF-4928-D9C99AEFA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E37421C-FA15-40EA-96B3-81B086DE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74" y="851004"/>
            <a:ext cx="10283452" cy="105645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fr-CA" dirty="0">
                <a:solidFill>
                  <a:srgbClr val="FF0000"/>
                </a:solidFill>
              </a:rPr>
              <a:t>Les actions CASCADE / RESTRICT / NO ACTION / SET NULL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9E7B38-B54D-1DEF-D008-85D1D6033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E09CA1-9FC0-DC62-215D-2DF8AC42F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A32EA56-A3D0-86AB-2FBC-7413CF387880}"/>
              </a:ext>
            </a:extLst>
          </p:cNvPr>
          <p:cNvSpPr txBox="1"/>
          <p:nvPr/>
        </p:nvSpPr>
        <p:spPr>
          <a:xfrm>
            <a:off x="1220562" y="2191991"/>
            <a:ext cx="1001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ON DELETE RESTRICT </a:t>
            </a:r>
            <a:r>
              <a:rPr lang="fr-CA" dirty="0"/>
              <a:t>ou</a:t>
            </a:r>
            <a:r>
              <a:rPr lang="fr-CA" dirty="0">
                <a:solidFill>
                  <a:srgbClr val="FF0000"/>
                </a:solidFill>
              </a:rPr>
              <a:t> </a:t>
            </a:r>
            <a:r>
              <a:rPr lang="fr-CA" b="1" dirty="0">
                <a:solidFill>
                  <a:srgbClr val="FF0000"/>
                </a:solidFill>
              </a:rPr>
              <a:t>ON DELETE NO ACTION </a:t>
            </a:r>
          </a:p>
          <a:p>
            <a:endParaRPr lang="fr-CA" dirty="0"/>
          </a:p>
          <a:p>
            <a:r>
              <a:rPr lang="fr-CA" dirty="0"/>
              <a:t>MySQL refuse de supprimer le parent s’il est encore utilisé par un enfant.</a:t>
            </a:r>
          </a:p>
          <a:p>
            <a:r>
              <a:rPr lang="fr-CA" dirty="0"/>
              <a:t>Exemple : tu ne peux pas supprimer un étudiant tant qu’il a des inscriptions.</a:t>
            </a:r>
          </a:p>
          <a:p>
            <a:r>
              <a:rPr lang="fr-CA" dirty="0"/>
              <a:t>Utile pour empêcher qu’on crée des “trous”.</a:t>
            </a:r>
          </a:p>
          <a:p>
            <a:r>
              <a:rPr lang="fr-CA" dirty="0"/>
              <a:t>Phrase pour eux : “Tu n’as pas le droit d’effacer ce parent parce qu’il est encore lié.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BE1874-CF8C-B212-3F81-AB121B004CF2}"/>
              </a:ext>
            </a:extLst>
          </p:cNvPr>
          <p:cNvSpPr txBox="1"/>
          <p:nvPr/>
        </p:nvSpPr>
        <p:spPr>
          <a:xfrm>
            <a:off x="1220562" y="3946317"/>
            <a:ext cx="10017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ON DELETE SET NULL</a:t>
            </a:r>
          </a:p>
          <a:p>
            <a:endParaRPr lang="fr-CA" dirty="0"/>
          </a:p>
          <a:p>
            <a:r>
              <a:rPr lang="fr-CA" dirty="0"/>
              <a:t>Si tu supprimes le parent,</a:t>
            </a:r>
          </a:p>
          <a:p>
            <a:r>
              <a:rPr lang="fr-CA" dirty="0"/>
              <a:t>la clé étrangère dans l’enfant devient NULL au lieu de casser.</a:t>
            </a:r>
          </a:p>
          <a:p>
            <a:r>
              <a:rPr lang="fr-CA" dirty="0"/>
              <a:t>Exemple : si cours est supprimé, </a:t>
            </a:r>
            <a:r>
              <a:rPr lang="fr-CA" dirty="0" err="1"/>
              <a:t>inscriptions.cours_id</a:t>
            </a:r>
            <a:r>
              <a:rPr lang="fr-CA" dirty="0"/>
              <a:t> passe à NULL (il faut donc que </a:t>
            </a:r>
            <a:r>
              <a:rPr lang="fr-CA" dirty="0" err="1"/>
              <a:t>cours_id</a:t>
            </a:r>
            <a:r>
              <a:rPr lang="fr-CA" dirty="0"/>
              <a:t> accepte NULL).</a:t>
            </a:r>
          </a:p>
          <a:p>
            <a:r>
              <a:rPr lang="fr-CA" dirty="0"/>
              <a:t>Utile si tu veux garder l’enfant, mais dire “ce n’est plus relié à rien”.</a:t>
            </a:r>
          </a:p>
          <a:p>
            <a:r>
              <a:rPr lang="fr-CA" dirty="0"/>
              <a:t>Phrase pour eux : “Le lien est brisé proprement, pas supprimé.”.</a:t>
            </a:r>
          </a:p>
        </p:txBody>
      </p:sp>
    </p:spTree>
    <p:extLst>
      <p:ext uri="{BB962C8B-B14F-4D97-AF65-F5344CB8AC3E}">
        <p14:creationId xmlns:p14="http://schemas.microsoft.com/office/powerpoint/2010/main" val="2713972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8AC37-32F0-7949-8E1B-625D6DA8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688BA9-3B71-0153-6796-7219A6BD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FB9CF5-8B20-AB4F-F342-6A7908A37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994676-A05E-3A1F-E9FA-93C44D3EC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A1588D5-D094-94CC-41B7-F67C59F0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PREmière</a:t>
            </a:r>
            <a:r>
              <a:rPr lang="en-US" dirty="0"/>
              <a:t> BD – inscriptions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A959DF-B91A-6DA4-620E-6E6F54B3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095E94-29FA-1A38-5A65-61ABD5E50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79CF64CD-AADE-CD2D-802C-EAB59630DB82}"/>
              </a:ext>
            </a:extLst>
          </p:cNvPr>
          <p:cNvSpPr txBox="1"/>
          <p:nvPr/>
        </p:nvSpPr>
        <p:spPr>
          <a:xfrm>
            <a:off x="994247" y="2847728"/>
            <a:ext cx="340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- TABLE inscriptions + entrée</a:t>
            </a:r>
            <a:br>
              <a:rPr lang="fr-CA" dirty="0"/>
            </a:br>
            <a:br>
              <a:rPr lang="fr-CA" dirty="0"/>
            </a:br>
            <a:r>
              <a:rPr lang="fr-CA" dirty="0"/>
              <a:t>ATTENTION: n’oublier pas les clés secondaires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305B64-449B-BBEA-05E2-703F4C2D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42" y="2532866"/>
            <a:ext cx="6949024" cy="25968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8977B5C-CFBE-0B66-9367-4BFFEEF3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242" y="5207676"/>
            <a:ext cx="2436175" cy="13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85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ED10B7-7B70-76BF-99BF-578F9A28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3C95125-118A-812C-2FB6-6020D7CD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Requete SQL</a:t>
            </a:r>
          </a:p>
        </p:txBody>
      </p:sp>
      <p:pic>
        <p:nvPicPr>
          <p:cNvPr id="1026" name="Picture 2" descr="What Happens When a SQL is Executed?">
            <a:extLst>
              <a:ext uri="{FF2B5EF4-FFF2-40B4-BE49-F238E27FC236}">
                <a16:creationId xmlns:a16="http://schemas.microsoft.com/office/drawing/2014/main" id="{2C19B6E1-BA9E-0177-B7CA-8C57B3B5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7" r="2" b="9708"/>
          <a:stretch>
            <a:fillRect/>
          </a:stretch>
        </p:blipFill>
        <p:spPr bwMode="auto">
          <a:xfrm>
            <a:off x="800100" y="712915"/>
            <a:ext cx="10591800" cy="38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3984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3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D66993-8133-8ADA-517D-331CED37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CRÉation de la base de donné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3AFE76E-E4B0-D74F-BB4D-6E98D43B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22" r="2" b="12220"/>
          <a:stretch>
            <a:fillRect/>
          </a:stretch>
        </p:blipFill>
        <p:spPr>
          <a:xfrm>
            <a:off x="800100" y="712915"/>
            <a:ext cx="10591800" cy="380620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3984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04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3E6D1-7FFF-6B85-3CE7-966E88FA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78F574C-2BA6-24B8-7ED3-322417FE8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98636F9-70DA-6231-7C8D-E127EF31E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5178879-B085-385B-FEF7-CC2357978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B88B89F-A3D5-CA2D-5DB6-FECC82E78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393B0A5-CFA6-F832-3065-66D39019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Jointure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5CDB62E-3CE1-1EAF-943E-5FD176FAF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3984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Jointure complète interne gauche droite">
            <a:extLst>
              <a:ext uri="{FF2B5EF4-FFF2-40B4-BE49-F238E27FC236}">
                <a16:creationId xmlns:a16="http://schemas.microsoft.com/office/drawing/2014/main" id="{247190BB-FE56-7AA1-7FD2-53C43FB3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48" y="441428"/>
            <a:ext cx="6907704" cy="388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39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9C617-3385-96BC-237F-A35342632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5782E-8261-CFB4-B1CB-3B54FE781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A090B3-3964-5392-D736-AABD5935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96E579-30D3-A162-7DFB-143CF751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3F6AD78-2F02-0A5E-61EC-58841AD1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Jointure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D2FC53-0053-9AEA-A86D-B5A4F05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F523B-4950-1F9C-A52F-BFB1AC50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AB11EF5C-13C9-AD42-C628-5CA58F2B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77" y="1728299"/>
            <a:ext cx="8889046" cy="41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6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FB2C5-B56C-E015-4901-0E50B10B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5EFD68-670B-509A-9ABB-35C66F79C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4F762E-3195-9BF5-82F4-33748A735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A6DEBE-A63E-F1A6-811A-991566B3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207E69A-6D57-928D-2D2D-99926A9D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Jointure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0D3D60-0535-4B7C-79A6-74E3119D4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C128B0-C355-6936-502C-0CF8C535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ABE63FD0-5FE0-6CCC-0F21-0A7DAE4D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44" y="2454948"/>
            <a:ext cx="9784409" cy="23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75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54FE9-B11A-38AE-C6F8-2EF2CAE33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0270F-0A5A-D6F1-B71A-F030CD7DE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57A1B7-8D88-2062-D281-912152550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A4BC0B-5E16-1936-0B86-0E5F2E41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3C1EB36-A66E-929E-5E3D-B1D24279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Jointure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413CA1-306A-CB8C-2A59-A68694CDD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FB95AF-8E25-BDAB-4528-AD38C57C3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3D16E38C-9CAF-173F-EB86-53C62402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17" y="663198"/>
            <a:ext cx="8422558" cy="54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98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76171-8B63-2FF2-E251-7A18B712E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EE7A35-27FF-E4C9-0E46-06DF7531E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D02C9B-B0FE-994D-8E3E-E71C78DE9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3081FD-83DA-E671-1E7C-1D441313C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CAE02FC-6DA4-7ABE-234D-40142CB4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IMPORTER les </a:t>
            </a:r>
            <a:r>
              <a:rPr lang="en-US" dirty="0" err="1"/>
              <a:t>donnés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A8D6A9-4433-E649-97F1-0D99BFB73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C760E4-5FB5-D37B-51BA-E1AEB5D0B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2FCEF8-33DC-984D-1791-31CC33453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2D8D54-782E-5BC4-3E5A-60652ADE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0D814F-B18E-59D8-56D3-16EF9FCD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9BD5A3E-81B8-7A74-A730-2E8DC3053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D41DFF2-C31A-684B-D96E-F8DF094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F39460-C101-D18B-E31F-AA5493A07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678DB8-DC32-2821-C650-3783EAF9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1B47503-97DA-9CAE-3E67-001872125D9E}"/>
              </a:ext>
            </a:extLst>
          </p:cNvPr>
          <p:cNvSpPr txBox="1"/>
          <p:nvPr/>
        </p:nvSpPr>
        <p:spPr>
          <a:xfrm>
            <a:off x="3353989" y="2372803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Lister id, nom, courriel de tous les étudiants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4410241-2AED-971A-2125-516E915A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52" y="2885956"/>
            <a:ext cx="6798896" cy="64087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9DB897-74D8-F1FA-63B7-5BA1249B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81" y="3691176"/>
            <a:ext cx="2598645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CC743-E9AB-1C3E-AFD4-304125774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58A841-CC3E-C1F5-FE76-23A6877DF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7CB21D-E128-E618-9276-8CF52B6BC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BE51617-58D1-6BC3-DFC7-4107F9A89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69D5986-B4C7-54A6-8F4F-21F3EAB8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58EB9-F2CA-E362-53EE-21E1857FB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4D474-C870-DDEA-A528-E9013A6B1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A11E3F1-045A-72F5-421A-3FDC14D85A77}"/>
              </a:ext>
            </a:extLst>
          </p:cNvPr>
          <p:cNvSpPr txBox="1"/>
          <p:nvPr/>
        </p:nvSpPr>
        <p:spPr>
          <a:xfrm>
            <a:off x="1063073" y="1808454"/>
            <a:ext cx="660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1.1</a:t>
            </a:r>
          </a:p>
          <a:p>
            <a:endParaRPr lang="fr-CA" dirty="0"/>
          </a:p>
          <a:p>
            <a:r>
              <a:rPr lang="fr-CA" dirty="0"/>
              <a:t>“Lister nom, </a:t>
            </a:r>
            <a:r>
              <a:rPr lang="fr-CA" dirty="0" err="1"/>
              <a:t>prenom</a:t>
            </a:r>
            <a:r>
              <a:rPr lang="fr-CA" dirty="0"/>
              <a:t> triés par nom.”</a:t>
            </a:r>
          </a:p>
          <a:p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EF8287-643A-0185-7C9D-FCE1025C65EB}"/>
              </a:ext>
            </a:extLst>
          </p:cNvPr>
          <p:cNvSpPr txBox="1"/>
          <p:nvPr/>
        </p:nvSpPr>
        <p:spPr>
          <a:xfrm>
            <a:off x="1063073" y="41097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1.2</a:t>
            </a:r>
          </a:p>
          <a:p>
            <a:endParaRPr lang="fr-CA" dirty="0"/>
          </a:p>
          <a:p>
            <a:r>
              <a:rPr lang="fr-CA" dirty="0"/>
              <a:t>“Afficher tous les champs des inscriptions.”</a:t>
            </a:r>
          </a:p>
        </p:txBody>
      </p:sp>
    </p:spTree>
    <p:extLst>
      <p:ext uri="{BB962C8B-B14F-4D97-AF65-F5344CB8AC3E}">
        <p14:creationId xmlns:p14="http://schemas.microsoft.com/office/powerpoint/2010/main" val="22885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D36E7-541C-AA34-4CB2-389AEABB6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21273-71FD-1041-39BA-218BA7699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77E8DF-87FD-AAA0-AC0E-D045E685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CBEA2-5482-7F24-CC99-E314283CF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1985FBD-FDDF-BA77-1F0E-0D21D266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1AD358-9B6E-D81F-825D-31625C306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4E01F-5EA2-9884-A717-C04E32362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1B6C043-6B1E-9D92-6F14-57CE9F07A6ED}"/>
              </a:ext>
            </a:extLst>
          </p:cNvPr>
          <p:cNvSpPr txBox="1"/>
          <p:nvPr/>
        </p:nvSpPr>
        <p:spPr>
          <a:xfrm>
            <a:off x="1063073" y="1808454"/>
            <a:ext cx="660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1.1</a:t>
            </a:r>
          </a:p>
          <a:p>
            <a:endParaRPr lang="fr-CA" dirty="0"/>
          </a:p>
          <a:p>
            <a:r>
              <a:rPr lang="fr-CA" dirty="0"/>
              <a:t>“Lister nom, </a:t>
            </a:r>
            <a:r>
              <a:rPr lang="fr-CA" dirty="0" err="1"/>
              <a:t>prenom</a:t>
            </a:r>
            <a:r>
              <a:rPr lang="fr-CA" dirty="0"/>
              <a:t> triés par nom.”</a:t>
            </a:r>
          </a:p>
          <a:p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B347ED-D6B3-B607-2950-8B5495E80A87}"/>
              </a:ext>
            </a:extLst>
          </p:cNvPr>
          <p:cNvSpPr txBox="1"/>
          <p:nvPr/>
        </p:nvSpPr>
        <p:spPr>
          <a:xfrm>
            <a:off x="1063073" y="41097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1.2</a:t>
            </a:r>
          </a:p>
          <a:p>
            <a:endParaRPr lang="fr-CA" dirty="0"/>
          </a:p>
          <a:p>
            <a:r>
              <a:rPr lang="fr-CA" dirty="0"/>
              <a:t>“Afficher tous les champs des inscriptions.”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29A451-EE80-1F54-6748-6A884CBA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73" y="3017463"/>
            <a:ext cx="5685043" cy="4523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7C3AFC-3177-176B-3CEC-D7F39505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482" y="1335101"/>
            <a:ext cx="1607959" cy="24843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6BD249-F693-0C1B-C33A-A13FBD0E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98" y="4109776"/>
            <a:ext cx="3810330" cy="25376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1ECA1C9-FDDD-ACB3-D727-960FEF8A6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3" y="5282021"/>
            <a:ext cx="3452616" cy="5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9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B3D2B-D37B-2117-69FE-7B8CA3258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73BF92-163D-57EE-2665-1A8872E3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A6F641-A0C3-4477-13D3-454C24366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203F61-BE06-0A2D-7EC1-972535D81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09E5576-3CA0-4255-F25A-42FA4039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8F1430-0908-C552-87C5-E02D0B4D9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2AFACF-8683-D220-6952-D97042375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0F7133A-60EC-A502-F25A-94D55E721BD6}"/>
              </a:ext>
            </a:extLst>
          </p:cNvPr>
          <p:cNvSpPr txBox="1"/>
          <p:nvPr/>
        </p:nvSpPr>
        <p:spPr>
          <a:xfrm>
            <a:off x="3353989" y="2372803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“Étudiants dont le nom = 'Dupont'.”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CE2CC4-C1E2-72A1-78FA-98DCF820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03" y="2857348"/>
            <a:ext cx="5348321" cy="6387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3FBB78-7577-803B-6982-D12617A68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42" y="4104659"/>
            <a:ext cx="7843197" cy="12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08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CBD69-912E-C3EA-4220-4C17CE5AF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802C7-6753-6D1E-4B7A-1103DA8D1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0D2088-9832-1842-D30A-B48DAD377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079CADD-30E8-9521-3697-EBD0A0D3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96FDA6D-E7CF-33ED-BD4D-C7035AD3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960D8C-2D96-E041-FE4C-0E2E67837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45DCCD-DE0E-97D9-E7DC-0612443BF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9291D2-A626-223F-4C82-A0DD45F76877}"/>
              </a:ext>
            </a:extLst>
          </p:cNvPr>
          <p:cNvSpPr txBox="1"/>
          <p:nvPr/>
        </p:nvSpPr>
        <p:spPr>
          <a:xfrm>
            <a:off x="1063073" y="1808454"/>
            <a:ext cx="660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2.1</a:t>
            </a:r>
          </a:p>
          <a:p>
            <a:endParaRPr lang="fr-CA" dirty="0"/>
          </a:p>
          <a:p>
            <a:r>
              <a:rPr lang="fr-CA" dirty="0"/>
              <a:t>“Inscriptions avec </a:t>
            </a:r>
            <a:r>
              <a:rPr lang="fr-CA" dirty="0" err="1"/>
              <a:t>note_finale</a:t>
            </a:r>
            <a:r>
              <a:rPr lang="fr-CA" dirty="0"/>
              <a:t> ≥ 85.”</a:t>
            </a:r>
          </a:p>
          <a:p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260C9A-A6B3-04D7-3C4B-5E5009F419DE}"/>
              </a:ext>
            </a:extLst>
          </p:cNvPr>
          <p:cNvSpPr txBox="1"/>
          <p:nvPr/>
        </p:nvSpPr>
        <p:spPr>
          <a:xfrm>
            <a:off x="1063073" y="41097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2.2</a:t>
            </a:r>
          </a:p>
          <a:p>
            <a:r>
              <a:rPr lang="fr-CA" dirty="0"/>
              <a:t>“Étudiants nom='Dupont' </a:t>
            </a:r>
            <a:r>
              <a:rPr lang="fr-CA" b="1" dirty="0"/>
              <a:t>ou</a:t>
            </a:r>
            <a:r>
              <a:rPr lang="fr-CA" dirty="0"/>
              <a:t> nom='Martin'.”</a:t>
            </a:r>
          </a:p>
          <a:p>
            <a:endParaRPr lang="fr-C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F23118-7AF0-8B55-FC02-C99A2376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2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5F96D7B5-F6A2-EE8C-5D07-39A38E54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GÉNÉRALE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DC5E311E-C0F9-4924-7F47-A07F9A68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82" y="1880348"/>
            <a:ext cx="10453035" cy="2490686"/>
          </a:xfrm>
        </p:spPr>
        <p:txBody>
          <a:bodyPr>
            <a:normAutofit/>
          </a:bodyPr>
          <a:lstStyle/>
          <a:p>
            <a:r>
              <a:rPr lang="fr-CA" dirty="0"/>
              <a:t>Ouvrir </a:t>
            </a:r>
            <a:r>
              <a:rPr lang="fr-CA" dirty="0">
                <a:solidFill>
                  <a:srgbClr val="FF0000"/>
                </a:solidFill>
              </a:rPr>
              <a:t>XAMPP</a:t>
            </a:r>
            <a:r>
              <a:rPr lang="fr-CA" dirty="0"/>
              <a:t> et démarrée Apache et MySQL</a:t>
            </a:r>
          </a:p>
          <a:p>
            <a:r>
              <a:rPr lang="fr-CA" dirty="0"/>
              <a:t>Aller à </a:t>
            </a:r>
            <a:r>
              <a:rPr lang="fr-CA" dirty="0" err="1"/>
              <a:t>phpmyadmin</a:t>
            </a:r>
            <a:r>
              <a:rPr lang="fr-CA" dirty="0"/>
              <a:t> via </a:t>
            </a:r>
            <a:r>
              <a:rPr lang="fr-CA" dirty="0">
                <a:solidFill>
                  <a:srgbClr val="FF0000"/>
                </a:solidFill>
              </a:rPr>
              <a:t>http://localhost/phpmyadmin </a:t>
            </a:r>
          </a:p>
          <a:p>
            <a:r>
              <a:rPr lang="fr-CA" dirty="0"/>
              <a:t>Créer votre base de données avec bouton new , le nommé et cliquer sur </a:t>
            </a:r>
            <a:r>
              <a:rPr lang="fr-CA" dirty="0" err="1"/>
              <a:t>create</a:t>
            </a:r>
            <a:endParaRPr lang="fr-CA" dirty="0"/>
          </a:p>
          <a:p>
            <a:r>
              <a:rPr lang="fr-CA" dirty="0"/>
              <a:t>Ajouter des tables (n’oublier pas les </a:t>
            </a:r>
            <a:r>
              <a:rPr lang="fr-CA" dirty="0" err="1"/>
              <a:t>clée</a:t>
            </a:r>
            <a:r>
              <a:rPr lang="fr-CA" dirty="0"/>
              <a:t> primaire et secondaire)</a:t>
            </a:r>
          </a:p>
          <a:p>
            <a:r>
              <a:rPr lang="fr-CA" dirty="0"/>
              <a:t>Ajouter des donnés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5ECE217-DEEE-235E-2F01-6257AE6A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86" y="4371034"/>
            <a:ext cx="9220999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ED7CA-7382-38AC-8304-7361F4D83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67A0E6-8366-FC6F-19A2-E8E6B5185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C09BF-7394-4CF7-CFBC-C8B85846A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48C124-4123-C499-0645-58E513210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E347DCE-B478-11A1-486D-64C10A07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DB05F4-A7C2-1B34-FF3B-2A11A57A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A2395D-9C31-486B-88A5-D8A56C58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CD21562-1F77-3185-16AF-FA92CCBF1265}"/>
              </a:ext>
            </a:extLst>
          </p:cNvPr>
          <p:cNvSpPr txBox="1"/>
          <p:nvPr/>
        </p:nvSpPr>
        <p:spPr>
          <a:xfrm>
            <a:off x="1063073" y="1808454"/>
            <a:ext cx="660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2.1</a:t>
            </a:r>
          </a:p>
          <a:p>
            <a:endParaRPr lang="fr-CA" dirty="0"/>
          </a:p>
          <a:p>
            <a:r>
              <a:rPr lang="fr-CA" dirty="0"/>
              <a:t>“Inscriptions avec </a:t>
            </a:r>
            <a:r>
              <a:rPr lang="fr-CA" dirty="0" err="1"/>
              <a:t>note_finale</a:t>
            </a:r>
            <a:r>
              <a:rPr lang="fr-CA" dirty="0"/>
              <a:t> ≥ 85.”</a:t>
            </a:r>
          </a:p>
          <a:p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10B0BFF-2D1E-3A62-A4D3-8527A6C120FC}"/>
              </a:ext>
            </a:extLst>
          </p:cNvPr>
          <p:cNvSpPr txBox="1"/>
          <p:nvPr/>
        </p:nvSpPr>
        <p:spPr>
          <a:xfrm>
            <a:off x="1063073" y="41097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2.2</a:t>
            </a:r>
          </a:p>
          <a:p>
            <a:r>
              <a:rPr lang="fr-CA" dirty="0"/>
              <a:t>“Étudiants nom='Dupont' </a:t>
            </a:r>
            <a:r>
              <a:rPr lang="fr-CA" b="1" dirty="0"/>
              <a:t>ou</a:t>
            </a:r>
            <a:r>
              <a:rPr lang="fr-CA" dirty="0"/>
              <a:t> nom='Martin'.”</a:t>
            </a:r>
          </a:p>
          <a:p>
            <a:endParaRPr lang="fr-C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F8A756-C964-A939-8B96-466589078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CB1F33-F30E-5AD8-42C5-5DF6C0A8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73" y="3233174"/>
            <a:ext cx="5327895" cy="4753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FF9E88-4E7C-52D2-F293-68567AFD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183" y="1960942"/>
            <a:ext cx="3741744" cy="209568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66DAD92-2476-7B8A-6DB9-D4E6AAE70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34" y="5309423"/>
            <a:ext cx="5351228" cy="45461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6420F27-8F36-7D63-6F49-E2573CD30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347" y="4489864"/>
            <a:ext cx="4917614" cy="12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54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DB8EB1-9940-2031-5415-41399CDE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FC972D-7A06-1896-AA61-99A232A79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AB46D4-B959-622B-8114-4D5CD9548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47A391-007A-6C67-6264-E485C1F6E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49BB357-DE5B-7141-A3C2-03B74F02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47375B-BEA1-AAFE-F811-97B1011C2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820985-40ED-EDBB-3880-2581471F3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DCF39097-1089-5795-4CC3-2517499B8961}"/>
              </a:ext>
            </a:extLst>
          </p:cNvPr>
          <p:cNvSpPr txBox="1"/>
          <p:nvPr/>
        </p:nvSpPr>
        <p:spPr>
          <a:xfrm>
            <a:off x="2636234" y="2299010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“Étudiants du plus récent au plus ancien par </a:t>
            </a:r>
            <a:r>
              <a:rPr lang="fr-CA" dirty="0" err="1"/>
              <a:t>date_naissance</a:t>
            </a:r>
            <a:r>
              <a:rPr lang="fr-CA" dirty="0"/>
              <a:t>.”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32D50B-7FC7-F1CB-A9C8-D164C93E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70" y="2952686"/>
            <a:ext cx="10194679" cy="5727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C9EFA7-7067-9E43-E283-803876D3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29" y="3892729"/>
            <a:ext cx="286536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5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12E53-B261-326E-806B-F715109B7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41879-E8FA-6A28-EA5D-6E960DEB0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C3AF6-66D5-4C53-BE02-FD242407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287E8BF-5A93-7543-B640-0F2BCB8E9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0D53833-0F31-3649-9D55-8E085A2E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F97F1-368A-5B21-74A7-DA3554482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E09741-6E8B-0048-F26E-CF2FCBCDE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9E1443D-A932-8CF2-A1D9-349A360D785C}"/>
              </a:ext>
            </a:extLst>
          </p:cNvPr>
          <p:cNvSpPr txBox="1"/>
          <p:nvPr/>
        </p:nvSpPr>
        <p:spPr>
          <a:xfrm>
            <a:off x="1063073" y="1808454"/>
            <a:ext cx="660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3.1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“Inscriptions triées par note décroissante.”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35BC09-44E9-DEE3-39A3-5748353B848B}"/>
              </a:ext>
            </a:extLst>
          </p:cNvPr>
          <p:cNvSpPr txBox="1"/>
          <p:nvPr/>
        </p:nvSpPr>
        <p:spPr>
          <a:xfrm>
            <a:off x="1063073" y="41097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3.2</a:t>
            </a:r>
          </a:p>
          <a:p>
            <a:r>
              <a:rPr lang="fr-CA" dirty="0"/>
              <a:t>“Cours triés par </a:t>
            </a:r>
            <a:r>
              <a:rPr lang="fr-CA" dirty="0" err="1"/>
              <a:t>code_cours</a:t>
            </a:r>
            <a:r>
              <a:rPr lang="fr-CA" dirty="0"/>
              <a:t> puis </a:t>
            </a:r>
            <a:r>
              <a:rPr lang="fr-CA" dirty="0" err="1"/>
              <a:t>titre_cours</a:t>
            </a:r>
            <a:r>
              <a:rPr lang="fr-CA" dirty="0"/>
              <a:t>.”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4EC39A-4185-9C89-D008-4704DE0CC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2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367E2B-85F5-9039-198B-3B3BE6971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634983-11CE-5190-7D0A-6A37C0B73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A0D300-A831-ADD1-E853-85EAC851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63BD8F-0815-3CE3-B24A-77894BA60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BA4CCA0-9E03-EFD7-FFCD-0A6114C2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90A0A5-9E0A-C704-846B-C8C6403F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EB6EFB-CD8B-3422-2991-983EBF0B7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D7228782-2523-25B9-5EFE-792363327E60}"/>
              </a:ext>
            </a:extLst>
          </p:cNvPr>
          <p:cNvSpPr txBox="1"/>
          <p:nvPr/>
        </p:nvSpPr>
        <p:spPr>
          <a:xfrm>
            <a:off x="1063073" y="1808454"/>
            <a:ext cx="6606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3.1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“Inscriptions triées par note décroissante.”</a:t>
            </a:r>
            <a:br>
              <a:rPr lang="fr-CA" dirty="0"/>
            </a:br>
            <a:br>
              <a:rPr lang="fr-CA" dirty="0"/>
            </a:br>
            <a:r>
              <a:rPr lang="en-US" dirty="0">
                <a:solidFill>
                  <a:srgbClr val="00B0F0"/>
                </a:solidFill>
              </a:rPr>
              <a:t>SELECT * FROM inscriptions ORDER BY </a:t>
            </a:r>
            <a:r>
              <a:rPr lang="en-US" dirty="0" err="1">
                <a:solidFill>
                  <a:srgbClr val="00B0F0"/>
                </a:solidFill>
              </a:rPr>
              <a:t>note_finale</a:t>
            </a:r>
            <a:r>
              <a:rPr lang="en-US" dirty="0">
                <a:solidFill>
                  <a:srgbClr val="00B0F0"/>
                </a:solidFill>
              </a:rPr>
              <a:t> DESC;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2A3DA8-7165-A91E-E3D6-862AEAB9C0AF}"/>
              </a:ext>
            </a:extLst>
          </p:cNvPr>
          <p:cNvSpPr txBox="1"/>
          <p:nvPr/>
        </p:nvSpPr>
        <p:spPr>
          <a:xfrm>
            <a:off x="1063073" y="41097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3.2</a:t>
            </a:r>
          </a:p>
          <a:p>
            <a:r>
              <a:rPr lang="fr-CA" dirty="0"/>
              <a:t>“Cours triés par </a:t>
            </a:r>
            <a:r>
              <a:rPr lang="fr-CA" dirty="0" err="1"/>
              <a:t>code_cours</a:t>
            </a:r>
            <a:r>
              <a:rPr lang="fr-CA" dirty="0"/>
              <a:t> puis </a:t>
            </a:r>
            <a:r>
              <a:rPr lang="fr-CA" dirty="0" err="1"/>
              <a:t>titre_cours</a:t>
            </a:r>
            <a:r>
              <a:rPr lang="fr-CA" dirty="0"/>
              <a:t>.”</a:t>
            </a:r>
            <a:br>
              <a:rPr lang="fr-CA" dirty="0"/>
            </a:br>
            <a:br>
              <a:rPr lang="fr-CA" dirty="0"/>
            </a:br>
            <a:r>
              <a:rPr lang="fr-CA" dirty="0">
                <a:solidFill>
                  <a:srgbClr val="00B0F0"/>
                </a:solidFill>
              </a:rPr>
              <a:t>SELECT * FROM cours ORDER BY </a:t>
            </a:r>
            <a:r>
              <a:rPr lang="fr-CA" dirty="0" err="1">
                <a:solidFill>
                  <a:srgbClr val="00B0F0"/>
                </a:solidFill>
              </a:rPr>
              <a:t>code_cours</a:t>
            </a:r>
            <a:r>
              <a:rPr lang="fr-CA" dirty="0">
                <a:solidFill>
                  <a:srgbClr val="00B0F0"/>
                </a:solidFill>
              </a:rPr>
              <a:t>, </a:t>
            </a:r>
            <a:r>
              <a:rPr lang="fr-CA" dirty="0" err="1">
                <a:solidFill>
                  <a:srgbClr val="00B0F0"/>
                </a:solidFill>
              </a:rPr>
              <a:t>titre_cours</a:t>
            </a:r>
            <a:r>
              <a:rPr lang="fr-CA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861783-BE4B-0398-061B-29C45C27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0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67494-97B7-FB7C-2233-E45886A5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40D7F-0AA3-CD3E-F9A7-08612A21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8AA0FB-B39F-F628-F673-518F396E7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64B5DF-CE9A-BCA5-0637-9BF34E06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8C3586D-4EB5-130E-BF21-1EB34281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0CD30-8080-BC6C-DADF-50C30826C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D2161F-9DB2-A3E1-4E5E-9369BEDB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1301F218-2334-0154-3C92-2C0AFE3C4AFE}"/>
              </a:ext>
            </a:extLst>
          </p:cNvPr>
          <p:cNvSpPr txBox="1"/>
          <p:nvPr/>
        </p:nvSpPr>
        <p:spPr>
          <a:xfrm>
            <a:off x="4514196" y="2155826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“Les 5 plus jeunes étudiants.”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32D180-D712-8C67-9B77-C1ED218AFB5B}"/>
              </a:ext>
            </a:extLst>
          </p:cNvPr>
          <p:cNvSpPr txBox="1"/>
          <p:nvPr/>
        </p:nvSpPr>
        <p:spPr>
          <a:xfrm>
            <a:off x="2629134" y="2762237"/>
            <a:ext cx="74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 * FROM </a:t>
            </a:r>
            <a:r>
              <a:rPr lang="en-US" dirty="0" err="1">
                <a:solidFill>
                  <a:srgbClr val="00B0F0"/>
                </a:solidFill>
              </a:rPr>
              <a:t>etudiants</a:t>
            </a:r>
            <a:r>
              <a:rPr lang="en-US" dirty="0">
                <a:solidFill>
                  <a:srgbClr val="00B0F0"/>
                </a:solidFill>
              </a:rPr>
              <a:t> ORDER BY </a:t>
            </a:r>
            <a:r>
              <a:rPr lang="en-US" dirty="0" err="1">
                <a:solidFill>
                  <a:srgbClr val="00B0F0"/>
                </a:solidFill>
              </a:rPr>
              <a:t>date_naissance</a:t>
            </a:r>
            <a:r>
              <a:rPr lang="en-US" dirty="0">
                <a:solidFill>
                  <a:srgbClr val="00B0F0"/>
                </a:solidFill>
              </a:rPr>
              <a:t> ASC LIMIT 5;</a:t>
            </a:r>
            <a:endParaRPr lang="fr-CA" dirty="0">
              <a:solidFill>
                <a:srgbClr val="00B0F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3B595A-6281-6662-789E-909B0246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92" y="3368648"/>
            <a:ext cx="7183493" cy="24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0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12DAAC-AF69-BB02-2727-835ABCA56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074D-4BC9-D573-F49C-8CBFE3EFA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6A121C-92CD-7BEC-5E59-159515A82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0D9EEC-D6DB-FCFB-BF05-8356944B1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3022E53-6351-2F6C-073A-71F7B94B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2C00FE-09AF-D6DE-37EB-7B9D059DB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6CEE1E-8FC5-90C0-B182-10801B10B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CAB7A88-C524-F781-47C4-174E72622181}"/>
              </a:ext>
            </a:extLst>
          </p:cNvPr>
          <p:cNvSpPr txBox="1"/>
          <p:nvPr/>
        </p:nvSpPr>
        <p:spPr>
          <a:xfrm>
            <a:off x="1063073" y="1808454"/>
            <a:ext cx="660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4.1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“Top 3 meilleures notes.”</a:t>
            </a:r>
            <a:br>
              <a:rPr lang="fr-CA" dirty="0"/>
            </a:b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611A58-495B-8798-34F3-0B3F7FB033AF}"/>
              </a:ext>
            </a:extLst>
          </p:cNvPr>
          <p:cNvSpPr txBox="1"/>
          <p:nvPr/>
        </p:nvSpPr>
        <p:spPr>
          <a:xfrm>
            <a:off x="1063073" y="41097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4.2</a:t>
            </a:r>
          </a:p>
          <a:p>
            <a:r>
              <a:rPr lang="fr-CA" dirty="0"/>
              <a:t>“2 premiers cours par code.”</a:t>
            </a:r>
            <a:br>
              <a:rPr lang="fr-CA" dirty="0"/>
            </a:b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CEE0DD-494B-5B9D-9998-6D18C720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93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9F7C16-4A1F-F6B0-9892-B377E2AFF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6E5068-FACF-83B2-0563-3E851851F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48E383-9A54-EEA4-A0E8-DBA940C6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7BCB5C-C095-5BB6-F98B-8760681AA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B579C12-3B73-DB4D-0E16-E56534A0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EA92A7-D4E6-9C87-9697-D37EBAE1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C7C859-4908-21BD-E4EC-9BD59A2CD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75AB1D0-90C0-4478-5AE3-F6361AC11CA1}"/>
              </a:ext>
            </a:extLst>
          </p:cNvPr>
          <p:cNvSpPr txBox="1"/>
          <p:nvPr/>
        </p:nvSpPr>
        <p:spPr>
          <a:xfrm>
            <a:off x="1063073" y="1808454"/>
            <a:ext cx="6606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4.1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“Top 3 meilleures notes.”</a:t>
            </a:r>
            <a:br>
              <a:rPr lang="fr-CA" dirty="0"/>
            </a:br>
            <a:br>
              <a:rPr lang="fr-CA" dirty="0"/>
            </a:br>
            <a:r>
              <a:rPr lang="en-US" dirty="0">
                <a:solidFill>
                  <a:srgbClr val="00B0F0"/>
                </a:solidFill>
              </a:rPr>
              <a:t>SELECT * FROM inscriptions ORDER BY </a:t>
            </a:r>
            <a:r>
              <a:rPr lang="en-US" dirty="0" err="1">
                <a:solidFill>
                  <a:srgbClr val="00B0F0"/>
                </a:solidFill>
              </a:rPr>
              <a:t>note_finale</a:t>
            </a:r>
            <a:r>
              <a:rPr lang="en-US" dirty="0">
                <a:solidFill>
                  <a:srgbClr val="00B0F0"/>
                </a:solidFill>
              </a:rPr>
              <a:t> DESC LIMIT 3;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575861-2EE6-29C8-8CD0-6F1BF46D90B3}"/>
              </a:ext>
            </a:extLst>
          </p:cNvPr>
          <p:cNvSpPr txBox="1"/>
          <p:nvPr/>
        </p:nvSpPr>
        <p:spPr>
          <a:xfrm>
            <a:off x="1063073" y="410977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4.2</a:t>
            </a:r>
          </a:p>
          <a:p>
            <a:r>
              <a:rPr lang="fr-CA" dirty="0"/>
              <a:t>“2 premiers cours par code.”</a:t>
            </a:r>
            <a:br>
              <a:rPr lang="fr-CA" dirty="0"/>
            </a:br>
            <a:br>
              <a:rPr lang="fr-CA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SELECT * FROM </a:t>
            </a:r>
            <a:r>
              <a:rPr lang="en-US" dirty="0" err="1">
                <a:solidFill>
                  <a:srgbClr val="00B0F0"/>
                </a:solidFill>
              </a:rPr>
              <a:t>cours</a:t>
            </a:r>
            <a:r>
              <a:rPr lang="en-US" dirty="0">
                <a:solidFill>
                  <a:srgbClr val="00B0F0"/>
                </a:solidFill>
              </a:rPr>
              <a:t> ORDER BY </a:t>
            </a:r>
            <a:r>
              <a:rPr lang="en-US" dirty="0" err="1">
                <a:solidFill>
                  <a:srgbClr val="00B0F0"/>
                </a:solidFill>
              </a:rPr>
              <a:t>code_cours</a:t>
            </a:r>
            <a:r>
              <a:rPr lang="en-US" dirty="0">
                <a:solidFill>
                  <a:srgbClr val="00B0F0"/>
                </a:solidFill>
              </a:rPr>
              <a:t> LIMIT 2</a:t>
            </a:r>
            <a:r>
              <a:rPr lang="en-US" dirty="0"/>
              <a:t>;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F211CC-BBD5-DE1D-0926-3BADC7F3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3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E5476-3AD9-FFEB-304F-91979CE7C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BBC124-5C55-853E-63CE-54BE9487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17470-629E-8176-899E-CFE9AE8A4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028E52-9822-CE94-89A1-7714E09FA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222CFDC-FFEE-B23A-23B1-BF38DF0C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36C389-6E20-5B6F-5B5F-26FCBDCE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E8B32B-E182-12B3-C150-594BCEFD4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CA12BBA-799E-9876-CD75-443E1D09E7E6}"/>
              </a:ext>
            </a:extLst>
          </p:cNvPr>
          <p:cNvSpPr txBox="1"/>
          <p:nvPr/>
        </p:nvSpPr>
        <p:spPr>
          <a:xfrm>
            <a:off x="4042248" y="2060602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“Nés entre 1990-01-01 et 2000-12-31.”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9E4E27-6D35-E61C-5AE4-617EB61212DD}"/>
              </a:ext>
            </a:extLst>
          </p:cNvPr>
          <p:cNvSpPr txBox="1"/>
          <p:nvPr/>
        </p:nvSpPr>
        <p:spPr>
          <a:xfrm>
            <a:off x="1576069" y="2742135"/>
            <a:ext cx="982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 * FROM </a:t>
            </a:r>
            <a:r>
              <a:rPr lang="en-US" dirty="0" err="1">
                <a:solidFill>
                  <a:srgbClr val="00B0F0"/>
                </a:solidFill>
              </a:rPr>
              <a:t>etudiants</a:t>
            </a:r>
            <a:r>
              <a:rPr lang="en-US" dirty="0">
                <a:solidFill>
                  <a:srgbClr val="00B0F0"/>
                </a:solidFill>
              </a:rPr>
              <a:t> WHERE </a:t>
            </a:r>
            <a:r>
              <a:rPr lang="en-US" dirty="0" err="1">
                <a:solidFill>
                  <a:srgbClr val="00B0F0"/>
                </a:solidFill>
              </a:rPr>
              <a:t>date_naissance</a:t>
            </a:r>
            <a:r>
              <a:rPr lang="en-US" dirty="0">
                <a:solidFill>
                  <a:srgbClr val="00B0F0"/>
                </a:solidFill>
              </a:rPr>
              <a:t> BETWEEN '1990-01-01' AND '2000-12-31';</a:t>
            </a:r>
            <a:endParaRPr lang="fr-CA" dirty="0">
              <a:solidFill>
                <a:srgbClr val="00B0F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E972C7-8AE0-0A1E-E8A9-D7CA03E5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48" y="3216607"/>
            <a:ext cx="6494981" cy="27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5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7AA50-A345-EC3C-2B04-2C639CECD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B347F-0AE8-3533-75BE-02F04C3AE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435127-BEF7-9242-3E06-DDA984FEE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75DFAE-5037-6C0D-CE73-811055961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EBCB588-8C98-3FE9-3B58-03F729FD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5294CC-F419-7287-C3C1-0CB27961A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A5BD7B-C65E-EE9B-7651-98592F0D7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6926936-2E69-C1E5-178A-033E143FF307}"/>
              </a:ext>
            </a:extLst>
          </p:cNvPr>
          <p:cNvSpPr txBox="1"/>
          <p:nvPr/>
        </p:nvSpPr>
        <p:spPr>
          <a:xfrm>
            <a:off x="1063073" y="1808454"/>
            <a:ext cx="81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5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“Notes entre 80 et 90 inclus.”</a:t>
            </a:r>
            <a:br>
              <a:rPr lang="fr-CA" dirty="0"/>
            </a:b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236F233-713D-F5D8-AB18-DE4022E58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3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71AB9-2A69-F40E-D672-B8C6E942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3B7F8D-2F89-0C49-711D-41252C3C6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4E0C84-CD2A-AB4B-BD60-2019B1C2D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FCA39B-28C5-401D-A863-F0BC5C94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091D1D1-E010-AB39-CFFD-FB503FA1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D868CD-1E3E-AE02-9C73-36D7DDB57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BB5F3-FF52-807C-F92F-114C8C36F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1D09AD0-B1D7-C1E9-4728-8BCD5CE25110}"/>
              </a:ext>
            </a:extLst>
          </p:cNvPr>
          <p:cNvSpPr txBox="1"/>
          <p:nvPr/>
        </p:nvSpPr>
        <p:spPr>
          <a:xfrm>
            <a:off x="1063073" y="1808454"/>
            <a:ext cx="8100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5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“Notes entre 80 et 90 inclus.”</a:t>
            </a:r>
            <a:br>
              <a:rPr lang="fr-CA" dirty="0"/>
            </a:br>
            <a:br>
              <a:rPr lang="fr-CA" dirty="0"/>
            </a:br>
            <a:r>
              <a:rPr lang="en-US" dirty="0">
                <a:solidFill>
                  <a:srgbClr val="00B0F0"/>
                </a:solidFill>
              </a:rPr>
              <a:t>SELECT * FROM inscriptions WHERE </a:t>
            </a:r>
            <a:r>
              <a:rPr lang="en-US" dirty="0" err="1">
                <a:solidFill>
                  <a:srgbClr val="00B0F0"/>
                </a:solidFill>
              </a:rPr>
              <a:t>note_finale</a:t>
            </a:r>
            <a:r>
              <a:rPr lang="en-US" dirty="0">
                <a:solidFill>
                  <a:srgbClr val="00B0F0"/>
                </a:solidFill>
              </a:rPr>
              <a:t> BETWEEN 80 AND 90;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5FC002-BFDF-409C-FA99-10CCE541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87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109B7-856F-059B-19EE-926561EB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88585CF-78E7-807A-3EB1-A0438797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Les types de colonnes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83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E706D-0D91-08EC-6CE9-99080BA05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5F2225-3527-7EFA-AFF6-687F6F9C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D3766-40BF-F78A-63DC-4A7DE1CB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2652BE-A380-EC6A-CCB1-D8D8913A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A7D639D-7A48-D8FC-BD5E-96153A76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E26459-41A3-CE51-8977-8F1373438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9422AE-4F70-0EE9-928F-DB84A0B2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011B241-4FA9-A869-E477-558B40CA7783}"/>
              </a:ext>
            </a:extLst>
          </p:cNvPr>
          <p:cNvSpPr txBox="1"/>
          <p:nvPr/>
        </p:nvSpPr>
        <p:spPr>
          <a:xfrm>
            <a:off x="4042248" y="2060602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“Noms dans (Dupont, Martin, Durand).”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61768-5396-D9A0-A886-8675929F1892}"/>
              </a:ext>
            </a:extLst>
          </p:cNvPr>
          <p:cNvSpPr txBox="1"/>
          <p:nvPr/>
        </p:nvSpPr>
        <p:spPr>
          <a:xfrm>
            <a:off x="2431123" y="2658269"/>
            <a:ext cx="982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 * FROM </a:t>
            </a:r>
            <a:r>
              <a:rPr lang="en-US" dirty="0" err="1">
                <a:solidFill>
                  <a:srgbClr val="00B0F0"/>
                </a:solidFill>
              </a:rPr>
              <a:t>etudiants</a:t>
            </a:r>
            <a:r>
              <a:rPr lang="en-US" dirty="0">
                <a:solidFill>
                  <a:srgbClr val="00B0F0"/>
                </a:solidFill>
              </a:rPr>
              <a:t> WHERE nom IN ('</a:t>
            </a:r>
            <a:r>
              <a:rPr lang="en-US" dirty="0" err="1">
                <a:solidFill>
                  <a:srgbClr val="00B0F0"/>
                </a:solidFill>
              </a:rPr>
              <a:t>Dupont','Martin','Durand</a:t>
            </a:r>
            <a:r>
              <a:rPr lang="en-US" dirty="0">
                <a:solidFill>
                  <a:srgbClr val="00B0F0"/>
                </a:solidFill>
              </a:rPr>
              <a:t>');</a:t>
            </a:r>
            <a:endParaRPr lang="fr-CA" dirty="0">
              <a:solidFill>
                <a:srgbClr val="00B0F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DEEEB1-21FF-1C3D-E3D4-E1D9469A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23" y="3497826"/>
            <a:ext cx="7720292" cy="23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0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8680E-A773-5A1C-A3FB-AD1BD573D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91FED6-1F89-0571-20C4-6113B4B1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D4A00D-2F47-B4F0-8F63-D5AB33144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5E4F1F8-CAE8-8E53-53A2-C53AE240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8CD81C4-4C5C-17E1-E3D1-46679D8D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B31EFC-E2AB-0186-0920-A3E8811FD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9BFB38-2DCD-DB4B-4019-5E77A83C8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4993BD4-018D-9BC5-3B6C-553909D2CCF1}"/>
              </a:ext>
            </a:extLst>
          </p:cNvPr>
          <p:cNvSpPr txBox="1"/>
          <p:nvPr/>
        </p:nvSpPr>
        <p:spPr>
          <a:xfrm>
            <a:off x="4042248" y="2060602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“Nom commençant par 'D'.”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A7E897-9166-DFF7-3280-5DFA8C72BF3C}"/>
              </a:ext>
            </a:extLst>
          </p:cNvPr>
          <p:cNvSpPr txBox="1"/>
          <p:nvPr/>
        </p:nvSpPr>
        <p:spPr>
          <a:xfrm>
            <a:off x="2431123" y="2658269"/>
            <a:ext cx="982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 * FROM </a:t>
            </a:r>
            <a:r>
              <a:rPr lang="en-US" dirty="0" err="1">
                <a:solidFill>
                  <a:srgbClr val="00B0F0"/>
                </a:solidFill>
              </a:rPr>
              <a:t>etudiants</a:t>
            </a:r>
            <a:r>
              <a:rPr lang="en-US" dirty="0">
                <a:solidFill>
                  <a:srgbClr val="00B0F0"/>
                </a:solidFill>
              </a:rPr>
              <a:t> WHERE nom IN ('</a:t>
            </a:r>
            <a:r>
              <a:rPr lang="en-US" dirty="0" err="1">
                <a:solidFill>
                  <a:srgbClr val="00B0F0"/>
                </a:solidFill>
              </a:rPr>
              <a:t>Dupont','Martin','Durand</a:t>
            </a:r>
            <a:r>
              <a:rPr lang="en-US" dirty="0">
                <a:solidFill>
                  <a:srgbClr val="00B0F0"/>
                </a:solidFill>
              </a:rPr>
              <a:t>');</a:t>
            </a:r>
            <a:endParaRPr lang="fr-CA" dirty="0">
              <a:solidFill>
                <a:srgbClr val="00B0F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D31EC4-6B1A-AA98-A135-EA600129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83" y="3359904"/>
            <a:ext cx="6663383" cy="23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31A58-4072-0C0F-CB21-E1FBB14A2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FCB0D4-492D-B4BD-B372-DB7642948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818FFD-131A-77B4-7FF7-3CC0981D7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6FA71C-434D-74F0-4F27-CEF0C272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0F68881-6653-761D-BA60-3524E87E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56D5E4-2540-89DC-9B28-786DEC708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A85CE8-6C60-6713-27EA-9DE0CE855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F2D24FB-F1A8-6A4D-8723-EFBA8821194F}"/>
              </a:ext>
            </a:extLst>
          </p:cNvPr>
          <p:cNvSpPr txBox="1"/>
          <p:nvPr/>
        </p:nvSpPr>
        <p:spPr>
          <a:xfrm>
            <a:off x="1063073" y="1808454"/>
            <a:ext cx="8100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6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“Courriels finissant par '@example.com'.”</a:t>
            </a:r>
            <a:br>
              <a:rPr lang="fr-CA" dirty="0"/>
            </a:br>
            <a:br>
              <a:rPr lang="fr-CA" dirty="0"/>
            </a:br>
            <a:r>
              <a:rPr lang="en-US" dirty="0">
                <a:solidFill>
                  <a:srgbClr val="00B0F0"/>
                </a:solidFill>
              </a:rPr>
              <a:t>SELECT * FROM </a:t>
            </a:r>
            <a:r>
              <a:rPr lang="en-US" dirty="0" err="1">
                <a:solidFill>
                  <a:srgbClr val="00B0F0"/>
                </a:solidFill>
              </a:rPr>
              <a:t>etudiants</a:t>
            </a:r>
            <a:r>
              <a:rPr lang="en-US" dirty="0">
                <a:solidFill>
                  <a:srgbClr val="00B0F0"/>
                </a:solidFill>
              </a:rPr>
              <a:t> WHERE </a:t>
            </a:r>
            <a:r>
              <a:rPr lang="en-US" dirty="0" err="1">
                <a:solidFill>
                  <a:srgbClr val="00B0F0"/>
                </a:solidFill>
              </a:rPr>
              <a:t>courriel</a:t>
            </a:r>
            <a:r>
              <a:rPr lang="en-US" dirty="0">
                <a:solidFill>
                  <a:srgbClr val="00B0F0"/>
                </a:solidFill>
              </a:rPr>
              <a:t> LIKE '%@example.com';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D7C6F6-3DFF-DCE7-50B0-DD49D1F3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5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9E083-0510-673C-F9E3-99C6A5245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426824-39F0-3845-CD05-F5A4AB6C0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29A936-2D1F-082E-72EC-B6295125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1408AE-8E92-5EFD-6CEF-859EA409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9C4648E-CD24-A6D1-D068-423B0504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5E3B1D-BDD2-2D28-4E2F-FD65464D0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5DA53C-19B5-097D-F1A6-5F811AB5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7BAEFE0D-813F-43E3-FA3E-3D54F25AC27B}"/>
              </a:ext>
            </a:extLst>
          </p:cNvPr>
          <p:cNvSpPr txBox="1"/>
          <p:nvPr/>
        </p:nvSpPr>
        <p:spPr>
          <a:xfrm>
            <a:off x="4484700" y="1901242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“Noms distincts d’étudiants.”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C92DF5-1DE3-D933-37B2-8B2F47B99EFC}"/>
              </a:ext>
            </a:extLst>
          </p:cNvPr>
          <p:cNvSpPr txBox="1"/>
          <p:nvPr/>
        </p:nvSpPr>
        <p:spPr>
          <a:xfrm>
            <a:off x="3709316" y="2597942"/>
            <a:ext cx="982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F0"/>
                </a:solidFill>
              </a:rPr>
              <a:t>SELECT DISTINCT nom FROM </a:t>
            </a:r>
            <a:r>
              <a:rPr lang="fr-CA" dirty="0" err="1">
                <a:solidFill>
                  <a:srgbClr val="00B0F0"/>
                </a:solidFill>
              </a:rPr>
              <a:t>etudiants</a:t>
            </a:r>
            <a:r>
              <a:rPr lang="fr-CA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B29FAB-5D81-0230-844A-1DB3D155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67" y="3226107"/>
            <a:ext cx="815865" cy="23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D6D00F-BB74-0D77-FF87-C4D3D80A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E3A94E-E83F-AF0B-2A4C-9A4B3DEF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14C3F5-2773-591D-0FA7-B82B1A99A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E99105-39C8-C22C-C7BC-9CBD175F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879CBC5-B7D6-CCBD-61D0-EF15FA78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6358A3-6BA0-A4CD-3A74-52C315ACF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7ECBC1-DB97-8933-785E-2A2C4AED3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D40ED32B-A26D-46BA-BAAA-A1AAF5B2CE8F}"/>
              </a:ext>
            </a:extLst>
          </p:cNvPr>
          <p:cNvSpPr txBox="1"/>
          <p:nvPr/>
        </p:nvSpPr>
        <p:spPr>
          <a:xfrm>
            <a:off x="2955695" y="1882724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“Étudiant, </a:t>
            </a:r>
            <a:r>
              <a:rPr lang="fr-CA" dirty="0" err="1"/>
              <a:t>code_cours</a:t>
            </a:r>
            <a:r>
              <a:rPr lang="fr-CA" dirty="0"/>
              <a:t>, </a:t>
            </a:r>
            <a:r>
              <a:rPr lang="fr-CA" dirty="0" err="1"/>
              <a:t>note_finale</a:t>
            </a:r>
            <a:r>
              <a:rPr lang="fr-CA" dirty="0"/>
              <a:t> (seulement correspondances).”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A334FC-B215-F42D-32A8-1731476BFA58}"/>
              </a:ext>
            </a:extLst>
          </p:cNvPr>
          <p:cNvSpPr txBox="1"/>
          <p:nvPr/>
        </p:nvSpPr>
        <p:spPr>
          <a:xfrm>
            <a:off x="6258739" y="3138716"/>
            <a:ext cx="4726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F0"/>
                </a:solidFill>
              </a:rPr>
              <a:t>SELECT </a:t>
            </a:r>
            <a:r>
              <a:rPr lang="fr-CA" dirty="0" err="1">
                <a:solidFill>
                  <a:srgbClr val="00B0F0"/>
                </a:solidFill>
              </a:rPr>
              <a:t>e.nom</a:t>
            </a:r>
            <a:r>
              <a:rPr lang="fr-CA" dirty="0">
                <a:solidFill>
                  <a:srgbClr val="00B0F0"/>
                </a:solidFill>
              </a:rPr>
              <a:t>, </a:t>
            </a:r>
            <a:r>
              <a:rPr lang="fr-CA" dirty="0" err="1">
                <a:solidFill>
                  <a:srgbClr val="00B0F0"/>
                </a:solidFill>
              </a:rPr>
              <a:t>c.code_cours</a:t>
            </a:r>
            <a:r>
              <a:rPr lang="fr-CA" dirty="0">
                <a:solidFill>
                  <a:srgbClr val="00B0F0"/>
                </a:solidFill>
              </a:rPr>
              <a:t>, </a:t>
            </a:r>
            <a:r>
              <a:rPr lang="fr-CA" dirty="0" err="1">
                <a:solidFill>
                  <a:srgbClr val="00B0F0"/>
                </a:solidFill>
              </a:rPr>
              <a:t>i.note_finale</a:t>
            </a:r>
            <a:endParaRPr lang="fr-CA" dirty="0">
              <a:solidFill>
                <a:srgbClr val="00B0F0"/>
              </a:solidFill>
            </a:endParaRPr>
          </a:p>
          <a:p>
            <a:r>
              <a:rPr lang="fr-CA" dirty="0">
                <a:solidFill>
                  <a:srgbClr val="00B0F0"/>
                </a:solidFill>
              </a:rPr>
              <a:t>FROM inscriptions i</a:t>
            </a:r>
          </a:p>
          <a:p>
            <a:r>
              <a:rPr lang="fr-CA" dirty="0">
                <a:solidFill>
                  <a:srgbClr val="00B0F0"/>
                </a:solidFill>
              </a:rPr>
              <a:t>JOIN </a:t>
            </a:r>
            <a:r>
              <a:rPr lang="fr-CA" dirty="0" err="1">
                <a:solidFill>
                  <a:srgbClr val="00B0F0"/>
                </a:solidFill>
              </a:rPr>
              <a:t>etudiants</a:t>
            </a:r>
            <a:r>
              <a:rPr lang="fr-CA" dirty="0">
                <a:solidFill>
                  <a:srgbClr val="00B0F0"/>
                </a:solidFill>
              </a:rPr>
              <a:t> e ON e.id = </a:t>
            </a:r>
            <a:r>
              <a:rPr lang="fr-CA" dirty="0" err="1">
                <a:solidFill>
                  <a:srgbClr val="00B0F0"/>
                </a:solidFill>
              </a:rPr>
              <a:t>i.etudiant_id</a:t>
            </a:r>
            <a:endParaRPr lang="fr-CA" dirty="0">
              <a:solidFill>
                <a:srgbClr val="00B0F0"/>
              </a:solidFill>
            </a:endParaRPr>
          </a:p>
          <a:p>
            <a:r>
              <a:rPr lang="fr-CA" dirty="0">
                <a:solidFill>
                  <a:srgbClr val="00B0F0"/>
                </a:solidFill>
              </a:rPr>
              <a:t>JOIN cours     c ON c.id = </a:t>
            </a:r>
            <a:r>
              <a:rPr lang="fr-CA" dirty="0" err="1">
                <a:solidFill>
                  <a:srgbClr val="00B0F0"/>
                </a:solidFill>
              </a:rPr>
              <a:t>i.cours_id</a:t>
            </a:r>
            <a:endParaRPr lang="fr-CA" dirty="0">
              <a:solidFill>
                <a:srgbClr val="00B0F0"/>
              </a:solidFill>
            </a:endParaRPr>
          </a:p>
          <a:p>
            <a:r>
              <a:rPr lang="fr-CA" dirty="0">
                <a:solidFill>
                  <a:srgbClr val="00B0F0"/>
                </a:solidFill>
              </a:rPr>
              <a:t>ORDER BY </a:t>
            </a:r>
            <a:r>
              <a:rPr lang="fr-CA" dirty="0" err="1">
                <a:solidFill>
                  <a:srgbClr val="00B0F0"/>
                </a:solidFill>
              </a:rPr>
              <a:t>e.nom</a:t>
            </a:r>
            <a:r>
              <a:rPr lang="fr-CA" dirty="0">
                <a:solidFill>
                  <a:srgbClr val="00B0F0"/>
                </a:solidFill>
              </a:rPr>
              <a:t>, </a:t>
            </a:r>
            <a:r>
              <a:rPr lang="fr-CA" dirty="0" err="1">
                <a:solidFill>
                  <a:srgbClr val="00B0F0"/>
                </a:solidFill>
              </a:rPr>
              <a:t>c.code_cours</a:t>
            </a:r>
            <a:r>
              <a:rPr lang="fr-CA" dirty="0">
                <a:solidFill>
                  <a:srgbClr val="00B0F0"/>
                </a:solidFill>
              </a:rPr>
              <a:t>;</a:t>
            </a:r>
          </a:p>
          <a:p>
            <a:endParaRPr lang="fr-CA" dirty="0">
              <a:solidFill>
                <a:srgbClr val="00B0F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2B196F-4C76-8F1B-54FC-280BDD44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24" y="2613018"/>
            <a:ext cx="4236002" cy="50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B0163-1FEC-0CA4-9531-3D2DAD35F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DDD29-6AA2-AF62-9F52-34FE6CA00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DBF705-2757-0DEF-054A-10357956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FECE2F-3C3B-9522-5866-86307E0BC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BA67974-3250-DD63-D296-AB9F715C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D53B33-A22B-0508-4CB7-39DE897E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CF1E08-D803-75DA-EF0A-4ED68631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2B0FE3A-D7E9-6C84-6399-4B5D415F8632}"/>
              </a:ext>
            </a:extLst>
          </p:cNvPr>
          <p:cNvSpPr txBox="1"/>
          <p:nvPr/>
        </p:nvSpPr>
        <p:spPr>
          <a:xfrm>
            <a:off x="1983618" y="2280754"/>
            <a:ext cx="9408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7.1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“Tous les cours même sans inscription, avec NULL côté étudiant/note.”</a:t>
            </a:r>
            <a:br>
              <a:rPr lang="fr-CA" dirty="0"/>
            </a:br>
            <a:br>
              <a:rPr lang="fr-CA" dirty="0"/>
            </a:br>
            <a:r>
              <a:rPr lang="fr-CA" dirty="0">
                <a:solidFill>
                  <a:srgbClr val="00B0F0"/>
                </a:solidFill>
              </a:rPr>
              <a:t>SELECT </a:t>
            </a:r>
            <a:r>
              <a:rPr lang="fr-CA" dirty="0" err="1">
                <a:solidFill>
                  <a:srgbClr val="00B0F0"/>
                </a:solidFill>
              </a:rPr>
              <a:t>c.code_cours</a:t>
            </a:r>
            <a:r>
              <a:rPr lang="fr-CA" dirty="0">
                <a:solidFill>
                  <a:srgbClr val="00B0F0"/>
                </a:solidFill>
              </a:rPr>
              <a:t>, </a:t>
            </a:r>
            <a:r>
              <a:rPr lang="fr-CA" dirty="0" err="1">
                <a:solidFill>
                  <a:srgbClr val="00B0F0"/>
                </a:solidFill>
              </a:rPr>
              <a:t>e.nom</a:t>
            </a:r>
            <a:r>
              <a:rPr lang="fr-CA" dirty="0">
                <a:solidFill>
                  <a:srgbClr val="00B0F0"/>
                </a:solidFill>
              </a:rPr>
              <a:t>, </a:t>
            </a:r>
            <a:r>
              <a:rPr lang="fr-CA" dirty="0" err="1">
                <a:solidFill>
                  <a:srgbClr val="00B0F0"/>
                </a:solidFill>
              </a:rPr>
              <a:t>i.note_finale</a:t>
            </a:r>
            <a:endParaRPr lang="fr-CA" dirty="0">
              <a:solidFill>
                <a:srgbClr val="00B0F0"/>
              </a:solidFill>
            </a:endParaRPr>
          </a:p>
          <a:p>
            <a:r>
              <a:rPr lang="fr-CA" dirty="0">
                <a:solidFill>
                  <a:srgbClr val="00B0F0"/>
                </a:solidFill>
              </a:rPr>
              <a:t>FROM cours c</a:t>
            </a:r>
          </a:p>
          <a:p>
            <a:r>
              <a:rPr lang="fr-CA" dirty="0">
                <a:solidFill>
                  <a:srgbClr val="00B0F0"/>
                </a:solidFill>
              </a:rPr>
              <a:t>LEFT JOIN inscriptions i ON </a:t>
            </a:r>
            <a:r>
              <a:rPr lang="fr-CA" dirty="0" err="1">
                <a:solidFill>
                  <a:srgbClr val="00B0F0"/>
                </a:solidFill>
              </a:rPr>
              <a:t>i.cours_id</a:t>
            </a:r>
            <a:r>
              <a:rPr lang="fr-CA" dirty="0">
                <a:solidFill>
                  <a:srgbClr val="00B0F0"/>
                </a:solidFill>
              </a:rPr>
              <a:t> = c.id</a:t>
            </a:r>
          </a:p>
          <a:p>
            <a:r>
              <a:rPr lang="fr-CA" dirty="0">
                <a:solidFill>
                  <a:srgbClr val="00B0F0"/>
                </a:solidFill>
              </a:rPr>
              <a:t>LEFT JOIN </a:t>
            </a:r>
            <a:r>
              <a:rPr lang="fr-CA" dirty="0" err="1">
                <a:solidFill>
                  <a:srgbClr val="00B0F0"/>
                </a:solidFill>
              </a:rPr>
              <a:t>etudiants</a:t>
            </a:r>
            <a:r>
              <a:rPr lang="fr-CA" dirty="0">
                <a:solidFill>
                  <a:srgbClr val="00B0F0"/>
                </a:solidFill>
              </a:rPr>
              <a:t>   e ON e.id = </a:t>
            </a:r>
            <a:r>
              <a:rPr lang="fr-CA" dirty="0" err="1">
                <a:solidFill>
                  <a:srgbClr val="00B0F0"/>
                </a:solidFill>
              </a:rPr>
              <a:t>i.etudiant_id</a:t>
            </a:r>
            <a:r>
              <a:rPr lang="fr-CA" dirty="0">
                <a:solidFill>
                  <a:srgbClr val="00B0F0"/>
                </a:solidFill>
              </a:rPr>
              <a:t>;</a:t>
            </a:r>
          </a:p>
          <a:p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846212E-4F7E-9C50-6E9C-ED1D7C61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6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9235EE-4F30-01A9-B475-F6B64F07D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84F79E-B20B-6B02-89B3-F80D6113D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87F20B-8E6F-F70A-2C60-0FFA57F7E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D7814-434B-95A7-1026-A53196BD2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65EBEDA-71DD-2A55-328F-EFC91ED8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CAB9AC-E522-2E4B-2285-7E76CF201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35A957-7E78-8EA3-6422-A3B4128F4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BDEFD37-8F41-1CB7-11E0-9CF09A43831A}"/>
              </a:ext>
            </a:extLst>
          </p:cNvPr>
          <p:cNvSpPr txBox="1"/>
          <p:nvPr/>
        </p:nvSpPr>
        <p:spPr>
          <a:xfrm>
            <a:off x="2955695" y="1882724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“Combien d’inscriptions par cours (code + nb).”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9A6B14-97D2-EA20-92AA-AEA47296ACB0}"/>
              </a:ext>
            </a:extLst>
          </p:cNvPr>
          <p:cNvSpPr txBox="1"/>
          <p:nvPr/>
        </p:nvSpPr>
        <p:spPr>
          <a:xfrm>
            <a:off x="6258739" y="3138716"/>
            <a:ext cx="4726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F0"/>
                </a:solidFill>
              </a:rPr>
              <a:t>SELECT </a:t>
            </a:r>
            <a:r>
              <a:rPr lang="fr-CA" dirty="0" err="1">
                <a:solidFill>
                  <a:srgbClr val="00B0F0"/>
                </a:solidFill>
              </a:rPr>
              <a:t>c.code_cours</a:t>
            </a:r>
            <a:r>
              <a:rPr lang="fr-CA" dirty="0">
                <a:solidFill>
                  <a:srgbClr val="00B0F0"/>
                </a:solidFill>
              </a:rPr>
              <a:t>, COUNT(i.id) AS nb</a:t>
            </a:r>
          </a:p>
          <a:p>
            <a:r>
              <a:rPr lang="fr-CA" dirty="0">
                <a:solidFill>
                  <a:srgbClr val="00B0F0"/>
                </a:solidFill>
              </a:rPr>
              <a:t>FROM cours c</a:t>
            </a:r>
          </a:p>
          <a:p>
            <a:r>
              <a:rPr lang="fr-CA" dirty="0">
                <a:solidFill>
                  <a:srgbClr val="00B0F0"/>
                </a:solidFill>
              </a:rPr>
              <a:t>LEFT JOIN inscriptions i ON </a:t>
            </a:r>
            <a:r>
              <a:rPr lang="fr-CA" dirty="0" err="1">
                <a:solidFill>
                  <a:srgbClr val="00B0F0"/>
                </a:solidFill>
              </a:rPr>
              <a:t>i.cours_id</a:t>
            </a:r>
            <a:r>
              <a:rPr lang="fr-CA" dirty="0">
                <a:solidFill>
                  <a:srgbClr val="00B0F0"/>
                </a:solidFill>
              </a:rPr>
              <a:t> = c.id</a:t>
            </a:r>
          </a:p>
          <a:p>
            <a:r>
              <a:rPr lang="fr-CA" dirty="0">
                <a:solidFill>
                  <a:srgbClr val="00B0F0"/>
                </a:solidFill>
              </a:rPr>
              <a:t>GROUP BY c.id, </a:t>
            </a:r>
            <a:r>
              <a:rPr lang="fr-CA" dirty="0" err="1">
                <a:solidFill>
                  <a:srgbClr val="00B0F0"/>
                </a:solidFill>
              </a:rPr>
              <a:t>c.code_cours</a:t>
            </a:r>
            <a:endParaRPr lang="fr-CA" dirty="0">
              <a:solidFill>
                <a:srgbClr val="00B0F0"/>
              </a:solidFill>
            </a:endParaRPr>
          </a:p>
          <a:p>
            <a:r>
              <a:rPr lang="fr-CA" dirty="0">
                <a:solidFill>
                  <a:srgbClr val="00B0F0"/>
                </a:solidFill>
              </a:rPr>
              <a:t>ORDER BY nb DESC;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F42106-1068-B741-8D90-8D2F8B4F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67" y="2699607"/>
            <a:ext cx="4126033" cy="27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07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E0B759-9664-E311-B190-7802B7C92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CAEDDB-B1F5-639B-44CF-48E057C0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C8EDB6-8B9E-56D0-EC94-49B32BB23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E6F5D7-C50D-705B-53CD-FF5BFAFD8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BA3E276-7268-F533-69C5-D4DE1FEE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3FB87E-B6C9-AAA6-FC97-C393C7E7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C2AD9E-D5DA-FAE1-415F-7124B94F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5C61229-6455-0007-BBBE-A24EFF7C0763}"/>
              </a:ext>
            </a:extLst>
          </p:cNvPr>
          <p:cNvSpPr txBox="1"/>
          <p:nvPr/>
        </p:nvSpPr>
        <p:spPr>
          <a:xfrm>
            <a:off x="800100" y="2113606"/>
            <a:ext cx="6131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8.1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“Afficher seulement les cours avec plus d’1 inscription.”</a:t>
            </a:r>
          </a:p>
          <a:p>
            <a:endParaRPr lang="fr-CA" dirty="0"/>
          </a:p>
          <a:p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9F9FCA-80D2-0C06-1DAF-E7506A01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C614CE-D5D1-9596-2F97-CD8BEE2E16E7}"/>
              </a:ext>
            </a:extLst>
          </p:cNvPr>
          <p:cNvSpPr txBox="1"/>
          <p:nvPr/>
        </p:nvSpPr>
        <p:spPr>
          <a:xfrm>
            <a:off x="6410631" y="2113606"/>
            <a:ext cx="5304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8.2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“Moyenne des notes par cours.”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0368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B6943C-BFA1-5ECB-2F8E-08EDE880C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87393F-D93D-3C04-222F-5E8A464A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4672C8-4896-89E4-F87F-DE9D6F88F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86BC7F-B5BC-5099-DCAD-FF3C0CD0C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9E64FC2-4007-F24E-A85E-26112224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FFE1BD-CB14-F253-C0C8-DB0061E42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5AC0EF-D133-79C4-D0D9-7418F5A6E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BA7133D-0D9A-301F-32E1-60E78FE3BF54}"/>
              </a:ext>
            </a:extLst>
          </p:cNvPr>
          <p:cNvSpPr txBox="1"/>
          <p:nvPr/>
        </p:nvSpPr>
        <p:spPr>
          <a:xfrm>
            <a:off x="800100" y="2113606"/>
            <a:ext cx="6131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8.1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“Afficher seulement les cours avec plus d’1 inscription.”</a:t>
            </a:r>
          </a:p>
          <a:p>
            <a:endParaRPr lang="fr-CA" dirty="0"/>
          </a:p>
          <a:p>
            <a:r>
              <a:rPr lang="fr-CA" dirty="0">
                <a:solidFill>
                  <a:srgbClr val="00B0F0"/>
                </a:solidFill>
              </a:rPr>
              <a:t>SELECT </a:t>
            </a:r>
            <a:r>
              <a:rPr lang="fr-CA" dirty="0" err="1">
                <a:solidFill>
                  <a:srgbClr val="00B0F0"/>
                </a:solidFill>
              </a:rPr>
              <a:t>c.code_cours</a:t>
            </a:r>
            <a:r>
              <a:rPr lang="fr-CA" dirty="0">
                <a:solidFill>
                  <a:srgbClr val="00B0F0"/>
                </a:solidFill>
              </a:rPr>
              <a:t>, COUNT(i.id) AS nb</a:t>
            </a:r>
          </a:p>
          <a:p>
            <a:r>
              <a:rPr lang="fr-CA" dirty="0">
                <a:solidFill>
                  <a:srgbClr val="00B0F0"/>
                </a:solidFill>
              </a:rPr>
              <a:t>FROM cours c</a:t>
            </a:r>
          </a:p>
          <a:p>
            <a:r>
              <a:rPr lang="fr-CA" dirty="0">
                <a:solidFill>
                  <a:srgbClr val="00B0F0"/>
                </a:solidFill>
              </a:rPr>
              <a:t>LEFT JOIN inscriptions i ON </a:t>
            </a:r>
            <a:r>
              <a:rPr lang="fr-CA" dirty="0" err="1">
                <a:solidFill>
                  <a:srgbClr val="00B0F0"/>
                </a:solidFill>
              </a:rPr>
              <a:t>i.cours_id</a:t>
            </a:r>
            <a:r>
              <a:rPr lang="fr-CA" dirty="0">
                <a:solidFill>
                  <a:srgbClr val="00B0F0"/>
                </a:solidFill>
              </a:rPr>
              <a:t> = c.id</a:t>
            </a:r>
          </a:p>
          <a:p>
            <a:r>
              <a:rPr lang="fr-CA" dirty="0">
                <a:solidFill>
                  <a:srgbClr val="00B0F0"/>
                </a:solidFill>
              </a:rPr>
              <a:t>GROUP BY c.id, </a:t>
            </a:r>
            <a:r>
              <a:rPr lang="fr-CA" dirty="0" err="1">
                <a:solidFill>
                  <a:srgbClr val="00B0F0"/>
                </a:solidFill>
              </a:rPr>
              <a:t>c.code_cours</a:t>
            </a:r>
            <a:endParaRPr lang="fr-CA" dirty="0">
              <a:solidFill>
                <a:srgbClr val="00B0F0"/>
              </a:solidFill>
            </a:endParaRPr>
          </a:p>
          <a:p>
            <a:r>
              <a:rPr lang="fr-CA" dirty="0">
                <a:solidFill>
                  <a:srgbClr val="00B0F0"/>
                </a:solidFill>
              </a:rPr>
              <a:t>HAVING COUNT(i.id) &gt; 1;</a:t>
            </a:r>
          </a:p>
          <a:p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B8FEE1-A522-980D-6424-E984C15D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F6F3956-DFAB-788E-6C80-A943BADE1018}"/>
              </a:ext>
            </a:extLst>
          </p:cNvPr>
          <p:cNvSpPr txBox="1"/>
          <p:nvPr/>
        </p:nvSpPr>
        <p:spPr>
          <a:xfrm>
            <a:off x="6410631" y="2113606"/>
            <a:ext cx="53045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8.2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“Moyenne des notes par cours.”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>
                <a:solidFill>
                  <a:srgbClr val="00B0F0"/>
                </a:solidFill>
              </a:rPr>
              <a:t>SELECT </a:t>
            </a:r>
            <a:r>
              <a:rPr lang="fr-CA" dirty="0" err="1">
                <a:solidFill>
                  <a:srgbClr val="00B0F0"/>
                </a:solidFill>
              </a:rPr>
              <a:t>c.code_cours</a:t>
            </a:r>
            <a:r>
              <a:rPr lang="fr-CA" dirty="0">
                <a:solidFill>
                  <a:srgbClr val="00B0F0"/>
                </a:solidFill>
              </a:rPr>
              <a:t>, AVG(</a:t>
            </a:r>
            <a:r>
              <a:rPr lang="fr-CA" dirty="0" err="1">
                <a:solidFill>
                  <a:srgbClr val="00B0F0"/>
                </a:solidFill>
              </a:rPr>
              <a:t>i.note_finale</a:t>
            </a:r>
            <a:r>
              <a:rPr lang="fr-CA" dirty="0">
                <a:solidFill>
                  <a:srgbClr val="00B0F0"/>
                </a:solidFill>
              </a:rPr>
              <a:t>) AS moyenne</a:t>
            </a:r>
          </a:p>
          <a:p>
            <a:r>
              <a:rPr lang="fr-CA" dirty="0">
                <a:solidFill>
                  <a:srgbClr val="00B0F0"/>
                </a:solidFill>
              </a:rPr>
              <a:t>FROM cours c</a:t>
            </a:r>
          </a:p>
          <a:p>
            <a:r>
              <a:rPr lang="fr-CA" dirty="0">
                <a:solidFill>
                  <a:srgbClr val="00B0F0"/>
                </a:solidFill>
              </a:rPr>
              <a:t>LEFT JOIN inscriptions i ON </a:t>
            </a:r>
            <a:r>
              <a:rPr lang="fr-CA" dirty="0" err="1">
                <a:solidFill>
                  <a:srgbClr val="00B0F0"/>
                </a:solidFill>
              </a:rPr>
              <a:t>i.cours_id</a:t>
            </a:r>
            <a:r>
              <a:rPr lang="fr-CA" dirty="0">
                <a:solidFill>
                  <a:srgbClr val="00B0F0"/>
                </a:solidFill>
              </a:rPr>
              <a:t> = c.id</a:t>
            </a:r>
          </a:p>
          <a:p>
            <a:r>
              <a:rPr lang="fr-CA" dirty="0">
                <a:solidFill>
                  <a:srgbClr val="00B0F0"/>
                </a:solidFill>
              </a:rPr>
              <a:t>GROUP BY c.id, </a:t>
            </a:r>
            <a:r>
              <a:rPr lang="fr-CA" dirty="0" err="1">
                <a:solidFill>
                  <a:srgbClr val="00B0F0"/>
                </a:solidFill>
              </a:rPr>
              <a:t>c.code_cours</a:t>
            </a:r>
            <a:r>
              <a:rPr lang="fr-CA" dirty="0">
                <a:solidFill>
                  <a:srgbClr val="00B0F0"/>
                </a:solidFill>
              </a:rPr>
              <a:t>;</a:t>
            </a:r>
          </a:p>
          <a:p>
            <a:endParaRPr lang="fr-CA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61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A76F7-88B7-3C73-5004-9769B0453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13CD7-E112-6A6B-7913-90BCBEA5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D844BB-82D6-5438-9CE0-FB0E0700B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3C85D5-9883-222F-057A-67720AD73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AF5D912-91B2-954A-54E2-BBC58993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DE774-BA60-2C92-1859-012698281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3313E0-6E49-9FD7-D8AB-BAA5DE4B2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85D23E1-AAB2-895F-EB6D-7EFA3B8769FC}"/>
              </a:ext>
            </a:extLst>
          </p:cNvPr>
          <p:cNvSpPr txBox="1"/>
          <p:nvPr/>
        </p:nvSpPr>
        <p:spPr>
          <a:xfrm>
            <a:off x="2955695" y="1882724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“Noms nés avant 1995 </a:t>
            </a:r>
            <a:r>
              <a:rPr lang="fr-CA" b="1" dirty="0"/>
              <a:t>ou</a:t>
            </a:r>
            <a:r>
              <a:rPr lang="fr-CA" dirty="0"/>
              <a:t> explicitement 'Dupont' (sans doublon).”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107F5F-5B23-0811-CC12-DD029F93EDC3}"/>
              </a:ext>
            </a:extLst>
          </p:cNvPr>
          <p:cNvSpPr txBox="1"/>
          <p:nvPr/>
        </p:nvSpPr>
        <p:spPr>
          <a:xfrm>
            <a:off x="6258739" y="3138716"/>
            <a:ext cx="4726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 nom FROM </a:t>
            </a:r>
            <a:r>
              <a:rPr lang="en-US" dirty="0" err="1">
                <a:solidFill>
                  <a:srgbClr val="00B0F0"/>
                </a:solidFill>
              </a:rPr>
              <a:t>etudiants</a:t>
            </a:r>
            <a:r>
              <a:rPr lang="en-US" dirty="0">
                <a:solidFill>
                  <a:srgbClr val="00B0F0"/>
                </a:solidFill>
              </a:rPr>
              <a:t> WHERE </a:t>
            </a:r>
            <a:r>
              <a:rPr lang="en-US" dirty="0" err="1">
                <a:solidFill>
                  <a:srgbClr val="00B0F0"/>
                </a:solidFill>
              </a:rPr>
              <a:t>date_naissance</a:t>
            </a:r>
            <a:r>
              <a:rPr lang="en-US" dirty="0">
                <a:solidFill>
                  <a:srgbClr val="00B0F0"/>
                </a:solidFill>
              </a:rPr>
              <a:t> &lt; '1995-01-01'</a:t>
            </a:r>
          </a:p>
          <a:p>
            <a:r>
              <a:rPr lang="en-US" dirty="0">
                <a:solidFill>
                  <a:srgbClr val="00B0F0"/>
                </a:solidFill>
              </a:rPr>
              <a:t>UNION</a:t>
            </a:r>
          </a:p>
          <a:p>
            <a:r>
              <a:rPr lang="en-US" dirty="0">
                <a:solidFill>
                  <a:srgbClr val="00B0F0"/>
                </a:solidFill>
              </a:rPr>
              <a:t>SELECT nom FROM </a:t>
            </a:r>
            <a:r>
              <a:rPr lang="en-US" dirty="0" err="1">
                <a:solidFill>
                  <a:srgbClr val="00B0F0"/>
                </a:solidFill>
              </a:rPr>
              <a:t>etudiants</a:t>
            </a:r>
            <a:r>
              <a:rPr lang="en-US" dirty="0">
                <a:solidFill>
                  <a:srgbClr val="00B0F0"/>
                </a:solidFill>
              </a:rPr>
              <a:t> WHERE nom = 'Dupont';</a:t>
            </a:r>
          </a:p>
          <a:p>
            <a:endParaRPr lang="fr-CA" dirty="0">
              <a:solidFill>
                <a:srgbClr val="00B0F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3F503F-2456-C688-C9F5-A92A4F43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733" y="2937385"/>
            <a:ext cx="2090861" cy="209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86EB2-3E5E-3DD1-9638-DCC70910C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CFCB3A-B886-8514-9146-9D7D2CE9A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BDD020-8EDD-BEA1-1B1E-026220C2D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4B5E9A-FE8E-2A34-81E1-4C9F4B2E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47B3E05-1177-F49D-12C2-FD225294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283452" cy="1198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NUMÉRIQUEs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FDCA1D-0457-63FF-A707-9BE0ED5C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A8A054-FD9E-E8FC-A694-F4C9A180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280B1C7-DB86-FC01-4A90-BACB1296554F}"/>
              </a:ext>
            </a:extLst>
          </p:cNvPr>
          <p:cNvSpPr txBox="1"/>
          <p:nvPr/>
        </p:nvSpPr>
        <p:spPr>
          <a:xfrm>
            <a:off x="952500" y="3293549"/>
            <a:ext cx="41885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FF0000"/>
                </a:solidFill>
              </a:rPr>
              <a:t>DECIMAL (</a:t>
            </a:r>
            <a:r>
              <a:rPr lang="fr-CA" b="1" dirty="0" err="1">
                <a:solidFill>
                  <a:srgbClr val="FF0000"/>
                </a:solidFill>
              </a:rPr>
              <a:t>m,n</a:t>
            </a:r>
            <a:r>
              <a:rPr lang="fr-CA" b="1" dirty="0">
                <a:solidFill>
                  <a:srgbClr val="FF0000"/>
                </a:solidFill>
              </a:rPr>
              <a:t>)</a:t>
            </a:r>
            <a:endParaRPr lang="fr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Nombre </a:t>
            </a:r>
            <a:r>
              <a:rPr lang="fr-CA" dirty="0">
                <a:solidFill>
                  <a:srgbClr val="00B0F0"/>
                </a:solidFill>
              </a:rPr>
              <a:t>décimal exact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 = nombre total de chiffres.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 = combien de chiffres après la virgule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Sert quand on besoin des </a:t>
            </a:r>
            <a:r>
              <a:rPr lang="fr-CA" dirty="0">
                <a:solidFill>
                  <a:srgbClr val="FFFF00"/>
                </a:solidFill>
              </a:rPr>
              <a:t>données fiables mathématiquement et légalement </a:t>
            </a:r>
            <a:r>
              <a:rPr lang="fr-CA" dirty="0"/>
              <a:t>(argent, note d’examen, pourcentage final affiché à un humain).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92B0E4-43CF-8C55-2326-9920B561E994}"/>
              </a:ext>
            </a:extLst>
          </p:cNvPr>
          <p:cNvSpPr txBox="1"/>
          <p:nvPr/>
        </p:nvSpPr>
        <p:spPr>
          <a:xfrm>
            <a:off x="5618521" y="192971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FF0000"/>
                </a:solidFill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00B0F0"/>
                </a:solidFill>
              </a:rPr>
              <a:t>Nombre à virgule </a:t>
            </a:r>
            <a:r>
              <a:rPr lang="fr-CA" dirty="0"/>
              <a:t>(valeur réelle) en précision approximative.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C’est stocké en binaire, pas en décimal exact.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Résultat : ce n’est pas toujours précis au cent près.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Utile pour des </a:t>
            </a:r>
            <a:r>
              <a:rPr lang="fr-CA" dirty="0">
                <a:solidFill>
                  <a:srgbClr val="FFC000"/>
                </a:solidFill>
              </a:rPr>
              <a:t>mesures physiques, des trucs scientifiques </a:t>
            </a:r>
            <a:r>
              <a:rPr lang="fr-CA" dirty="0"/>
              <a:t>où une petite erreur d’arrondi n’est pas grave.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ex : température, latitude/longitude approximative, vitesse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F519BD-8CBD-1A1F-3516-1E034D4E8C0E}"/>
              </a:ext>
            </a:extLst>
          </p:cNvPr>
          <p:cNvSpPr txBox="1"/>
          <p:nvPr/>
        </p:nvSpPr>
        <p:spPr>
          <a:xfrm>
            <a:off x="5837050" y="431324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FF0000"/>
                </a:solidFill>
              </a:rPr>
              <a:t>DOUBLE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00B0F0"/>
                </a:solidFill>
              </a:rPr>
              <a:t>Comme FLOAT</a:t>
            </a:r>
            <a:r>
              <a:rPr lang="fr-CA" dirty="0"/>
              <a:t>, mais plus de précision.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Toujours approximation, mais plus précise que FLOAT.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Sert pour des </a:t>
            </a:r>
            <a:r>
              <a:rPr lang="fr-CA" dirty="0">
                <a:solidFill>
                  <a:srgbClr val="FFFF00"/>
                </a:solidFill>
              </a:rPr>
              <a:t>valeurs réelles avec grande amplitude ou beaucoup de décimales</a:t>
            </a:r>
            <a:r>
              <a:rPr lang="fr-CA" dirty="0"/>
              <a:t> (genre coordonnées GPS très précises, calculs scientifiques).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ABACDA-7BBC-2A1E-7A33-25EBCA547C96}"/>
              </a:ext>
            </a:extLst>
          </p:cNvPr>
          <p:cNvSpPr txBox="1"/>
          <p:nvPr/>
        </p:nvSpPr>
        <p:spPr>
          <a:xfrm>
            <a:off x="952500" y="2136487"/>
            <a:ext cx="4188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FF0000"/>
                </a:solidFill>
              </a:rPr>
              <a:t>INT</a:t>
            </a:r>
            <a:endParaRPr lang="fr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00B0F0"/>
                </a:solidFill>
              </a:rPr>
              <a:t>Nombre entier </a:t>
            </a:r>
            <a:r>
              <a:rPr lang="fr-CA" dirty="0"/>
              <a:t>(ex.: 0, 12, 9999).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Sert pour les </a:t>
            </a:r>
            <a:r>
              <a:rPr lang="fr-CA" dirty="0">
                <a:solidFill>
                  <a:srgbClr val="FFC000"/>
                </a:solidFill>
              </a:rPr>
              <a:t>identifiants ou quantité.</a:t>
            </a:r>
          </a:p>
        </p:txBody>
      </p:sp>
    </p:spTree>
    <p:extLst>
      <p:ext uri="{BB962C8B-B14F-4D97-AF65-F5344CB8AC3E}">
        <p14:creationId xmlns:p14="http://schemas.microsoft.com/office/powerpoint/2010/main" val="168694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680CA6-98F2-F189-D32D-E68EC6576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37EDB3-B88E-00C9-CB4C-3AD4F9764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C1A99C-81ED-C48A-9268-91D615F87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2FC7F1-06A3-332B-09BD-D1B09270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B8BA6F9-059A-A5B2-8CC6-4E6579D8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F557D5-8AAB-42B7-CB6E-A8B7B0A9B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F90BAC-642D-3244-DBEB-0963FCD24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6108BA2-BEC1-EC3D-0910-C09A4F3F023F}"/>
              </a:ext>
            </a:extLst>
          </p:cNvPr>
          <p:cNvSpPr txBox="1"/>
          <p:nvPr/>
        </p:nvSpPr>
        <p:spPr>
          <a:xfrm>
            <a:off x="3199171" y="2506896"/>
            <a:ext cx="613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9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“Noms commençant par 'D' </a:t>
            </a:r>
            <a:r>
              <a:rPr lang="fr-CA" b="1" dirty="0"/>
              <a:t>UNION</a:t>
            </a:r>
            <a:r>
              <a:rPr lang="fr-CA" dirty="0"/>
              <a:t> nom='Martin’.”</a:t>
            </a:r>
          </a:p>
          <a:p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C2D25CE-F6B4-A9FC-EA1F-3C00A6A9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46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272701-EBF4-4CD3-3E51-44E0FA43F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5A0C1-7915-E531-38E4-246766671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911C45-9E32-732E-A077-D4FC404C1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1970F-B989-697C-D77A-3EAF0CB6F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7D3AD45-9391-41F8-1321-27F8470F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57D73F-0EB6-F52E-1136-B81528522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058FC2-B092-F2F3-102F-DA8A6289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16AC8497-91A3-34AB-1E4B-8298453511FA}"/>
              </a:ext>
            </a:extLst>
          </p:cNvPr>
          <p:cNvSpPr txBox="1"/>
          <p:nvPr/>
        </p:nvSpPr>
        <p:spPr>
          <a:xfrm>
            <a:off x="3199171" y="2506896"/>
            <a:ext cx="6131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9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“Noms commençant par 'D' </a:t>
            </a:r>
            <a:r>
              <a:rPr lang="fr-CA" b="1" dirty="0"/>
              <a:t>UNION</a:t>
            </a:r>
            <a:r>
              <a:rPr lang="fr-CA" dirty="0"/>
              <a:t> nom='Martin’.”</a:t>
            </a:r>
          </a:p>
          <a:p>
            <a:endParaRPr lang="fr-CA" dirty="0"/>
          </a:p>
          <a:p>
            <a:r>
              <a:rPr lang="en-US" dirty="0">
                <a:solidFill>
                  <a:srgbClr val="00B0F0"/>
                </a:solidFill>
              </a:rPr>
              <a:t>SELECT nom FROM </a:t>
            </a:r>
            <a:r>
              <a:rPr lang="en-US" dirty="0" err="1">
                <a:solidFill>
                  <a:srgbClr val="00B0F0"/>
                </a:solidFill>
              </a:rPr>
              <a:t>etudiants</a:t>
            </a:r>
            <a:r>
              <a:rPr lang="en-US" dirty="0">
                <a:solidFill>
                  <a:srgbClr val="00B0F0"/>
                </a:solidFill>
              </a:rPr>
              <a:t> WHERE nom LIKE 'D%'</a:t>
            </a:r>
          </a:p>
          <a:p>
            <a:r>
              <a:rPr lang="en-US" dirty="0">
                <a:solidFill>
                  <a:srgbClr val="00B0F0"/>
                </a:solidFill>
              </a:rPr>
              <a:t>UNION</a:t>
            </a:r>
          </a:p>
          <a:p>
            <a:r>
              <a:rPr lang="en-US" dirty="0">
                <a:solidFill>
                  <a:srgbClr val="00B0F0"/>
                </a:solidFill>
              </a:rPr>
              <a:t>SELECT nom FROM </a:t>
            </a:r>
            <a:r>
              <a:rPr lang="en-US" dirty="0" err="1">
                <a:solidFill>
                  <a:srgbClr val="00B0F0"/>
                </a:solidFill>
              </a:rPr>
              <a:t>etudiants</a:t>
            </a:r>
            <a:r>
              <a:rPr lang="en-US" dirty="0">
                <a:solidFill>
                  <a:srgbClr val="00B0F0"/>
                </a:solidFill>
              </a:rPr>
              <a:t> WHERE nom='Martin';</a:t>
            </a:r>
          </a:p>
          <a:p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7C60CF-45A9-77EB-1DDA-E14755B6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“Étudiants nom='Dupont'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nom='Martin'.”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90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C0185-4936-E7FB-2679-D4763546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7E36AB-D4DC-2FCF-ECB5-183324714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3794B2-AF30-2FEE-7824-E56641A57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DBDB9-9637-5739-5882-0A7AB202A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9FEC087-0611-429E-D8E6-EEF54D04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Demo-10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1F439A-8108-5F1F-9C2C-7B75145F0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E284B3-90D1-5964-5ED8-B319CC50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9ECE7D4-EA1C-1AA1-7179-72612E5FF0A0}"/>
              </a:ext>
            </a:extLst>
          </p:cNvPr>
          <p:cNvSpPr txBox="1"/>
          <p:nvPr/>
        </p:nvSpPr>
        <p:spPr>
          <a:xfrm>
            <a:off x="2955695" y="1882724"/>
            <a:ext cx="66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“Inscrire Sofia (id=3) au cours IFT3000 (id=3) note 92.25.”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FCA93D-4ADD-82C4-EA14-EB73570E2907}"/>
              </a:ext>
            </a:extLst>
          </p:cNvPr>
          <p:cNvSpPr txBox="1"/>
          <p:nvPr/>
        </p:nvSpPr>
        <p:spPr>
          <a:xfrm>
            <a:off x="2729553" y="2782669"/>
            <a:ext cx="802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F0"/>
                </a:solidFill>
              </a:rPr>
              <a:t>INSERT INTO inscriptions (</a:t>
            </a:r>
            <a:r>
              <a:rPr lang="fr-CA" dirty="0" err="1">
                <a:solidFill>
                  <a:srgbClr val="00B0F0"/>
                </a:solidFill>
              </a:rPr>
              <a:t>etudiant_id</a:t>
            </a:r>
            <a:r>
              <a:rPr lang="fr-CA" dirty="0">
                <a:solidFill>
                  <a:srgbClr val="00B0F0"/>
                </a:solidFill>
              </a:rPr>
              <a:t>, </a:t>
            </a:r>
            <a:r>
              <a:rPr lang="fr-CA" dirty="0" err="1">
                <a:solidFill>
                  <a:srgbClr val="00B0F0"/>
                </a:solidFill>
              </a:rPr>
              <a:t>cours_id</a:t>
            </a:r>
            <a:r>
              <a:rPr lang="fr-CA" dirty="0">
                <a:solidFill>
                  <a:srgbClr val="00B0F0"/>
                </a:solidFill>
              </a:rPr>
              <a:t>, </a:t>
            </a:r>
            <a:r>
              <a:rPr lang="fr-CA" dirty="0" err="1">
                <a:solidFill>
                  <a:srgbClr val="00B0F0"/>
                </a:solidFill>
              </a:rPr>
              <a:t>note_finale</a:t>
            </a:r>
            <a:r>
              <a:rPr lang="fr-CA" dirty="0">
                <a:solidFill>
                  <a:srgbClr val="00B0F0"/>
                </a:solidFill>
              </a:rPr>
              <a:t>)</a:t>
            </a:r>
          </a:p>
          <a:p>
            <a:r>
              <a:rPr lang="fr-CA" dirty="0">
                <a:solidFill>
                  <a:srgbClr val="00B0F0"/>
                </a:solidFill>
              </a:rPr>
              <a:t>VALUES (3, 3, 92.25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4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E7DC6-2698-4F38-082E-6C4C7E631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07560D-FFC4-57BD-8647-AFD2D10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C709D8-D189-D605-54C7-E77DBC7F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8B26D8-B873-7607-37C8-9E952E4D4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6815481-56C1-A95A-203F-62082B3B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10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357984-CA50-F9EC-1676-2FECE67E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0FFE50-4C87-AD6C-1B7B-B2CA4F6CD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6966EB8-CFC5-0162-9A65-F386433E9EAE}"/>
              </a:ext>
            </a:extLst>
          </p:cNvPr>
          <p:cNvSpPr txBox="1"/>
          <p:nvPr/>
        </p:nvSpPr>
        <p:spPr>
          <a:xfrm>
            <a:off x="3199171" y="2506896"/>
            <a:ext cx="6131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10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“Ajouter un étudiant (nom, </a:t>
            </a:r>
            <a:r>
              <a:rPr lang="fr-CA" dirty="0" err="1"/>
              <a:t>prenom</a:t>
            </a:r>
            <a:r>
              <a:rPr lang="fr-CA" dirty="0"/>
              <a:t>, courriel, date).”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>
                <a:solidFill>
                  <a:srgbClr val="00B0F0"/>
                </a:solidFill>
              </a:rPr>
              <a:t>INSERT INTO </a:t>
            </a:r>
            <a:r>
              <a:rPr lang="fr-CA" dirty="0" err="1">
                <a:solidFill>
                  <a:srgbClr val="00B0F0"/>
                </a:solidFill>
              </a:rPr>
              <a:t>etudiants</a:t>
            </a:r>
            <a:r>
              <a:rPr lang="fr-CA" dirty="0">
                <a:solidFill>
                  <a:srgbClr val="00B0F0"/>
                </a:solidFill>
              </a:rPr>
              <a:t> (nom, </a:t>
            </a:r>
            <a:r>
              <a:rPr lang="fr-CA" dirty="0" err="1">
                <a:solidFill>
                  <a:srgbClr val="00B0F0"/>
                </a:solidFill>
              </a:rPr>
              <a:t>prenom</a:t>
            </a:r>
            <a:r>
              <a:rPr lang="fr-CA" dirty="0">
                <a:solidFill>
                  <a:srgbClr val="00B0F0"/>
                </a:solidFill>
              </a:rPr>
              <a:t>, courriel, </a:t>
            </a:r>
            <a:r>
              <a:rPr lang="fr-CA" dirty="0" err="1">
                <a:solidFill>
                  <a:srgbClr val="00B0F0"/>
                </a:solidFill>
              </a:rPr>
              <a:t>date_naissance</a:t>
            </a:r>
            <a:r>
              <a:rPr lang="fr-CA" dirty="0">
                <a:solidFill>
                  <a:srgbClr val="00B0F0"/>
                </a:solidFill>
              </a:rPr>
              <a:t>)</a:t>
            </a:r>
          </a:p>
          <a:p>
            <a:r>
              <a:rPr lang="fr-CA" dirty="0">
                <a:solidFill>
                  <a:srgbClr val="00B0F0"/>
                </a:solidFill>
              </a:rPr>
              <a:t>VALUES ('Durand','Léa','lea.durand@example.com','2001-02-01');</a:t>
            </a:r>
          </a:p>
        </p:txBody>
      </p:sp>
    </p:spTree>
    <p:extLst>
      <p:ext uri="{BB962C8B-B14F-4D97-AF65-F5344CB8AC3E}">
        <p14:creationId xmlns:p14="http://schemas.microsoft.com/office/powerpoint/2010/main" val="353359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D63E1-2A13-6DE1-2ED9-F9CE8E21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33995-C2BF-C55E-D486-B30F93642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AED07-B250-00D8-B907-89EF6FA78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17DA71-1FDC-48BA-55BA-5688A6B13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2C3E468-3D7F-58ED-AE4E-EA264B14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11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360AE2-A17F-C9D5-2B4A-7F97B3F5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7941CD-6CFB-9096-30CF-D4B029DA1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69C026-223F-184B-CF56-91DD475AB305}"/>
              </a:ext>
            </a:extLst>
          </p:cNvPr>
          <p:cNvSpPr txBox="1"/>
          <p:nvPr/>
        </p:nvSpPr>
        <p:spPr>
          <a:xfrm>
            <a:off x="3199171" y="2506896"/>
            <a:ext cx="6131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10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“Corriger la note de Léa (</a:t>
            </a:r>
            <a:r>
              <a:rPr lang="fr-CA" dirty="0" err="1"/>
              <a:t>etudiant_id</a:t>
            </a:r>
            <a:r>
              <a:rPr lang="fr-CA" dirty="0"/>
              <a:t>=2) au cours IFT1147 (</a:t>
            </a:r>
            <a:r>
              <a:rPr lang="fr-CA" dirty="0" err="1"/>
              <a:t>cours_id</a:t>
            </a:r>
            <a:r>
              <a:rPr lang="fr-CA" dirty="0"/>
              <a:t>=1) → 81.00.”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31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C9BD0-9BEA-1978-7AA5-5888A3B7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9DC82-A3A6-3904-92C6-E3AD2A08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BDC44C-0705-8316-A512-7FBAB0E97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B77001-F569-8563-8F36-B1C9390AB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358069A-E5CC-9765-0E9E-A7AAFF0F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11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E0D5E-8CE5-4501-04B5-5851A8B68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8A0075-25B8-1EA9-AC78-38998B359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4E4DD68-84B3-4A18-6C4F-D354E757BF56}"/>
              </a:ext>
            </a:extLst>
          </p:cNvPr>
          <p:cNvSpPr txBox="1"/>
          <p:nvPr/>
        </p:nvSpPr>
        <p:spPr>
          <a:xfrm>
            <a:off x="3199171" y="2506896"/>
            <a:ext cx="6131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10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“Corriger la note de Léa (</a:t>
            </a:r>
            <a:r>
              <a:rPr lang="fr-CA" dirty="0" err="1"/>
              <a:t>etudiant_id</a:t>
            </a:r>
            <a:r>
              <a:rPr lang="fr-CA" dirty="0"/>
              <a:t>=2) au cours IFT1147 (</a:t>
            </a:r>
            <a:r>
              <a:rPr lang="fr-CA" dirty="0" err="1"/>
              <a:t>cours_id</a:t>
            </a:r>
            <a:r>
              <a:rPr lang="fr-CA" dirty="0"/>
              <a:t>=1) → 81.00.”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UPDATE inscriptions</a:t>
            </a:r>
          </a:p>
          <a:p>
            <a:r>
              <a:rPr lang="en-US" dirty="0">
                <a:solidFill>
                  <a:srgbClr val="00B0F0"/>
                </a:solidFill>
              </a:rPr>
              <a:t>SET </a:t>
            </a:r>
            <a:r>
              <a:rPr lang="en-US" dirty="0" err="1">
                <a:solidFill>
                  <a:srgbClr val="00B0F0"/>
                </a:solidFill>
              </a:rPr>
              <a:t>note_finale</a:t>
            </a:r>
            <a:r>
              <a:rPr lang="en-US" dirty="0">
                <a:solidFill>
                  <a:srgbClr val="00B0F0"/>
                </a:solidFill>
              </a:rPr>
              <a:t> = 81.00</a:t>
            </a:r>
          </a:p>
          <a:p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etudiant_id</a:t>
            </a:r>
            <a:r>
              <a:rPr lang="en-US" dirty="0">
                <a:solidFill>
                  <a:srgbClr val="00B0F0"/>
                </a:solidFill>
              </a:rPr>
              <a:t> = 2 AND </a:t>
            </a:r>
            <a:r>
              <a:rPr lang="en-US" dirty="0" err="1">
                <a:solidFill>
                  <a:srgbClr val="00B0F0"/>
                </a:solidFill>
              </a:rPr>
              <a:t>cours_id</a:t>
            </a:r>
            <a:r>
              <a:rPr lang="en-US" dirty="0">
                <a:solidFill>
                  <a:srgbClr val="00B0F0"/>
                </a:solidFill>
              </a:rPr>
              <a:t> = 1;</a:t>
            </a:r>
          </a:p>
          <a:p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4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CE445A-2BDF-EA18-0FA1-CA2B86414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ACC492-81E8-A46B-B783-AAA8CDFF5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F6EDEB-6716-66C4-2794-FF6E23605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8D284BD-EAE7-FA7F-2961-2D33219CA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4ABE4F1-CEE6-278C-A5E2-327C5F71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12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1CB091-12D1-5F95-EB0E-88188B4FE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780967-789B-9021-0FF7-BD8B57A85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D661DB8-821B-2906-8E63-B27972C13ED9}"/>
              </a:ext>
            </a:extLst>
          </p:cNvPr>
          <p:cNvSpPr txBox="1"/>
          <p:nvPr/>
        </p:nvSpPr>
        <p:spPr>
          <a:xfrm>
            <a:off x="800100" y="1728299"/>
            <a:ext cx="6131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12.1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“Supprimer l’inscription de Jean (id=1) en IFT2002 (id=2 après update).”</a:t>
            </a:r>
          </a:p>
          <a:p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F1F8E7B-F7F0-E4D0-6365-79255F40C761}"/>
              </a:ext>
            </a:extLst>
          </p:cNvPr>
          <p:cNvSpPr txBox="1"/>
          <p:nvPr/>
        </p:nvSpPr>
        <p:spPr>
          <a:xfrm>
            <a:off x="800100" y="3971857"/>
            <a:ext cx="613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12.2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“Supprimer inscriptions &lt; 60.”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54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1FB0D-FDB0-F6AE-6E81-64378F6FC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FE9538-3EE3-8BFB-3C73-34821C648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CC443E-9737-C840-FEC1-DCEBE549B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683F5-7BC3-2DE6-09DA-A0EC02B5B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0337F42-B2A0-DABB-B02D-9F3EC7EA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01" y="907938"/>
            <a:ext cx="10283452" cy="82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Exercices</a:t>
            </a:r>
            <a:r>
              <a:rPr lang="en-US" dirty="0"/>
              <a:t> 12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5D5F3E-3852-A542-55FC-D63F52895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969FD-61DA-24BE-E161-7AEAA217E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D4EDE49-5EE2-9C69-3EC5-EBF4E6E5B0B6}"/>
              </a:ext>
            </a:extLst>
          </p:cNvPr>
          <p:cNvSpPr txBox="1"/>
          <p:nvPr/>
        </p:nvSpPr>
        <p:spPr>
          <a:xfrm>
            <a:off x="800100" y="1728299"/>
            <a:ext cx="6131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12.1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“Supprimer l’inscription de Jean (id=1) en IFT2002 (id=2 après update).”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DELETE FROM inscriptions</a:t>
            </a:r>
          </a:p>
          <a:p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etudiant_id</a:t>
            </a:r>
            <a:r>
              <a:rPr lang="en-US" dirty="0">
                <a:solidFill>
                  <a:srgbClr val="00B0F0"/>
                </a:solidFill>
              </a:rPr>
              <a:t> = 1 AND </a:t>
            </a:r>
            <a:r>
              <a:rPr lang="en-US" dirty="0" err="1">
                <a:solidFill>
                  <a:srgbClr val="00B0F0"/>
                </a:solidFill>
              </a:rPr>
              <a:t>cours_id</a:t>
            </a:r>
            <a:r>
              <a:rPr lang="en-US" dirty="0">
                <a:solidFill>
                  <a:srgbClr val="00B0F0"/>
                </a:solidFill>
              </a:rPr>
              <a:t> = 2;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9FBFA6-4098-BE0F-C7E2-6E0825BD1500}"/>
              </a:ext>
            </a:extLst>
          </p:cNvPr>
          <p:cNvSpPr txBox="1"/>
          <p:nvPr/>
        </p:nvSpPr>
        <p:spPr>
          <a:xfrm>
            <a:off x="800100" y="3971857"/>
            <a:ext cx="6131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Exercice 12.2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r>
              <a:rPr lang="fr-CA" dirty="0"/>
              <a:t>“Supprimer inscriptions &lt; 60.”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DELETE FROM inscriptions</a:t>
            </a:r>
          </a:p>
          <a:p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note_finale</a:t>
            </a:r>
            <a:r>
              <a:rPr lang="en-US" dirty="0">
                <a:solidFill>
                  <a:srgbClr val="00B0F0"/>
                </a:solidFill>
              </a:rPr>
              <a:t> &lt; 60;</a:t>
            </a:r>
            <a:endParaRPr lang="fr-CA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96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07CA8-EDDD-D319-1E0E-8567CB56D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7C052A-5699-F7A0-6AD5-A4893882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9E68A4-379F-827E-407B-77EC2AAFE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481D47-4EC5-430B-F21A-A7A5311B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A39FA47-38F7-D615-CCA9-2F076763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283452" cy="1281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 err="1">
                <a:solidFill>
                  <a:srgbClr val="C00000"/>
                </a:solidFill>
              </a:rPr>
              <a:t>Alphanumériques</a:t>
            </a:r>
            <a:endParaRPr lang="en-US" sz="6600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7EA2F6-4ED4-7585-1710-6280C2AF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D0A197-270E-E1A9-C84D-59FB63A4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4829564-512D-1D30-8A11-B27F2348B1E5}"/>
              </a:ext>
            </a:extLst>
          </p:cNvPr>
          <p:cNvSpPr txBox="1"/>
          <p:nvPr/>
        </p:nvSpPr>
        <p:spPr>
          <a:xfrm>
            <a:off x="800100" y="2161945"/>
            <a:ext cx="4951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C00000"/>
                </a:solidFill>
              </a:rPr>
              <a:t>VARCHAR(longueur)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00B0F0"/>
                </a:solidFill>
              </a:rPr>
              <a:t>Chaîne de texte courte </a:t>
            </a:r>
            <a:r>
              <a:rPr lang="fr-CA" dirty="0"/>
              <a:t>(ex.: nom, courriel, titre de cours).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Chaîne de </a:t>
            </a:r>
            <a:r>
              <a:rPr lang="fr-CA" dirty="0">
                <a:solidFill>
                  <a:srgbClr val="FFFF00"/>
                </a:solidFill>
              </a:rPr>
              <a:t>texte variable, jusqu’à n </a:t>
            </a:r>
            <a:r>
              <a:rPr lang="fr-CA" dirty="0"/>
              <a:t>caractères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Tu donnes une limite max en caractères : VARCHAR(50), VARCHAR(100), etc.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16C008-F767-0421-FC9B-11136D706A49}"/>
              </a:ext>
            </a:extLst>
          </p:cNvPr>
          <p:cNvSpPr txBox="1"/>
          <p:nvPr/>
        </p:nvSpPr>
        <p:spPr>
          <a:xfrm>
            <a:off x="820908" y="4425021"/>
            <a:ext cx="4910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C00000"/>
                </a:solidFill>
              </a:rPr>
              <a:t>CHAR(n)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Chaîne de </a:t>
            </a:r>
            <a:r>
              <a:rPr lang="fr-CA" dirty="0">
                <a:solidFill>
                  <a:srgbClr val="00B0F0"/>
                </a:solidFill>
              </a:rPr>
              <a:t>texte court </a:t>
            </a:r>
            <a:r>
              <a:rPr lang="fr-CA" dirty="0"/>
              <a:t>de </a:t>
            </a:r>
            <a:r>
              <a:rPr lang="fr-CA" dirty="0">
                <a:solidFill>
                  <a:srgbClr val="FFFF00"/>
                </a:solidFill>
              </a:rPr>
              <a:t>longueur fixe</a:t>
            </a:r>
            <a:r>
              <a:rPr lang="fr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MySQL va remplir avec des espaces si c’est plus court.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561FA5-8243-61B0-2809-6D9D2B4F111C}"/>
              </a:ext>
            </a:extLst>
          </p:cNvPr>
          <p:cNvSpPr txBox="1"/>
          <p:nvPr/>
        </p:nvSpPr>
        <p:spPr>
          <a:xfrm>
            <a:off x="6516859" y="2203066"/>
            <a:ext cx="49101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C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Texte </a:t>
            </a:r>
            <a:r>
              <a:rPr lang="fr-CA" dirty="0">
                <a:solidFill>
                  <a:srgbClr val="00B0F0"/>
                </a:solidFill>
              </a:rPr>
              <a:t>plus long </a:t>
            </a:r>
            <a:r>
              <a:rPr lang="fr-CA" dirty="0"/>
              <a:t>(description, commentaire, bio, texte libre).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Pas </a:t>
            </a:r>
            <a:r>
              <a:rPr lang="fr-CA" dirty="0">
                <a:solidFill>
                  <a:srgbClr val="FFFF00"/>
                </a:solidFill>
              </a:rPr>
              <a:t>besoin de longueur.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Plus gros que VARCHAR.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7928AB-519B-D9DD-8E00-8846DA4C858B}"/>
              </a:ext>
            </a:extLst>
          </p:cNvPr>
          <p:cNvSpPr txBox="1"/>
          <p:nvPr/>
        </p:nvSpPr>
        <p:spPr>
          <a:xfrm>
            <a:off x="6460941" y="3966072"/>
            <a:ext cx="4910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C00000"/>
                </a:solidFill>
              </a:rPr>
              <a:t>ENUM('val1','val2',...)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Valeur choisie parmi une </a:t>
            </a:r>
            <a:r>
              <a:rPr lang="fr-CA" dirty="0">
                <a:solidFill>
                  <a:srgbClr val="00B0F0"/>
                </a:solidFill>
              </a:rPr>
              <a:t>liste fermée</a:t>
            </a:r>
            <a:r>
              <a:rPr lang="fr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Empêche les fautes de frappe.</a:t>
            </a:r>
          </a:p>
        </p:txBody>
      </p:sp>
    </p:spTree>
    <p:extLst>
      <p:ext uri="{BB962C8B-B14F-4D97-AF65-F5344CB8AC3E}">
        <p14:creationId xmlns:p14="http://schemas.microsoft.com/office/powerpoint/2010/main" val="249035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77A302-081F-27B9-AD3A-B7E5BC87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7D923E-DA98-EAD6-FA15-8F356F0E5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C33F83-AC1F-9492-F0B0-212A35EA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9C0F67-70C6-3970-25C3-EC4D7CF3A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8D67340-C72C-1183-0782-AE0E7934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283452" cy="1281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 err="1">
                <a:solidFill>
                  <a:srgbClr val="C00000"/>
                </a:solidFill>
              </a:rPr>
              <a:t>Temporels</a:t>
            </a:r>
            <a:endParaRPr lang="en-US" sz="6600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60B8D-8498-58D9-512D-50E2379E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CC5F57-9FC4-C730-4015-ACEEDE4F4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EF4B05AF-5090-AD60-0314-0704D9903177}"/>
              </a:ext>
            </a:extLst>
          </p:cNvPr>
          <p:cNvSpPr txBox="1"/>
          <p:nvPr/>
        </p:nvSpPr>
        <p:spPr>
          <a:xfrm>
            <a:off x="800100" y="2161945"/>
            <a:ext cx="49517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FF0000"/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Une date seulement </a:t>
            </a:r>
            <a:r>
              <a:rPr lang="fr-CA" dirty="0">
                <a:solidFill>
                  <a:srgbClr val="00B0F0"/>
                </a:solidFill>
              </a:rPr>
              <a:t>(AAAA-MM-JJ).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Exemple : '2001-02-01'.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C8E6AB-9EC9-DEA5-C9A7-B995125A0521}"/>
              </a:ext>
            </a:extLst>
          </p:cNvPr>
          <p:cNvSpPr txBox="1"/>
          <p:nvPr/>
        </p:nvSpPr>
        <p:spPr>
          <a:xfrm>
            <a:off x="5927454" y="2153265"/>
            <a:ext cx="58514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FF0000"/>
                </a:solidFill>
              </a:rPr>
              <a:t>TIMESTAMP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Contient </a:t>
            </a:r>
            <a:r>
              <a:rPr lang="fr-CA" dirty="0">
                <a:solidFill>
                  <a:srgbClr val="00B0F0"/>
                </a:solidFill>
              </a:rPr>
              <a:t>date + heure (ex: 2025-10-29 14:32:05).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Se remplit tout seul avec </a:t>
            </a:r>
            <a:r>
              <a:rPr lang="fr-CA" dirty="0">
                <a:solidFill>
                  <a:srgbClr val="FFFF00"/>
                </a:solidFill>
              </a:rPr>
              <a:t>DEFAULT CURRENT_TIMESTAMP.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Peut aussi se mettre à jour automatiquement quand la ligne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FFFF00"/>
                </a:solidFill>
              </a:rPr>
              <a:t>Dépend du fuseau horaire du serveur.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Valide seulement entre ~1970 et 2038.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5687D9-36A3-0FFC-938A-F3034B8F66C3}"/>
              </a:ext>
            </a:extLst>
          </p:cNvPr>
          <p:cNvSpPr txBox="1"/>
          <p:nvPr/>
        </p:nvSpPr>
        <p:spPr>
          <a:xfrm>
            <a:off x="603285" y="3445926"/>
            <a:ext cx="51485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FF0000"/>
                </a:solidFill>
              </a:rPr>
              <a:t>DATETIME</a:t>
            </a:r>
          </a:p>
          <a:p>
            <a:pPr algn="ctr"/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Contient aussi date + heure </a:t>
            </a:r>
            <a:r>
              <a:rPr lang="fr-CA" dirty="0">
                <a:solidFill>
                  <a:srgbClr val="00B0F0"/>
                </a:solidFill>
              </a:rPr>
              <a:t>(ex: 2025-10-29 14:32:05).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Ne se remplit pas tout seul (tu fournis la valeur).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FFFF00"/>
                </a:solidFill>
              </a:rPr>
              <a:t>Ne dépend pas du fuseau horaire.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Fonctionne pour des dates très loin dans le passé ou le futur (1000 à 9999).</a:t>
            </a:r>
          </a:p>
        </p:txBody>
      </p:sp>
    </p:spTree>
    <p:extLst>
      <p:ext uri="{BB962C8B-B14F-4D97-AF65-F5344CB8AC3E}">
        <p14:creationId xmlns:p14="http://schemas.microsoft.com/office/powerpoint/2010/main" val="283791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5B91D-831C-4CB2-C2EC-7D17C8E31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A452B4-F732-5DE7-AF0D-8C70D34E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F85B7A-1936-7232-A3C5-7E163E92E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A9D66D-D8A9-252E-A98A-7F1E88BF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A8306AC-BBC0-9020-D0FC-2CDF5893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283452" cy="12618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Les </a:t>
            </a:r>
            <a:r>
              <a:rPr lang="en-US" sz="6600" dirty="0" err="1">
                <a:solidFill>
                  <a:srgbClr val="FF0000"/>
                </a:solidFill>
              </a:rPr>
              <a:t>Clés</a:t>
            </a:r>
            <a:endParaRPr lang="en-US" sz="66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4474D5-7021-EE0D-3C29-3954EA815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76DCD0-BF35-8173-161E-6AE95FC00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04D2FB9-91BC-B34B-8038-DB73125FA06F}"/>
              </a:ext>
            </a:extLst>
          </p:cNvPr>
          <p:cNvSpPr txBox="1"/>
          <p:nvPr/>
        </p:nvSpPr>
        <p:spPr>
          <a:xfrm>
            <a:off x="413262" y="2142281"/>
            <a:ext cx="560715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FF0000"/>
                </a:solidFill>
              </a:rPr>
              <a:t>Clé primaire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00B0F0"/>
                </a:solidFill>
              </a:rPr>
              <a:t>Identifiant unique d’une ligne</a:t>
            </a:r>
            <a:r>
              <a:rPr lang="fr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Souvent une colonne id </a:t>
            </a:r>
            <a:r>
              <a:rPr lang="fr-CA" dirty="0">
                <a:solidFill>
                  <a:srgbClr val="FFFF00"/>
                </a:solidFill>
              </a:rPr>
              <a:t>INT AUTO_INCREMENT.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Sert à retrouver une ligne précisément, faire des UPDATE ... WHERE id = ...,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Une table a normalement une seule clé primaire.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 -&gt; “C’est la carte d’identité de la ligne.”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FFFF00"/>
                </a:solidFill>
              </a:rPr>
              <a:t>Important :</a:t>
            </a:r>
          </a:p>
          <a:p>
            <a:r>
              <a:rPr lang="fr-CA" dirty="0">
                <a:solidFill>
                  <a:srgbClr val="FFFF00"/>
                </a:solidFill>
              </a:rPr>
              <a:t>	PRIMARY KEY est automatiquement UNIQUE 	(pas de doublon).</a:t>
            </a:r>
          </a:p>
          <a:p>
            <a:endParaRPr lang="fr-CA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FFFF00"/>
                </a:solidFill>
              </a:rPr>
              <a:t>PRIMARY KEY est automatiquement NOT NULL (tu ne peux pas avoir une ligne sans clé primaire).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D257E7-CC06-2352-2B1C-E2DBEDD2DD23}"/>
              </a:ext>
            </a:extLst>
          </p:cNvPr>
          <p:cNvSpPr txBox="1"/>
          <p:nvPr/>
        </p:nvSpPr>
        <p:spPr>
          <a:xfrm>
            <a:off x="6263149" y="2142282"/>
            <a:ext cx="56861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solidFill>
                  <a:srgbClr val="FF0000"/>
                </a:solidFill>
              </a:rPr>
              <a:t>Clé étrangère 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Colonne qui </a:t>
            </a:r>
            <a:r>
              <a:rPr lang="fr-CA" dirty="0">
                <a:solidFill>
                  <a:srgbClr val="00B0F0"/>
                </a:solidFill>
              </a:rPr>
              <a:t>pointe vers la clé primaire d’une autre table</a:t>
            </a:r>
            <a:r>
              <a:rPr lang="fr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Exemple : </a:t>
            </a:r>
            <a:r>
              <a:rPr lang="fr-CA" dirty="0" err="1"/>
              <a:t>inscriptions.etudiant_id</a:t>
            </a:r>
            <a:r>
              <a:rPr lang="fr-CA" dirty="0"/>
              <a:t> pointe vers etudiants.id.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FFFF00"/>
                </a:solidFill>
              </a:rPr>
              <a:t>Force la cohérence </a:t>
            </a:r>
            <a:r>
              <a:rPr lang="fr-CA" dirty="0"/>
              <a:t>: tu ne peux pas référencer quelque chose qui n’existe pas.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-&gt; “C’est un lien vers une autre table.”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Pourquoi on en a besoin ?</a:t>
            </a:r>
          </a:p>
          <a:p>
            <a:r>
              <a:rPr lang="fr-CA" dirty="0"/>
              <a:t>	Pour exprimer des relations entre tables (un 	étudiant est inscrit à un cours).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Pour pouvoir faire des JOIN plus tard</a:t>
            </a:r>
          </a:p>
        </p:txBody>
      </p:sp>
    </p:spTree>
    <p:extLst>
      <p:ext uri="{BB962C8B-B14F-4D97-AF65-F5344CB8AC3E}">
        <p14:creationId xmlns:p14="http://schemas.microsoft.com/office/powerpoint/2010/main" val="193640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CEC40-9762-41D7-2A45-7F25D65A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D0D3E8-5A83-8314-3061-4465FF3CC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E8A805-E8E1-8222-58FA-B6780CFB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EB40B9-22FD-FC83-A481-07241FF1E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2070AF4-15D7-6934-97EA-2B715838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6" y="596456"/>
            <a:ext cx="10283452" cy="1281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 err="1"/>
              <a:t>PREmière</a:t>
            </a:r>
            <a:r>
              <a:rPr lang="en-US" sz="6600" dirty="0"/>
              <a:t> BD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45938-5BD6-20CF-5C52-DDE4E4DBB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F0BB9-0688-981C-E700-CBEC85A7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B38AB2B6BF545A8599BD2AD1502AA" ma:contentTypeVersion="14" ma:contentTypeDescription="Crée un document." ma:contentTypeScope="" ma:versionID="7f2cdf9c99bbbe86c06af78b8aed1a6d">
  <xsd:schema xmlns:xsd="http://www.w3.org/2001/XMLSchema" xmlns:xs="http://www.w3.org/2001/XMLSchema" xmlns:p="http://schemas.microsoft.com/office/2006/metadata/properties" xmlns:ns3="e22d67d1-2666-44c5-a9ab-791563e1ceab" xmlns:ns4="f8672e92-0c92-49fc-8add-e15b983bd1b6" targetNamespace="http://schemas.microsoft.com/office/2006/metadata/properties" ma:root="true" ma:fieldsID="0af74a9e64c533316e38ee5f764f6c23" ns3:_="" ns4:_="">
    <xsd:import namespace="e22d67d1-2666-44c5-a9ab-791563e1ceab"/>
    <xsd:import namespace="f8672e92-0c92-49fc-8add-e15b983bd1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d67d1-2666-44c5-a9ab-791563e1ce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72e92-0c92-49fc-8add-e15b983bd1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22d67d1-2666-44c5-a9ab-791563e1ceab" xsi:nil="true"/>
  </documentManagement>
</p:properties>
</file>

<file path=customXml/itemProps1.xml><?xml version="1.0" encoding="utf-8"?>
<ds:datastoreItem xmlns:ds="http://schemas.openxmlformats.org/officeDocument/2006/customXml" ds:itemID="{65F3B4AB-02E2-4840-AE2A-09E98B17DA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2d67d1-2666-44c5-a9ab-791563e1ceab"/>
    <ds:schemaRef ds:uri="f8672e92-0c92-49fc-8add-e15b983bd1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8371B1-CE64-4D90-84D6-FEDAB13C5A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E4EBFD-A2C6-4261-9CA6-60E7445F83B6}">
  <ds:schemaRefs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e22d67d1-2666-44c5-a9ab-791563e1ce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8672e92-0c92-49fc-8add-e15b983bd1b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2485</Words>
  <Application>Microsoft Office PowerPoint</Application>
  <PresentationFormat>Grand écran</PresentationFormat>
  <Paragraphs>363</Paragraphs>
  <Slides>57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1" baseType="lpstr">
      <vt:lpstr>Arial</vt:lpstr>
      <vt:lpstr>Calisto MT</vt:lpstr>
      <vt:lpstr>Univers Condensed</vt:lpstr>
      <vt:lpstr>ChronicleVTI</vt:lpstr>
      <vt:lpstr>BASE DE DONNÉ</vt:lpstr>
      <vt:lpstr>CRÉation de la base de donné</vt:lpstr>
      <vt:lpstr>Étape GÉNÉRALE</vt:lpstr>
      <vt:lpstr>Les types de colonnes</vt:lpstr>
      <vt:lpstr>NUMÉRIQUEs</vt:lpstr>
      <vt:lpstr>Alphanumériques</vt:lpstr>
      <vt:lpstr>Temporels</vt:lpstr>
      <vt:lpstr>Les Clés</vt:lpstr>
      <vt:lpstr>PREmière BD</vt:lpstr>
      <vt:lpstr>PREmière BD – Table Étudiants</vt:lpstr>
      <vt:lpstr>PREmière BD – TABLE Cours</vt:lpstr>
      <vt:lpstr>Types de relations entre tables</vt:lpstr>
      <vt:lpstr>Types de relations entre tables</vt:lpstr>
      <vt:lpstr>Types de relations entre tables</vt:lpstr>
      <vt:lpstr>Types de relations entre tables</vt:lpstr>
      <vt:lpstr>Les actions CASCADE / RESTRICT / NO ACTION / SET NULL</vt:lpstr>
      <vt:lpstr>Les actions CASCADE / RESTRICT / NO ACTION / SET NULL</vt:lpstr>
      <vt:lpstr>PREmière BD – inscriptions</vt:lpstr>
      <vt:lpstr>Requete SQL</vt:lpstr>
      <vt:lpstr>Jointure</vt:lpstr>
      <vt:lpstr>Jointure</vt:lpstr>
      <vt:lpstr>Jointure</vt:lpstr>
      <vt:lpstr>Jointure</vt:lpstr>
      <vt:lpstr>IMPORTER les donnés</vt:lpstr>
      <vt:lpstr>Demo-1</vt:lpstr>
      <vt:lpstr>Exercices 1</vt:lpstr>
      <vt:lpstr>Exercices 1</vt:lpstr>
      <vt:lpstr>Demo-2</vt:lpstr>
      <vt:lpstr>Exercices 2</vt:lpstr>
      <vt:lpstr>Exercices 2</vt:lpstr>
      <vt:lpstr>Demo-3</vt:lpstr>
      <vt:lpstr>Exercices 3</vt:lpstr>
      <vt:lpstr>Exercices 3</vt:lpstr>
      <vt:lpstr>Demo-4</vt:lpstr>
      <vt:lpstr>Exercices 4</vt:lpstr>
      <vt:lpstr>Exercices 4</vt:lpstr>
      <vt:lpstr>Demo-5</vt:lpstr>
      <vt:lpstr>Exercices 5</vt:lpstr>
      <vt:lpstr>Exercices 5</vt:lpstr>
      <vt:lpstr>Demo-5</vt:lpstr>
      <vt:lpstr>Demo-6</vt:lpstr>
      <vt:lpstr>Exercices 6</vt:lpstr>
      <vt:lpstr>Demo-7</vt:lpstr>
      <vt:lpstr>Demo-7</vt:lpstr>
      <vt:lpstr>Exercices 7</vt:lpstr>
      <vt:lpstr>Demo-8</vt:lpstr>
      <vt:lpstr>Exercices 8</vt:lpstr>
      <vt:lpstr>Exercices 8</vt:lpstr>
      <vt:lpstr>Demo-9</vt:lpstr>
      <vt:lpstr>Exercices 9</vt:lpstr>
      <vt:lpstr>Exercices 9</vt:lpstr>
      <vt:lpstr>Demo-10</vt:lpstr>
      <vt:lpstr>Exercices 10</vt:lpstr>
      <vt:lpstr>Exercices 11</vt:lpstr>
      <vt:lpstr>Exercices 11</vt:lpstr>
      <vt:lpstr>Exercices 12</vt:lpstr>
      <vt:lpstr>Exercices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Joanie Birtz</dc:creator>
  <cp:lastModifiedBy>Joanie Birtz</cp:lastModifiedBy>
  <cp:revision>2</cp:revision>
  <dcterms:created xsi:type="dcterms:W3CDTF">2025-10-29T15:55:50Z</dcterms:created>
  <dcterms:modified xsi:type="dcterms:W3CDTF">2025-10-29T23:59:53Z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0x0101004A8B38AB2B6BF545A8599BD2AD1502AA</vt:lpwstr>
  </property>
</Properties>
</file>