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61" r:id="rId14"/>
    <p:sldId id="262" r:id="rId15"/>
    <p:sldId id="263" r:id="rId16"/>
  </p:sldIdLst>
  <p:sldSz cx="12192000" cy="6858000"/>
  <p:notesSz cx="6858000" cy="9144000"/>
  <p:defaultTextStyle>
    <a:defPPr>
      <a:defRPr lang="en-A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94125"/>
  </p:normalViewPr>
  <p:slideViewPr>
    <p:cSldViewPr snapToGrid="0">
      <p:cViewPr varScale="1">
        <p:scale>
          <a:sx n="129" d="100"/>
          <a:sy n="129"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07T16:25:36.769"/>
    </inkml:context>
    <inkml:brush xml:id="br0">
      <inkml:brushProperty name="width" value="0.1" units="cm"/>
      <inkml:brushProperty name="height" value="0.1" units="cm"/>
      <inkml:brushProperty name="color" value="#E71224"/>
    </inkml:brush>
  </inkml:definitions>
  <inkml:trace contextRef="#ctx0" brushRef="#br0">7514 9684 16383 0 0,'12'0'0'0'0,"16"0"0"0"0,9 0 0 0 0,11 0 0 0 0,2 0 0 0 0,0 0 0 0 0,2 0 0 0 0,-1 0 0 0 0,3 6 0 0 0,4 2 0 0 0,-2 0 0 0 0,2-2 0 0 0,-4-2 0 0 0,2 5 0 0 0,3 1 0 0 0,-2 4 0 0 0,0 0 0 0 0,-2-2 0 0 0,0-4 0 0 0,4-3 0 0 0,3-1 0 0 0,4-3 0 0 0,-4-1 0 0 0,-7 0 0 0 0,-6-1 0 0 0,-5 0 0 0 0,-5 1 0 0 0,-3-1 0 0 0,-1 1 0 0 0,-1 0 0 0 0,0 0 0 0 0,0 0 0 0 0,1 0 0 0 0,-1 0 0 0 0,1 0 0 0 0,0 0 0 0 0,1 0 0 0 0,-1 0 0 0 0,0 0 0 0 0,1 0 0 0 0,5 0 0 0 0,2-6 0 0 0,6-2 0 0 0,0-5 0 0 0,-1-2 0 0 0,-4 3 0 0 0,-3 4 0 0 0,-2 2 0 0 0,-3 3 0 0 0,6 1 0 0 0,1 2 0 0 0,-1-6 0 0 0,-1-1 0 0 0,-2 0 0 0 0,-1-5 0 0 0,-2 0 0 0 0,0 2 0 0 0,-1 3 0 0 0,0 2 0 0 0,0-4 0 0 0,0 0 0 0 0,0 1 0 0 0,0-4 0 0 0,0 0 0 0 0,0 3 0 0 0,1 1 0 0 0,-1 4 0 0 0,0 1 0 0 0,-5 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163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969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646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9457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9174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4915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0603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5939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3129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87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10/21/23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419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10/21/23</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39182956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DE4BBA-9C20-6785-ED4A-846179090D93}"/>
              </a:ext>
            </a:extLst>
          </p:cNvPr>
          <p:cNvSpPr>
            <a:spLocks noGrp="1"/>
          </p:cNvSpPr>
          <p:nvPr>
            <p:ph type="ctrTitle"/>
          </p:nvPr>
        </p:nvSpPr>
        <p:spPr>
          <a:xfrm>
            <a:off x="1137561" y="1847850"/>
            <a:ext cx="3231633" cy="3162300"/>
          </a:xfrm>
        </p:spPr>
        <p:txBody>
          <a:bodyPr>
            <a:normAutofit/>
          </a:bodyPr>
          <a:lstStyle/>
          <a:p>
            <a:r>
              <a:rPr lang="en-AL" dirty="0"/>
              <a:t>JDBC - Java</a:t>
            </a:r>
          </a:p>
        </p:txBody>
      </p:sp>
      <p:sp>
        <p:nvSpPr>
          <p:cNvPr id="3" name="Subtitle 2">
            <a:extLst>
              <a:ext uri="{FF2B5EF4-FFF2-40B4-BE49-F238E27FC236}">
                <a16:creationId xmlns:a16="http://schemas.microsoft.com/office/drawing/2014/main" id="{205C5D4D-4D0C-7E8A-B106-306EF63D03BA}"/>
              </a:ext>
            </a:extLst>
          </p:cNvPr>
          <p:cNvSpPr>
            <a:spLocks noGrp="1"/>
          </p:cNvSpPr>
          <p:nvPr>
            <p:ph type="subTitle" idx="1"/>
          </p:nvPr>
        </p:nvSpPr>
        <p:spPr>
          <a:xfrm>
            <a:off x="1137561" y="4948999"/>
            <a:ext cx="3231633" cy="985075"/>
          </a:xfrm>
        </p:spPr>
        <p:txBody>
          <a:bodyPr>
            <a:normAutofit/>
          </a:bodyPr>
          <a:lstStyle/>
          <a:p>
            <a:r>
              <a:rPr lang="en-AL" sz="1400" dirty="0"/>
              <a:t>Author: Joan Janku</a:t>
            </a:r>
          </a:p>
        </p:txBody>
      </p:sp>
      <p:sp>
        <p:nvSpPr>
          <p:cNvPr id="11" name="Rectangle 10">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ue and black line&#10;&#10;Description automatically generated">
            <a:extLst>
              <a:ext uri="{FF2B5EF4-FFF2-40B4-BE49-F238E27FC236}">
                <a16:creationId xmlns:a16="http://schemas.microsoft.com/office/drawing/2014/main" id="{027E7F72-2365-54F2-9E5C-9D3064DCD1AE}"/>
              </a:ext>
            </a:extLst>
          </p:cNvPr>
          <p:cNvPicPr>
            <a:picLocks noChangeAspect="1"/>
          </p:cNvPicPr>
          <p:nvPr/>
        </p:nvPicPr>
        <p:blipFill rotWithShape="1">
          <a:blip r:embed="rId2"/>
          <a:srcRect l="30351" r="23053" b="2"/>
          <a:stretch/>
        </p:blipFill>
        <p:spPr>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p:spPr>
      </p:pic>
    </p:spTree>
    <p:extLst>
      <p:ext uri="{BB962C8B-B14F-4D97-AF65-F5344CB8AC3E}">
        <p14:creationId xmlns:p14="http://schemas.microsoft.com/office/powerpoint/2010/main" val="173330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C1EA-9A8F-322F-80F2-D883343A03BE}"/>
              </a:ext>
            </a:extLst>
          </p:cNvPr>
          <p:cNvSpPr>
            <a:spLocks noGrp="1"/>
          </p:cNvSpPr>
          <p:nvPr>
            <p:ph type="title"/>
          </p:nvPr>
        </p:nvSpPr>
        <p:spPr/>
        <p:txBody>
          <a:bodyPr/>
          <a:lstStyle/>
          <a:p>
            <a:r>
              <a:rPr lang="en-AL" dirty="0"/>
              <a:t>JDBC – Executing the statements</a:t>
            </a:r>
          </a:p>
        </p:txBody>
      </p:sp>
      <p:sp>
        <p:nvSpPr>
          <p:cNvPr id="3" name="Content Placeholder 2">
            <a:extLst>
              <a:ext uri="{FF2B5EF4-FFF2-40B4-BE49-F238E27FC236}">
                <a16:creationId xmlns:a16="http://schemas.microsoft.com/office/drawing/2014/main" id="{C6A79D4E-A09C-8DCB-6BC2-E2D41844AEA0}"/>
              </a:ext>
            </a:extLst>
          </p:cNvPr>
          <p:cNvSpPr>
            <a:spLocks noGrp="1"/>
          </p:cNvSpPr>
          <p:nvPr>
            <p:ph idx="1"/>
          </p:nvPr>
        </p:nvSpPr>
        <p:spPr/>
        <p:txBody>
          <a:bodyPr/>
          <a:lstStyle/>
          <a:p>
            <a:r>
              <a:rPr lang="en-AL" dirty="0"/>
              <a:t>When the statement to be executed is a </a:t>
            </a:r>
            <a:r>
              <a:rPr lang="en-AL" b="1" dirty="0"/>
              <a:t>DML(insert,update,delete) </a:t>
            </a:r>
            <a:r>
              <a:rPr lang="en-AL" dirty="0"/>
              <a:t>we only need the numbers of rows affect (optionaly)</a:t>
            </a:r>
          </a:p>
          <a:p>
            <a:r>
              <a:rPr lang="en-AL" dirty="0"/>
              <a:t>However, when the statement to be executed is </a:t>
            </a:r>
            <a:r>
              <a:rPr lang="en-AL" b="1" dirty="0"/>
              <a:t>DQL</a:t>
            </a:r>
            <a:r>
              <a:rPr lang="en-AL" dirty="0"/>
              <a:t> we need to see/access what the query returns. This is achived through the </a:t>
            </a:r>
            <a:r>
              <a:rPr lang="en-AL" b="1" dirty="0"/>
              <a:t>ResultSet</a:t>
            </a:r>
            <a:r>
              <a:rPr lang="en-AL" dirty="0"/>
              <a:t> object the executeQuery method returns</a:t>
            </a:r>
          </a:p>
        </p:txBody>
      </p:sp>
    </p:spTree>
    <p:extLst>
      <p:ext uri="{BB962C8B-B14F-4D97-AF65-F5344CB8AC3E}">
        <p14:creationId xmlns:p14="http://schemas.microsoft.com/office/powerpoint/2010/main" val="141664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DFB7E-746A-E28E-224D-F3F117DBB533}"/>
              </a:ext>
            </a:extLst>
          </p:cNvPr>
          <p:cNvSpPr>
            <a:spLocks noGrp="1"/>
          </p:cNvSpPr>
          <p:nvPr>
            <p:ph type="title"/>
          </p:nvPr>
        </p:nvSpPr>
        <p:spPr>
          <a:xfrm>
            <a:off x="1077364" y="720435"/>
            <a:ext cx="4140096" cy="1507375"/>
          </a:xfrm>
        </p:spPr>
        <p:txBody>
          <a:bodyPr>
            <a:normAutofit/>
          </a:bodyPr>
          <a:lstStyle/>
          <a:p>
            <a:r>
              <a:rPr lang="en-AL" dirty="0"/>
              <a:t>JDBC - ResultSet</a:t>
            </a:r>
          </a:p>
        </p:txBody>
      </p:sp>
      <p:sp>
        <p:nvSpPr>
          <p:cNvPr id="3" name="Content Placeholder 2">
            <a:extLst>
              <a:ext uri="{FF2B5EF4-FFF2-40B4-BE49-F238E27FC236}">
                <a16:creationId xmlns:a16="http://schemas.microsoft.com/office/drawing/2014/main" id="{774073C6-590E-C0CB-3B49-B38F2821F59E}"/>
              </a:ext>
            </a:extLst>
          </p:cNvPr>
          <p:cNvSpPr>
            <a:spLocks noGrp="1"/>
          </p:cNvSpPr>
          <p:nvPr>
            <p:ph idx="1"/>
          </p:nvPr>
        </p:nvSpPr>
        <p:spPr>
          <a:xfrm>
            <a:off x="1077364" y="2427316"/>
            <a:ext cx="4140096" cy="3513514"/>
          </a:xfrm>
        </p:spPr>
        <p:txBody>
          <a:bodyPr>
            <a:normAutofit/>
          </a:bodyPr>
          <a:lstStyle/>
          <a:p>
            <a:pPr>
              <a:lnSpc>
                <a:spcPct val="110000"/>
              </a:lnSpc>
            </a:pPr>
            <a:r>
              <a:rPr lang="en-AL" sz="1400" dirty="0"/>
              <a:t>The ResultSet object is a special kind of object, which is used to mimic the table retuturned by the SQL Query in the DB.</a:t>
            </a:r>
          </a:p>
          <a:p>
            <a:pPr>
              <a:lnSpc>
                <a:spcPct val="110000"/>
              </a:lnSpc>
            </a:pPr>
            <a:r>
              <a:rPr lang="en-AL" sz="1400" dirty="0"/>
              <a:t>The ResultSet object maintains a cursor pointing to the current row of data being read. Initially the cursor is positioned before the first row. The </a:t>
            </a:r>
            <a:r>
              <a:rPr lang="en-AL" sz="1400" b="1" i="1" dirty="0"/>
              <a:t>next() </a:t>
            </a:r>
            <a:r>
              <a:rPr lang="en-AL" sz="1400" dirty="0"/>
              <a:t>method moves the cursor to the next row and returns </a:t>
            </a:r>
            <a:r>
              <a:rPr lang="en-AL" sz="1400" b="1" dirty="0"/>
              <a:t>true</a:t>
            </a:r>
            <a:r>
              <a:rPr lang="en-AL" sz="1400" dirty="0"/>
              <a:t> when there are other rows remaining and </a:t>
            </a:r>
            <a:r>
              <a:rPr lang="en-AL" sz="1400" b="1" dirty="0"/>
              <a:t>false</a:t>
            </a:r>
            <a:r>
              <a:rPr lang="en-AL" sz="1400" dirty="0"/>
              <a:t> otherwise.</a:t>
            </a:r>
          </a:p>
          <a:p>
            <a:pPr>
              <a:lnSpc>
                <a:spcPct val="110000"/>
              </a:lnSpc>
            </a:pPr>
            <a:r>
              <a:rPr lang="en-GB" sz="1400" dirty="0"/>
              <a:t>T</a:t>
            </a:r>
            <a:r>
              <a:rPr lang="en-AL" sz="1400" dirty="0"/>
              <a:t>he next() method is usually used inside a while loop to iterate and access the data returned by the query.</a:t>
            </a:r>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7E279E5-749D-EE72-078D-C138F7461ECD}"/>
              </a:ext>
            </a:extLst>
          </p:cNvPr>
          <p:cNvPicPr>
            <a:picLocks noChangeAspect="1"/>
          </p:cNvPicPr>
          <p:nvPr/>
        </p:nvPicPr>
        <p:blipFill rotWithShape="1">
          <a:blip r:embed="rId2"/>
          <a:srcRect l="4244" r="8485"/>
          <a:stretch/>
        </p:blipFill>
        <p:spPr>
          <a:xfrm>
            <a:off x="5334224" y="1784097"/>
            <a:ext cx="6458406" cy="1727683"/>
          </a:xfrm>
          <a:prstGeom prst="rect">
            <a:avLst/>
          </a:prstGeom>
        </p:spPr>
      </p:pic>
      <p:sp>
        <p:nvSpPr>
          <p:cNvPr id="6" name="TextBox 5">
            <a:extLst>
              <a:ext uri="{FF2B5EF4-FFF2-40B4-BE49-F238E27FC236}">
                <a16:creationId xmlns:a16="http://schemas.microsoft.com/office/drawing/2014/main" id="{8DD581E4-5E65-D490-8C07-995F17AB8829}"/>
              </a:ext>
            </a:extLst>
          </p:cNvPr>
          <p:cNvSpPr txBox="1"/>
          <p:nvPr/>
        </p:nvSpPr>
        <p:spPr>
          <a:xfrm>
            <a:off x="5395759" y="3614538"/>
            <a:ext cx="5785045" cy="923330"/>
          </a:xfrm>
          <a:prstGeom prst="rect">
            <a:avLst/>
          </a:prstGeom>
          <a:noFill/>
        </p:spPr>
        <p:txBody>
          <a:bodyPr wrap="none" rtlCol="0">
            <a:spAutoFit/>
          </a:bodyPr>
          <a:lstStyle/>
          <a:p>
            <a:r>
              <a:rPr lang="en-AL" dirty="0"/>
              <a:t>ResultSet Iteration Example – The above code</a:t>
            </a:r>
          </a:p>
          <a:p>
            <a:r>
              <a:rPr lang="en-GB" dirty="0"/>
              <a:t>I</a:t>
            </a:r>
            <a:r>
              <a:rPr lang="en-AL" dirty="0"/>
              <a:t>terates the result set and prints the content of the first</a:t>
            </a:r>
          </a:p>
          <a:p>
            <a:r>
              <a:rPr lang="en-GB" dirty="0"/>
              <a:t>a</a:t>
            </a:r>
            <a:r>
              <a:rPr lang="en-AL" dirty="0"/>
              <a:t>nd second column from the resultset</a:t>
            </a:r>
          </a:p>
        </p:txBody>
      </p:sp>
      <p:sp>
        <p:nvSpPr>
          <p:cNvPr id="8" name="TextBox 7">
            <a:extLst>
              <a:ext uri="{FF2B5EF4-FFF2-40B4-BE49-F238E27FC236}">
                <a16:creationId xmlns:a16="http://schemas.microsoft.com/office/drawing/2014/main" id="{A85A8B6D-5794-7A7B-B6FB-E1F6D9197E36}"/>
              </a:ext>
            </a:extLst>
          </p:cNvPr>
          <p:cNvSpPr txBox="1"/>
          <p:nvPr/>
        </p:nvSpPr>
        <p:spPr>
          <a:xfrm>
            <a:off x="5217460" y="4537136"/>
            <a:ext cx="6192401" cy="1200329"/>
          </a:xfrm>
          <a:prstGeom prst="rect">
            <a:avLst/>
          </a:prstGeom>
          <a:noFill/>
        </p:spPr>
        <p:txBody>
          <a:bodyPr wrap="none" rtlCol="0">
            <a:spAutoFit/>
          </a:bodyPr>
          <a:lstStyle/>
          <a:p>
            <a:r>
              <a:rPr lang="en-AL" dirty="0"/>
              <a:t>resultSet.get&lt;DATATYPE&gt; (int index) method is used to</a:t>
            </a:r>
          </a:p>
          <a:p>
            <a:r>
              <a:rPr lang="en-GB" dirty="0"/>
              <a:t>access the value which corresponds to the index column</a:t>
            </a:r>
          </a:p>
          <a:p>
            <a:r>
              <a:rPr lang="en-GB" dirty="0"/>
              <a:t>of the current row. The methods are overloaded</a:t>
            </a:r>
          </a:p>
          <a:p>
            <a:r>
              <a:rPr lang="en-GB" dirty="0"/>
              <a:t>to take the column name as a parameter for easier coding</a:t>
            </a:r>
          </a:p>
        </p:txBody>
      </p:sp>
      <p:sp>
        <p:nvSpPr>
          <p:cNvPr id="10" name="TextBox 9">
            <a:extLst>
              <a:ext uri="{FF2B5EF4-FFF2-40B4-BE49-F238E27FC236}">
                <a16:creationId xmlns:a16="http://schemas.microsoft.com/office/drawing/2014/main" id="{EA10E4E7-C427-2418-892C-79583BFA46F5}"/>
              </a:ext>
            </a:extLst>
          </p:cNvPr>
          <p:cNvSpPr txBox="1"/>
          <p:nvPr/>
        </p:nvSpPr>
        <p:spPr>
          <a:xfrm>
            <a:off x="1675749" y="5811098"/>
            <a:ext cx="2180918" cy="923330"/>
          </a:xfrm>
          <a:prstGeom prst="rect">
            <a:avLst/>
          </a:prstGeom>
          <a:noFill/>
        </p:spPr>
        <p:txBody>
          <a:bodyPr wrap="none" rtlCol="0">
            <a:spAutoFit/>
          </a:bodyPr>
          <a:lstStyle/>
          <a:p>
            <a:r>
              <a:rPr lang="en-AL" i="1" dirty="0"/>
              <a:t>getString(int index)</a:t>
            </a:r>
          </a:p>
          <a:p>
            <a:r>
              <a:rPr lang="en-AL" i="1" dirty="0"/>
              <a:t>getInt(int index)</a:t>
            </a:r>
          </a:p>
          <a:p>
            <a:r>
              <a:rPr lang="en-AL" i="1" dirty="0"/>
              <a:t>getDate(int index)</a:t>
            </a:r>
          </a:p>
        </p:txBody>
      </p:sp>
      <p:sp>
        <p:nvSpPr>
          <p:cNvPr id="12" name="TextBox 11">
            <a:extLst>
              <a:ext uri="{FF2B5EF4-FFF2-40B4-BE49-F238E27FC236}">
                <a16:creationId xmlns:a16="http://schemas.microsoft.com/office/drawing/2014/main" id="{9F43E260-34F1-D213-4117-40659BFC583F}"/>
              </a:ext>
            </a:extLst>
          </p:cNvPr>
          <p:cNvSpPr txBox="1"/>
          <p:nvPr/>
        </p:nvSpPr>
        <p:spPr>
          <a:xfrm>
            <a:off x="3881085" y="5811098"/>
            <a:ext cx="2472665" cy="923330"/>
          </a:xfrm>
          <a:prstGeom prst="rect">
            <a:avLst/>
          </a:prstGeom>
          <a:noFill/>
        </p:spPr>
        <p:txBody>
          <a:bodyPr wrap="none" rtlCol="0">
            <a:spAutoFit/>
          </a:bodyPr>
          <a:lstStyle/>
          <a:p>
            <a:r>
              <a:rPr lang="en-AL" i="1" dirty="0"/>
              <a:t>getString(String label)</a:t>
            </a:r>
          </a:p>
          <a:p>
            <a:r>
              <a:rPr lang="en-AL" i="1" dirty="0"/>
              <a:t>getInt(String label)</a:t>
            </a:r>
          </a:p>
          <a:p>
            <a:r>
              <a:rPr lang="en-AL" i="1" dirty="0"/>
              <a:t>getDate(String label)</a:t>
            </a:r>
          </a:p>
        </p:txBody>
      </p:sp>
    </p:spTree>
    <p:extLst>
      <p:ext uri="{BB962C8B-B14F-4D97-AF65-F5344CB8AC3E}">
        <p14:creationId xmlns:p14="http://schemas.microsoft.com/office/powerpoint/2010/main" val="366753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8ECA4-6B7F-5C36-5EF6-F3548902117B}"/>
              </a:ext>
            </a:extLst>
          </p:cNvPr>
          <p:cNvSpPr>
            <a:spLocks noGrp="1"/>
          </p:cNvSpPr>
          <p:nvPr>
            <p:ph type="title"/>
          </p:nvPr>
        </p:nvSpPr>
        <p:spPr>
          <a:xfrm>
            <a:off x="1084728" y="1597961"/>
            <a:ext cx="3795812" cy="3162300"/>
          </a:xfrm>
        </p:spPr>
        <p:txBody>
          <a:bodyPr vert="horz" lIns="91440" tIns="45720" rIns="91440" bIns="45720" rtlCol="0" anchor="b">
            <a:normAutofit/>
          </a:bodyPr>
          <a:lstStyle/>
          <a:p>
            <a:r>
              <a:rPr lang="en-US" dirty="0"/>
              <a:t>JDBC – Necessary Dependency for </a:t>
            </a:r>
            <a:r>
              <a:rPr lang="en-US" dirty="0" err="1"/>
              <a:t>mysql</a:t>
            </a:r>
            <a:r>
              <a:rPr lang="en-US" dirty="0"/>
              <a:t> connector</a:t>
            </a:r>
          </a:p>
        </p:txBody>
      </p:sp>
      <p:sp>
        <p:nvSpPr>
          <p:cNvPr id="23" name="Freeform: Shape 12">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F512E66-FE4E-E529-1254-292D74EADE8B}"/>
              </a:ext>
            </a:extLst>
          </p:cNvPr>
          <p:cNvPicPr>
            <a:picLocks noChangeAspect="1"/>
          </p:cNvPicPr>
          <p:nvPr/>
        </p:nvPicPr>
        <p:blipFill>
          <a:blip r:embed="rId2"/>
          <a:stretch>
            <a:fillRect/>
          </a:stretch>
        </p:blipFill>
        <p:spPr>
          <a:xfrm>
            <a:off x="5067300" y="2065724"/>
            <a:ext cx="5867400" cy="3251200"/>
          </a:xfrm>
          <a:prstGeom prst="rect">
            <a:avLst/>
          </a:prstGeom>
        </p:spPr>
      </p:pic>
    </p:spTree>
    <p:extLst>
      <p:ext uri="{BB962C8B-B14F-4D97-AF65-F5344CB8AC3E}">
        <p14:creationId xmlns:p14="http://schemas.microsoft.com/office/powerpoint/2010/main" val="63370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A6DC-51C4-768F-2E85-036DAE271491}"/>
              </a:ext>
            </a:extLst>
          </p:cNvPr>
          <p:cNvSpPr>
            <a:spLocks noGrp="1"/>
          </p:cNvSpPr>
          <p:nvPr>
            <p:ph type="title"/>
          </p:nvPr>
        </p:nvSpPr>
        <p:spPr/>
        <p:txBody>
          <a:bodyPr/>
          <a:lstStyle/>
          <a:p>
            <a:r>
              <a:rPr lang="en-AL"/>
              <a:t>Example for acquiring a JDBC Connection and querying our library database</a:t>
            </a:r>
          </a:p>
        </p:txBody>
      </p:sp>
      <p:sp>
        <p:nvSpPr>
          <p:cNvPr id="3" name="Content Placeholder 2">
            <a:extLst>
              <a:ext uri="{FF2B5EF4-FFF2-40B4-BE49-F238E27FC236}">
                <a16:creationId xmlns:a16="http://schemas.microsoft.com/office/drawing/2014/main" id="{F0613394-ED13-F5C4-801B-E60877609BA4}"/>
              </a:ext>
            </a:extLst>
          </p:cNvPr>
          <p:cNvSpPr>
            <a:spLocks noGrp="1"/>
          </p:cNvSpPr>
          <p:nvPr>
            <p:ph idx="1"/>
          </p:nvPr>
        </p:nvSpPr>
        <p:spPr>
          <a:xfrm>
            <a:off x="1077362" y="2427316"/>
            <a:ext cx="9950103" cy="3710250"/>
          </a:xfrm>
        </p:spPr>
        <p:txBody>
          <a:bodyPr>
            <a:normAutofit fontScale="85000" lnSpcReduction="10000"/>
          </a:bodyPr>
          <a:lstStyle/>
          <a:p>
            <a:pPr marL="0" indent="0">
              <a:buNone/>
            </a:pP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limit 4"</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149472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3FD3-6A44-5C8C-3C54-32B406BCB4DD}"/>
              </a:ext>
            </a:extLst>
          </p:cNvPr>
          <p:cNvSpPr>
            <a:spLocks noGrp="1"/>
          </p:cNvSpPr>
          <p:nvPr>
            <p:ph type="title"/>
          </p:nvPr>
        </p:nvSpPr>
        <p:spPr/>
        <p:txBody>
          <a:bodyPr>
            <a:normAutofit fontScale="90000"/>
          </a:bodyPr>
          <a:lstStyle/>
          <a:p>
            <a:r>
              <a:rPr lang="en-AL"/>
              <a:t>Example for acquiring a JDBC Connection and querying our library database – Passing query params</a:t>
            </a:r>
          </a:p>
        </p:txBody>
      </p:sp>
      <p:sp>
        <p:nvSpPr>
          <p:cNvPr id="3" name="Content Placeholder 2">
            <a:extLst>
              <a:ext uri="{FF2B5EF4-FFF2-40B4-BE49-F238E27FC236}">
                <a16:creationId xmlns:a16="http://schemas.microsoft.com/office/drawing/2014/main" id="{1EE9906E-7984-EB5A-564E-566107D5466E}"/>
              </a:ext>
            </a:extLst>
          </p:cNvPr>
          <p:cNvSpPr>
            <a:spLocks noGrp="1"/>
          </p:cNvSpPr>
          <p:nvPr>
            <p:ph idx="1"/>
          </p:nvPr>
        </p:nvSpPr>
        <p:spPr/>
        <p:txBody>
          <a:bodyPr>
            <a:normAutofit fontScale="77500" lnSpcReduction="20000"/>
          </a:bodyPr>
          <a:lstStyle/>
          <a:p>
            <a:pPr marL="0" indent="0">
              <a:buNone/>
            </a:pP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a:t>
            </a:r>
            <a:r>
              <a:rPr lang="en-GB" sz="1800" dirty="0">
                <a:solidFill>
                  <a:srgbClr val="000000"/>
                </a:solidFill>
                <a:effectLst/>
                <a:latin typeface="JetBrains Mono"/>
              </a:rPr>
              <a:t> = </a:t>
            </a:r>
            <a:r>
              <a:rPr lang="en-GB" sz="1800" b="1" dirty="0">
                <a:solidFill>
                  <a:srgbClr val="008000"/>
                </a:solidFill>
                <a:effectLst/>
                <a:latin typeface="JetBrains Mono"/>
              </a:rPr>
              <a:t>"A.J. McAllister"</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where </a:t>
            </a:r>
            <a:r>
              <a:rPr lang="en-GB" sz="1800" b="1" dirty="0" err="1">
                <a:solidFill>
                  <a:srgbClr val="008000"/>
                </a:solidFill>
                <a:effectLst/>
                <a:latin typeface="JetBrains Mono"/>
              </a:rPr>
              <a:t>full_name</a:t>
            </a:r>
            <a:r>
              <a:rPr lang="en-GB" sz="1800" b="1" dirty="0">
                <a:solidFill>
                  <a:srgbClr val="008000"/>
                </a:solidFill>
                <a:effectLst/>
                <a:latin typeface="JetBrains Mono"/>
              </a:rPr>
              <a:t> =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 </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74609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A324-BB0B-FA5D-49F8-1392738E4533}"/>
              </a:ext>
            </a:extLst>
          </p:cNvPr>
          <p:cNvSpPr>
            <a:spLocks noGrp="1"/>
          </p:cNvSpPr>
          <p:nvPr>
            <p:ph type="title"/>
          </p:nvPr>
        </p:nvSpPr>
        <p:spPr>
          <a:xfrm>
            <a:off x="1077362" y="557560"/>
            <a:ext cx="9950103" cy="1215199"/>
          </a:xfrm>
        </p:spPr>
        <p:txBody>
          <a:bodyPr/>
          <a:lstStyle/>
          <a:p>
            <a:r>
              <a:rPr lang="en-AL" dirty="0"/>
              <a:t>Full Example: Inserting and querying data</a:t>
            </a:r>
          </a:p>
        </p:txBody>
      </p:sp>
      <p:sp>
        <p:nvSpPr>
          <p:cNvPr id="3" name="Content Placeholder 2">
            <a:extLst>
              <a:ext uri="{FF2B5EF4-FFF2-40B4-BE49-F238E27FC236}">
                <a16:creationId xmlns:a16="http://schemas.microsoft.com/office/drawing/2014/main" id="{394380AD-8B0D-EC63-4934-6BA03C37FE86}"/>
              </a:ext>
            </a:extLst>
          </p:cNvPr>
          <p:cNvSpPr>
            <a:spLocks noGrp="1"/>
          </p:cNvSpPr>
          <p:nvPr>
            <p:ph idx="1"/>
          </p:nvPr>
        </p:nvSpPr>
        <p:spPr>
          <a:xfrm>
            <a:off x="1076671" y="2106619"/>
            <a:ext cx="10038657" cy="4193821"/>
          </a:xfrm>
        </p:spPr>
        <p:txBody>
          <a:bodyPr>
            <a:normAutofit fontScale="62500" lnSpcReduction="20000"/>
          </a:bodyPr>
          <a:lstStyle/>
          <a:p>
            <a:pPr marL="0" indent="0">
              <a:buNone/>
            </a:pPr>
            <a:r>
              <a:rPr lang="en-GB" sz="1800" dirty="0">
                <a:solidFill>
                  <a:srgbClr val="000000"/>
                </a:solidFill>
                <a:effectLst/>
                <a:latin typeface="JetBrains Mono"/>
              </a:rPr>
              <a:t> </a:t>
            </a:r>
            <a:r>
              <a:rPr lang="en-GB" sz="1800" b="1" dirty="0">
                <a:solidFill>
                  <a:srgbClr val="000080"/>
                </a:solidFill>
                <a:effectLst/>
                <a:latin typeface="JetBrains Mono"/>
              </a:rPr>
              <a:t>public static void </a:t>
            </a:r>
            <a:r>
              <a:rPr lang="en-GB" sz="1800" dirty="0">
                <a:solidFill>
                  <a:srgbClr val="000000"/>
                </a:solidFill>
                <a:effectLst/>
                <a:latin typeface="JetBrains Mono"/>
              </a:rPr>
              <a:t>main(String[] </a:t>
            </a:r>
            <a:r>
              <a:rPr lang="en-GB" sz="1800" dirty="0" err="1">
                <a:solidFill>
                  <a:srgbClr val="000000"/>
                </a:solidFill>
                <a:effectLst/>
                <a:latin typeface="JetBrains Mono"/>
              </a:rPr>
              <a:t>args</a:t>
            </a:r>
            <a:r>
              <a:rPr lang="en-GB" sz="1800" dirty="0">
                <a:solidFill>
                  <a:srgbClr val="000000"/>
                </a:solidFill>
                <a:effectLst/>
                <a:latin typeface="JetBrains Mono"/>
              </a:rPr>
              <a:t>) </a:t>
            </a:r>
            <a:r>
              <a:rPr lang="en-GB" sz="1800" b="1" dirty="0">
                <a:solidFill>
                  <a:srgbClr val="000080"/>
                </a:solidFill>
                <a:effectLst/>
                <a:latin typeface="JetBrains Mono"/>
              </a:rPr>
              <a:t>throws </a:t>
            </a:r>
            <a:r>
              <a:rPr lang="en-GB" sz="1800" dirty="0" err="1">
                <a:solidFill>
                  <a:srgbClr val="000000"/>
                </a:solidFill>
                <a:effectLst/>
                <a:latin typeface="JetBrains Mono"/>
              </a:rPr>
              <a:t>SQLException</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Connection connection = </a:t>
            </a:r>
            <a:r>
              <a:rPr lang="en-GB" sz="1800" dirty="0" err="1">
                <a:solidFill>
                  <a:srgbClr val="000000"/>
                </a:solidFill>
                <a:effectLst/>
                <a:latin typeface="JetBrains Mono"/>
              </a:rPr>
              <a:t>DriverManager.</a:t>
            </a:r>
            <a:r>
              <a:rPr lang="en-GB" sz="1800" i="1" dirty="0" err="1">
                <a:solidFill>
                  <a:srgbClr val="000000"/>
                </a:solidFill>
                <a:effectLst/>
                <a:latin typeface="JetBrains Mono"/>
              </a:rPr>
              <a:t>getConnection</a:t>
            </a:r>
            <a:r>
              <a:rPr lang="en-GB" sz="1800" dirty="0">
                <a:solidFill>
                  <a:srgbClr val="000000"/>
                </a:solidFill>
                <a:effectLst/>
                <a:latin typeface="JetBrains Mono"/>
              </a:rPr>
              <a:t>(</a:t>
            </a:r>
            <a:r>
              <a:rPr lang="en-GB" sz="1800" b="1" dirty="0">
                <a:solidFill>
                  <a:srgbClr val="008000"/>
                </a:solidFill>
                <a:effectLst/>
                <a:latin typeface="JetBrains Mono"/>
              </a:rPr>
              <a:t>"</a:t>
            </a:r>
            <a:r>
              <a:rPr lang="en-GB" sz="1800" b="1" dirty="0" err="1">
                <a:solidFill>
                  <a:srgbClr val="008000"/>
                </a:solidFill>
                <a:effectLst/>
                <a:latin typeface="JetBrains Mono"/>
              </a:rPr>
              <a:t>jdbc:mysql</a:t>
            </a:r>
            <a:r>
              <a:rPr lang="en-GB" sz="1800" b="1" dirty="0">
                <a:solidFill>
                  <a:srgbClr val="008000"/>
                </a:solidFill>
                <a:effectLst/>
                <a:latin typeface="JetBrains Mono"/>
              </a:rPr>
              <a:t>://localhost/</a:t>
            </a:r>
            <a:r>
              <a:rPr lang="en-GB" sz="1800" b="1" dirty="0" err="1">
                <a:solidFill>
                  <a:srgbClr val="008000"/>
                </a:solidFill>
                <a:effectLst/>
                <a:latin typeface="JetBrains Mono"/>
              </a:rPr>
              <a:t>library?user</a:t>
            </a:r>
            <a:r>
              <a:rPr lang="en-GB" sz="1800" b="1" dirty="0">
                <a:solidFill>
                  <a:srgbClr val="008000"/>
                </a:solidFill>
                <a:effectLst/>
                <a:latin typeface="JetBrains Mono"/>
              </a:rPr>
              <a:t>="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USER_NAME</a:t>
            </a:r>
            <a:r>
              <a:rPr lang="en-GB" sz="1800" b="1" i="1" dirty="0">
                <a:solidFill>
                  <a:srgbClr val="660E7A"/>
                </a:solidFill>
                <a:effectLst/>
                <a:latin typeface="JetBrains Mono"/>
              </a:rPr>
              <a:t> </a:t>
            </a:r>
            <a:r>
              <a:rPr lang="en-GB" sz="1800" dirty="0">
                <a:solidFill>
                  <a:srgbClr val="000000"/>
                </a:solidFill>
                <a:effectLst/>
                <a:latin typeface="JetBrains Mono"/>
              </a:rPr>
              <a:t>+ </a:t>
            </a:r>
            <a:r>
              <a:rPr lang="en-GB" sz="1800" b="1" dirty="0">
                <a:solidFill>
                  <a:srgbClr val="008000"/>
                </a:solidFill>
                <a:effectLst/>
                <a:latin typeface="JetBrains Mono"/>
              </a:rPr>
              <a:t>"&amp;" </a:t>
            </a:r>
            <a:r>
              <a:rPr lang="en-GB" sz="1800" dirty="0">
                <a:solidFill>
                  <a:srgbClr val="000000"/>
                </a:solidFill>
                <a:effectLst/>
                <a:latin typeface="JetBrains Mono"/>
              </a:rPr>
              <a:t>+ </a:t>
            </a:r>
            <a:r>
              <a:rPr lang="en-GB" sz="1800" b="1" dirty="0">
                <a:solidFill>
                  <a:srgbClr val="008000"/>
                </a:solidFill>
                <a:effectLst/>
                <a:latin typeface="JetBrains Mono"/>
              </a:rPr>
              <a:t>"password=" </a:t>
            </a:r>
            <a:r>
              <a:rPr lang="en-GB" sz="1800" dirty="0">
                <a:solidFill>
                  <a:srgbClr val="000000"/>
                </a:solidFill>
                <a:effectLst/>
                <a:latin typeface="JetBrains Mono"/>
              </a:rPr>
              <a:t>+ </a:t>
            </a:r>
            <a:r>
              <a:rPr lang="en-GB" sz="1800" dirty="0" err="1">
                <a:solidFill>
                  <a:srgbClr val="000000"/>
                </a:solidFill>
                <a:effectLst/>
                <a:latin typeface="JetBrains Mono"/>
              </a:rPr>
              <a:t>Password.</a:t>
            </a:r>
            <a:r>
              <a:rPr lang="en-GB" sz="1800" b="1" i="1" dirty="0" err="1">
                <a:solidFill>
                  <a:srgbClr val="660E7A"/>
                </a:solidFill>
                <a:effectLst/>
                <a:latin typeface="JetBrains Mono"/>
              </a:rPr>
              <a:t>PASSWORD</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a:t>
            </a:r>
            <a:r>
              <a:rPr lang="en-GB" sz="1800" dirty="0">
                <a:solidFill>
                  <a:srgbClr val="000000"/>
                </a:solidFill>
                <a:effectLst/>
                <a:latin typeface="JetBrains Mono"/>
              </a:rPr>
              <a:t> = </a:t>
            </a:r>
            <a:r>
              <a:rPr lang="en-GB" sz="1800" b="1" dirty="0">
                <a:solidFill>
                  <a:srgbClr val="008000"/>
                </a:solidFill>
                <a:effectLst/>
                <a:latin typeface="JetBrains Mono"/>
              </a:rPr>
              <a:t>"A.J. McAllister"</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String </a:t>
            </a:r>
            <a:r>
              <a:rPr lang="en-GB" sz="1800" dirty="0" err="1">
                <a:solidFill>
                  <a:srgbClr val="000000"/>
                </a:solidFill>
                <a:effectLst/>
                <a:latin typeface="JetBrains Mono"/>
              </a:rPr>
              <a:t>authorNameToInsert</a:t>
            </a:r>
            <a:r>
              <a:rPr lang="en-GB" sz="1800" dirty="0">
                <a:solidFill>
                  <a:srgbClr val="000000"/>
                </a:solidFill>
                <a:effectLst/>
                <a:latin typeface="JetBrains Mono"/>
              </a:rPr>
              <a:t> = </a:t>
            </a:r>
            <a:r>
              <a:rPr lang="en-GB" sz="1800" b="1" dirty="0">
                <a:solidFill>
                  <a:srgbClr val="008000"/>
                </a:solidFill>
                <a:effectLst/>
                <a:latin typeface="JetBrains Mono"/>
              </a:rPr>
              <a:t>"Author test"</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preparedStatementInsert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8000"/>
                </a:solidFill>
                <a:effectLst/>
                <a:latin typeface="JetBrains Mono"/>
              </a:rPr>
              <a:t>"insert into author(</a:t>
            </a:r>
            <a:r>
              <a:rPr lang="en-GB" sz="1800" b="1" dirty="0" err="1">
                <a:solidFill>
                  <a:srgbClr val="008000"/>
                </a:solidFill>
                <a:effectLst/>
                <a:latin typeface="JetBrains Mono"/>
              </a:rPr>
              <a:t>full_name</a:t>
            </a:r>
            <a:r>
              <a:rPr lang="en-GB" sz="1800" b="1" dirty="0">
                <a:solidFill>
                  <a:srgbClr val="008000"/>
                </a:solidFill>
                <a:effectLst/>
                <a:latin typeface="JetBrains Mono"/>
              </a:rPr>
              <a:t>) values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preparedStatementInsert.setString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,authorNameToInsert);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preparedStatementInsert.executeUpdate</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a:t>
            </a:r>
            <a:r>
              <a:rPr lang="en-GB" sz="1800" dirty="0" err="1">
                <a:solidFill>
                  <a:srgbClr val="000000"/>
                </a:solidFill>
                <a:effectLst/>
                <a:latin typeface="JetBrains Mono"/>
              </a:rPr>
              <a:t>connection.prepareStatement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where </a:t>
            </a:r>
            <a:r>
              <a:rPr lang="en-GB" sz="1800" b="1" dirty="0" err="1">
                <a:solidFill>
                  <a:srgbClr val="008000"/>
                </a:solidFill>
                <a:effectLst/>
                <a:latin typeface="JetBrains Mono"/>
              </a:rPr>
              <a:t>full_name</a:t>
            </a:r>
            <a:r>
              <a:rPr lang="en-GB" sz="1800" b="1" dirty="0">
                <a:solidFill>
                  <a:srgbClr val="008000"/>
                </a:solidFill>
                <a:effectLst/>
                <a:latin typeface="JetBrains Mono"/>
              </a:rPr>
              <a:t> =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,authorNameToInsert);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a:t>
            </a:r>
            <a:r>
              <a:rPr lang="en-GB" sz="1800" dirty="0" err="1">
                <a:solidFill>
                  <a:srgbClr val="000000"/>
                </a:solidFill>
                <a:effectLst/>
                <a:latin typeface="JetBrains Mono"/>
              </a:rPr>
              <a:t>resultSet</a:t>
            </a:r>
            <a:r>
              <a:rPr lang="en-GB" sz="1800" dirty="0">
                <a:solidFill>
                  <a:srgbClr val="000000"/>
                </a:solidFill>
                <a:effectLst/>
                <a:latin typeface="JetBrains Mono"/>
              </a:rPr>
              <a:t> = </a:t>
            </a:r>
            <a:r>
              <a:rPr lang="en-GB" sz="1800" dirty="0" err="1">
                <a:solidFill>
                  <a:srgbClr val="000000"/>
                </a:solidFill>
                <a:effectLst/>
                <a:latin typeface="JetBrains Mono"/>
              </a:rPr>
              <a:t>preparedStatement.executeQuery</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b="1" dirty="0">
                <a:solidFill>
                  <a:srgbClr val="000080"/>
                </a:solidFill>
                <a:effectLst/>
                <a:latin typeface="JetBrains Mono"/>
              </a:rPr>
              <a:t>while </a:t>
            </a:r>
            <a:r>
              <a:rPr lang="en-GB" sz="1800" dirty="0">
                <a:solidFill>
                  <a:srgbClr val="000000"/>
                </a:solidFill>
                <a:effectLst/>
                <a:latin typeface="JetBrains Mono"/>
              </a:rPr>
              <a:t>(</a:t>
            </a:r>
            <a:r>
              <a:rPr lang="en-GB" sz="1800" dirty="0" err="1">
                <a:solidFill>
                  <a:srgbClr val="000000"/>
                </a:solidFill>
                <a:effectLst/>
                <a:latin typeface="JetBrains Mono"/>
              </a:rPr>
              <a:t>resultSet.next</a:t>
            </a: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String name = </a:t>
            </a:r>
            <a:r>
              <a:rPr lang="en-GB" sz="1800" dirty="0" err="1">
                <a:solidFill>
                  <a:srgbClr val="000000"/>
                </a:solidFill>
                <a:effectLst/>
                <a:latin typeface="JetBrains Mono"/>
              </a:rPr>
              <a:t>resultSet.getString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Integer id = </a:t>
            </a:r>
            <a:r>
              <a:rPr lang="en-GB" sz="1800" dirty="0" err="1">
                <a:solidFill>
                  <a:srgbClr val="000000"/>
                </a:solidFill>
                <a:effectLst/>
                <a:latin typeface="JetBrains Mono"/>
              </a:rPr>
              <a:t>resultSet.getInt</a:t>
            </a:r>
            <a:r>
              <a:rPr lang="en-GB" sz="1800" dirty="0">
                <a:solidFill>
                  <a:srgbClr val="000000"/>
                </a:solidFill>
                <a:effectLst/>
                <a:latin typeface="JetBrains Mono"/>
              </a:rPr>
              <a:t>(</a:t>
            </a:r>
            <a:r>
              <a:rPr lang="en-GB" sz="1800" dirty="0">
                <a:solidFill>
                  <a:srgbClr val="0000FF"/>
                </a:solidFill>
                <a:effectLst/>
                <a:latin typeface="JetBrains Mono"/>
              </a:rPr>
              <a:t>2</a:t>
            </a:r>
            <a:r>
              <a:rPr lang="en-GB" sz="1800" dirty="0">
                <a:solidFill>
                  <a:srgbClr val="000000"/>
                </a:solidFill>
                <a:effectLst/>
                <a:latin typeface="JetBrains Mono"/>
              </a:rPr>
              <a:t>);</a:t>
            </a:r>
            <a:br>
              <a:rPr lang="en-GB" sz="1800" dirty="0">
                <a:solidFill>
                  <a:srgbClr val="000000"/>
                </a:solidFill>
                <a:effectLst/>
                <a:latin typeface="JetBrains Mono"/>
              </a:rPr>
            </a:b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System.</a:t>
            </a:r>
            <a:r>
              <a:rPr lang="en-GB" sz="1800" b="1" i="1" dirty="0" err="1">
                <a:solidFill>
                  <a:srgbClr val="660E7A"/>
                </a:solidFill>
                <a:effectLst/>
                <a:latin typeface="JetBrains Mono"/>
              </a:rPr>
              <a:t>out</a:t>
            </a:r>
            <a:r>
              <a:rPr lang="en-GB" sz="1800" dirty="0" err="1">
                <a:solidFill>
                  <a:srgbClr val="000000"/>
                </a:solidFill>
                <a:effectLst/>
                <a:latin typeface="JetBrains Mono"/>
              </a:rPr>
              <a:t>.println</a:t>
            </a:r>
            <a:r>
              <a:rPr lang="en-GB" sz="1800" dirty="0">
                <a:solidFill>
                  <a:srgbClr val="000000"/>
                </a:solidFill>
                <a:effectLst/>
                <a:latin typeface="JetBrains Mono"/>
              </a:rPr>
              <a:t>(</a:t>
            </a:r>
            <a:r>
              <a:rPr lang="en-GB" sz="1800" b="1" dirty="0">
                <a:solidFill>
                  <a:srgbClr val="008000"/>
                </a:solidFill>
                <a:effectLst/>
                <a:latin typeface="JetBrains Mono"/>
              </a:rPr>
              <a:t>"Id = " </a:t>
            </a:r>
            <a:r>
              <a:rPr lang="en-GB" sz="1800" dirty="0">
                <a:solidFill>
                  <a:srgbClr val="000000"/>
                </a:solidFill>
                <a:effectLst/>
                <a:latin typeface="JetBrains Mono"/>
              </a:rPr>
              <a:t>+ id + </a:t>
            </a:r>
            <a:r>
              <a:rPr lang="en-GB" sz="1800" b="1" dirty="0">
                <a:solidFill>
                  <a:srgbClr val="008000"/>
                </a:solidFill>
                <a:effectLst/>
                <a:latin typeface="JetBrains Mono"/>
              </a:rPr>
              <a:t>" Name = " </a:t>
            </a:r>
            <a:r>
              <a:rPr lang="en-GB" sz="1800" dirty="0">
                <a:solidFill>
                  <a:srgbClr val="000000"/>
                </a:solidFill>
                <a:effectLst/>
                <a:latin typeface="JetBrains Mono"/>
              </a:rPr>
              <a:t>+ name);</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    }</a:t>
            </a:r>
            <a:br>
              <a:rPr lang="en-GB" sz="1800" dirty="0">
                <a:solidFill>
                  <a:srgbClr val="000000"/>
                </a:solidFill>
                <a:effectLst/>
                <a:latin typeface="JetBrains Mono"/>
              </a:rPr>
            </a:br>
            <a:r>
              <a:rPr lang="en-GB" sz="1800" dirty="0">
                <a:solidFill>
                  <a:srgbClr val="000000"/>
                </a:solidFill>
                <a:effectLst/>
                <a:latin typeface="JetBrains Mono"/>
              </a:rPr>
              <a:t>}</a:t>
            </a:r>
          </a:p>
          <a:p>
            <a:endParaRPr lang="en-AL" dirty="0"/>
          </a:p>
        </p:txBody>
      </p:sp>
    </p:spTree>
    <p:extLst>
      <p:ext uri="{BB962C8B-B14F-4D97-AF65-F5344CB8AC3E}">
        <p14:creationId xmlns:p14="http://schemas.microsoft.com/office/powerpoint/2010/main" val="226680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BBDF-98CB-1FB7-00D3-94BD5DC23B3B}"/>
              </a:ext>
            </a:extLst>
          </p:cNvPr>
          <p:cNvSpPr>
            <a:spLocks noGrp="1"/>
          </p:cNvSpPr>
          <p:nvPr>
            <p:ph type="title"/>
          </p:nvPr>
        </p:nvSpPr>
        <p:spPr/>
        <p:txBody>
          <a:bodyPr/>
          <a:lstStyle/>
          <a:p>
            <a:r>
              <a:rPr lang="en-GB" dirty="0"/>
              <a:t>What is JDBC?</a:t>
            </a:r>
            <a:endParaRPr lang="en-US" dirty="0"/>
          </a:p>
        </p:txBody>
      </p:sp>
      <p:sp>
        <p:nvSpPr>
          <p:cNvPr id="3" name="Content Placeholder 2">
            <a:extLst>
              <a:ext uri="{FF2B5EF4-FFF2-40B4-BE49-F238E27FC236}">
                <a16:creationId xmlns:a16="http://schemas.microsoft.com/office/drawing/2014/main" id="{D31465B4-9B83-A6BD-C52B-D266395D00BF}"/>
              </a:ext>
            </a:extLst>
          </p:cNvPr>
          <p:cNvSpPr>
            <a:spLocks noGrp="1"/>
          </p:cNvSpPr>
          <p:nvPr>
            <p:ph idx="1"/>
          </p:nvPr>
        </p:nvSpPr>
        <p:spPr/>
        <p:txBody>
          <a:bodyPr/>
          <a:lstStyle/>
          <a:p>
            <a:r>
              <a:rPr lang="en-GB" dirty="0"/>
              <a:t>JDBC stands for Java Database Connectivity, which is a standard Java API for database independent connectivity between the Java programming language, and a wide range of databases.</a:t>
            </a:r>
            <a:endParaRPr lang="en-AL" dirty="0"/>
          </a:p>
        </p:txBody>
      </p:sp>
    </p:spTree>
    <p:extLst>
      <p:ext uri="{BB962C8B-B14F-4D97-AF65-F5344CB8AC3E}">
        <p14:creationId xmlns:p14="http://schemas.microsoft.com/office/powerpoint/2010/main" val="35849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8A09-1CBC-BA9B-2286-21F452972692}"/>
              </a:ext>
            </a:extLst>
          </p:cNvPr>
          <p:cNvSpPr>
            <a:spLocks noGrp="1"/>
          </p:cNvSpPr>
          <p:nvPr>
            <p:ph type="title"/>
          </p:nvPr>
        </p:nvSpPr>
        <p:spPr/>
        <p:txBody>
          <a:bodyPr/>
          <a:lstStyle/>
          <a:p>
            <a:r>
              <a:rPr lang="en-AL"/>
              <a:t>What does JDBC do ?</a:t>
            </a:r>
          </a:p>
        </p:txBody>
      </p:sp>
      <p:sp>
        <p:nvSpPr>
          <p:cNvPr id="3" name="Content Placeholder 2">
            <a:extLst>
              <a:ext uri="{FF2B5EF4-FFF2-40B4-BE49-F238E27FC236}">
                <a16:creationId xmlns:a16="http://schemas.microsoft.com/office/drawing/2014/main" id="{E973BD9E-A733-5C72-03BD-2C0278849606}"/>
              </a:ext>
            </a:extLst>
          </p:cNvPr>
          <p:cNvSpPr>
            <a:spLocks noGrp="1"/>
          </p:cNvSpPr>
          <p:nvPr>
            <p:ph idx="1"/>
          </p:nvPr>
        </p:nvSpPr>
        <p:spPr/>
        <p:txBody>
          <a:bodyPr/>
          <a:lstStyle/>
          <a:p>
            <a:r>
              <a:rPr lang="en-GB" dirty="0"/>
              <a:t>Make a connection to a database. </a:t>
            </a:r>
          </a:p>
          <a:p>
            <a:r>
              <a:rPr lang="en-GB" dirty="0"/>
              <a:t>Create </a:t>
            </a:r>
            <a:r>
              <a:rPr lang="en-GB" dirty="0" err="1"/>
              <a:t>SQLstatements</a:t>
            </a:r>
            <a:r>
              <a:rPr lang="en-GB" dirty="0"/>
              <a:t>. </a:t>
            </a:r>
          </a:p>
          <a:p>
            <a:r>
              <a:rPr lang="en-GB" dirty="0" err="1"/>
              <a:t>Excecute</a:t>
            </a:r>
            <a:r>
              <a:rPr lang="en-GB" dirty="0"/>
              <a:t> SQL queries in the database. </a:t>
            </a:r>
          </a:p>
          <a:p>
            <a:r>
              <a:rPr lang="en-GB" dirty="0"/>
              <a:t>View &amp; Modify the resulting records.</a:t>
            </a:r>
            <a:endParaRPr lang="en-AL" dirty="0"/>
          </a:p>
        </p:txBody>
      </p:sp>
    </p:spTree>
    <p:extLst>
      <p:ext uri="{BB962C8B-B14F-4D97-AF65-F5344CB8AC3E}">
        <p14:creationId xmlns:p14="http://schemas.microsoft.com/office/powerpoint/2010/main" val="49022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6341-AAE3-3D4C-78FD-032A65B803ED}"/>
              </a:ext>
            </a:extLst>
          </p:cNvPr>
          <p:cNvSpPr>
            <a:spLocks noGrp="1"/>
          </p:cNvSpPr>
          <p:nvPr>
            <p:ph type="title"/>
          </p:nvPr>
        </p:nvSpPr>
        <p:spPr/>
        <p:txBody>
          <a:bodyPr/>
          <a:lstStyle/>
          <a:p>
            <a:r>
              <a:rPr lang="en-AL" dirty="0"/>
              <a:t>JDBC Architecture</a:t>
            </a:r>
          </a:p>
        </p:txBody>
      </p:sp>
      <p:sp>
        <p:nvSpPr>
          <p:cNvPr id="3" name="Content Placeholder 2">
            <a:extLst>
              <a:ext uri="{FF2B5EF4-FFF2-40B4-BE49-F238E27FC236}">
                <a16:creationId xmlns:a16="http://schemas.microsoft.com/office/drawing/2014/main" id="{B7EDD177-81D9-526A-05C8-EBD73F091D57}"/>
              </a:ext>
            </a:extLst>
          </p:cNvPr>
          <p:cNvSpPr>
            <a:spLocks noGrp="1"/>
          </p:cNvSpPr>
          <p:nvPr>
            <p:ph idx="1"/>
          </p:nvPr>
        </p:nvSpPr>
        <p:spPr/>
        <p:txBody>
          <a:bodyPr/>
          <a:lstStyle/>
          <a:p>
            <a:r>
              <a:rPr lang="en-GB" dirty="0"/>
              <a:t>JDBC Architecture consists of two layers:  </a:t>
            </a:r>
          </a:p>
          <a:p>
            <a:r>
              <a:rPr lang="en-GB" dirty="0">
                <a:highlight>
                  <a:srgbClr val="FFFF00"/>
                </a:highlight>
              </a:rPr>
              <a:t>JDBC API</a:t>
            </a:r>
            <a:r>
              <a:rPr lang="en-GB" dirty="0"/>
              <a:t>: This provides the application-to-JDBC Manager connection. </a:t>
            </a:r>
          </a:p>
          <a:p>
            <a:r>
              <a:rPr lang="en-GB" dirty="0">
                <a:highlight>
                  <a:srgbClr val="FFFF00"/>
                </a:highlight>
              </a:rPr>
              <a:t>JDBC Driver API</a:t>
            </a:r>
            <a:r>
              <a:rPr lang="en-GB" dirty="0"/>
              <a:t>: This supports the JDBC Manager-to-Driver Connection.</a:t>
            </a:r>
          </a:p>
          <a:p>
            <a:r>
              <a:rPr lang="en-GB" dirty="0"/>
              <a:t>The JDBC API uses a </a:t>
            </a:r>
            <a:r>
              <a:rPr lang="en-GB" b="1" dirty="0"/>
              <a:t>driver manager </a:t>
            </a:r>
            <a:r>
              <a:rPr lang="en-GB" dirty="0"/>
              <a:t>and </a:t>
            </a:r>
            <a:r>
              <a:rPr lang="en-GB" b="1" dirty="0"/>
              <a:t>database-specific </a:t>
            </a:r>
            <a:r>
              <a:rPr lang="en-GB" dirty="0"/>
              <a:t>drivers to provide transparent connectivity to heterogeneous databases.</a:t>
            </a:r>
          </a:p>
          <a:p>
            <a:r>
              <a:rPr lang="en-GB" dirty="0"/>
              <a:t>The JDBC driver manager ensures that the correct driver is used to access each data source. The driver manager is capable of supporting multiple concurrent drivers connected to multiple heterogeneous databases.</a:t>
            </a:r>
            <a:endParaRPr lang="en-AL" dirty="0"/>
          </a:p>
        </p:txBody>
      </p:sp>
    </p:spTree>
    <p:extLst>
      <p:ext uri="{BB962C8B-B14F-4D97-AF65-F5344CB8AC3E}">
        <p14:creationId xmlns:p14="http://schemas.microsoft.com/office/powerpoint/2010/main" val="228776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BA32-4913-A6B7-0F86-F805B72BA9F1}"/>
              </a:ext>
            </a:extLst>
          </p:cNvPr>
          <p:cNvSpPr>
            <a:spLocks noGrp="1"/>
          </p:cNvSpPr>
          <p:nvPr>
            <p:ph type="title"/>
          </p:nvPr>
        </p:nvSpPr>
        <p:spPr>
          <a:xfrm>
            <a:off x="902035" y="-641725"/>
            <a:ext cx="9950103" cy="1507376"/>
          </a:xfrm>
        </p:spPr>
        <p:txBody>
          <a:bodyPr/>
          <a:lstStyle/>
          <a:p>
            <a:r>
              <a:rPr lang="en-AL"/>
              <a:t>Common JDBC Components</a:t>
            </a:r>
          </a:p>
        </p:txBody>
      </p:sp>
      <p:sp>
        <p:nvSpPr>
          <p:cNvPr id="3" name="Content Placeholder 2">
            <a:extLst>
              <a:ext uri="{FF2B5EF4-FFF2-40B4-BE49-F238E27FC236}">
                <a16:creationId xmlns:a16="http://schemas.microsoft.com/office/drawing/2014/main" id="{526A1640-9F51-1943-09F5-6CEEFEAD0B41}"/>
              </a:ext>
            </a:extLst>
          </p:cNvPr>
          <p:cNvSpPr>
            <a:spLocks noGrp="1"/>
          </p:cNvSpPr>
          <p:nvPr>
            <p:ph idx="1"/>
          </p:nvPr>
        </p:nvSpPr>
        <p:spPr>
          <a:xfrm>
            <a:off x="848088" y="1151291"/>
            <a:ext cx="10004050" cy="5706709"/>
          </a:xfrm>
        </p:spPr>
        <p:txBody>
          <a:bodyPr vert="horz" lIns="91440" tIns="45720" rIns="91440" bIns="45720" rtlCol="0" anchor="t">
            <a:noAutofit/>
          </a:bodyPr>
          <a:lstStyle/>
          <a:p>
            <a:r>
              <a:rPr lang="en-GB" sz="1600" dirty="0" err="1"/>
              <a:t>DriverManager</a:t>
            </a:r>
            <a:r>
              <a:rPr lang="en-GB" sz="1600" dirty="0"/>
              <a:t>: This class manages a list of database drivers. Matches connection requests from the java application with the proper database driver using communication subprotocol. The first driver that recognizes a certain subprotocol under JDBC will be used to establish a database Connection. </a:t>
            </a:r>
          </a:p>
          <a:p>
            <a:r>
              <a:rPr lang="en-GB" sz="1600" dirty="0"/>
              <a:t> Driver: This interface handles the communications with the database server. You will interact directly with Driver objects very rarely. Instead, you use </a:t>
            </a:r>
            <a:r>
              <a:rPr lang="en-GB" sz="1600" dirty="0" err="1"/>
              <a:t>DriverManager</a:t>
            </a:r>
            <a:r>
              <a:rPr lang="en-GB" sz="1600" dirty="0"/>
              <a:t> 9 objects, which manages objects of this type. It also abstracts the details associated with working with Driver objects. </a:t>
            </a:r>
          </a:p>
          <a:p>
            <a:r>
              <a:rPr lang="en-GB" sz="1600" dirty="0"/>
              <a:t> Connection: This interface with all methods for contacting a database. The connection object represents communication context, i.e., all communication with database is through connection object only. </a:t>
            </a:r>
          </a:p>
          <a:p>
            <a:r>
              <a:rPr lang="en-GB" sz="1600" dirty="0"/>
              <a:t> Statement: You use objects created from this interface to submit the SQL statements to the database. Some derived interfaces accept parameters in addition to executing stored procedures. </a:t>
            </a:r>
          </a:p>
          <a:p>
            <a:r>
              <a:rPr lang="en-GB" sz="1600" dirty="0"/>
              <a:t> </a:t>
            </a:r>
            <a:r>
              <a:rPr lang="en-GB" sz="1600" dirty="0" err="1"/>
              <a:t>ResultSet</a:t>
            </a:r>
            <a:r>
              <a:rPr lang="en-GB" sz="1600" dirty="0"/>
              <a:t>: These objects hold data retrieved from a database after you execute an SQL query using Statement objects. It acts as an iterator to allow you to move through its data. </a:t>
            </a:r>
          </a:p>
          <a:p>
            <a:r>
              <a:rPr lang="en-GB" sz="1600" dirty="0"/>
              <a:t> </a:t>
            </a:r>
            <a:r>
              <a:rPr lang="en-GB" sz="1600" dirty="0" err="1"/>
              <a:t>SQLException</a:t>
            </a:r>
            <a:r>
              <a:rPr lang="en-GB" sz="1600" dirty="0"/>
              <a:t>: This class handles any errors that occur in a database application</a:t>
            </a:r>
            <a:endParaRPr lang="en-AL" sz="1600" dirty="0"/>
          </a:p>
          <a:p>
            <a:r>
              <a:rPr lang="en-GB" sz="1600" dirty="0" err="1"/>
              <a:t>PreparedStatement</a:t>
            </a:r>
            <a:r>
              <a:rPr lang="en-GB" sz="1600" dirty="0"/>
              <a:t> : The preferred way to submit SQL Statements to database. Why ? Since it checks the parameters before binding them, and ensures that they are the type that is required by the db. It prevents the infamous so-called SQL - Injection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EF384F4-D6C9-18BF-8618-BAFCA38AB2FC}"/>
                  </a:ext>
                </a:extLst>
              </p14:cNvPr>
              <p14:cNvContentPartPr/>
              <p14:nvPr/>
            </p14:nvContentPartPr>
            <p14:xfrm>
              <a:off x="1460500" y="4241005"/>
              <a:ext cx="1065374" cy="78012"/>
            </p14:xfrm>
          </p:contentPart>
        </mc:Choice>
        <mc:Fallback xmlns="">
          <p:pic>
            <p:nvPicPr>
              <p:cNvPr id="7" name="Ink 6">
                <a:extLst>
                  <a:ext uri="{FF2B5EF4-FFF2-40B4-BE49-F238E27FC236}">
                    <a16:creationId xmlns:a16="http://schemas.microsoft.com/office/drawing/2014/main" id="{9EF384F4-D6C9-18BF-8618-BAFCA38AB2FC}"/>
                  </a:ext>
                </a:extLst>
              </p:cNvPr>
              <p:cNvPicPr/>
              <p:nvPr/>
            </p:nvPicPr>
            <p:blipFill>
              <a:blip r:embed="rId3"/>
              <a:stretch>
                <a:fillRect/>
              </a:stretch>
            </p:blipFill>
            <p:spPr>
              <a:xfrm>
                <a:off x="1442510" y="4223112"/>
                <a:ext cx="1100994" cy="113439"/>
              </a:xfrm>
              <a:prstGeom prst="rect">
                <a:avLst/>
              </a:prstGeom>
            </p:spPr>
          </p:pic>
        </mc:Fallback>
      </mc:AlternateContent>
    </p:spTree>
    <p:extLst>
      <p:ext uri="{BB962C8B-B14F-4D97-AF65-F5344CB8AC3E}">
        <p14:creationId xmlns:p14="http://schemas.microsoft.com/office/powerpoint/2010/main" val="392187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50295-454D-718A-B2E7-684BA95F59C3}"/>
              </a:ext>
            </a:extLst>
          </p:cNvPr>
          <p:cNvSpPr>
            <a:spLocks noGrp="1"/>
          </p:cNvSpPr>
          <p:nvPr>
            <p:ph type="title"/>
          </p:nvPr>
        </p:nvSpPr>
        <p:spPr>
          <a:xfrm>
            <a:off x="1077364" y="720435"/>
            <a:ext cx="4140096" cy="1507375"/>
          </a:xfrm>
        </p:spPr>
        <p:txBody>
          <a:bodyPr>
            <a:normAutofit/>
          </a:bodyPr>
          <a:lstStyle/>
          <a:p>
            <a:r>
              <a:rPr lang="en-AL"/>
              <a:t>JDBC – Acquring a JDBC Connection</a:t>
            </a:r>
            <a:endParaRPr lang="en-AL" dirty="0"/>
          </a:p>
        </p:txBody>
      </p:sp>
      <p:sp>
        <p:nvSpPr>
          <p:cNvPr id="3" name="Content Placeholder 2">
            <a:extLst>
              <a:ext uri="{FF2B5EF4-FFF2-40B4-BE49-F238E27FC236}">
                <a16:creationId xmlns:a16="http://schemas.microsoft.com/office/drawing/2014/main" id="{C4C691BF-81E7-5308-FD32-BD631AF96B2A}"/>
              </a:ext>
            </a:extLst>
          </p:cNvPr>
          <p:cNvSpPr>
            <a:spLocks noGrp="1"/>
          </p:cNvSpPr>
          <p:nvPr>
            <p:ph idx="1"/>
          </p:nvPr>
        </p:nvSpPr>
        <p:spPr>
          <a:xfrm>
            <a:off x="1077364" y="2427316"/>
            <a:ext cx="4140096" cy="3513514"/>
          </a:xfrm>
        </p:spPr>
        <p:txBody>
          <a:bodyPr>
            <a:normAutofit/>
          </a:bodyPr>
          <a:lstStyle/>
          <a:p>
            <a:pPr>
              <a:lnSpc>
                <a:spcPct val="110000"/>
              </a:lnSpc>
            </a:pPr>
            <a:r>
              <a:rPr lang="en-AL" sz="1300"/>
              <a:t>In order for our program to acquire a JDBC Connection with a certain database we need to define and instantiate a class of type Connection in our Java Application.</a:t>
            </a:r>
          </a:p>
          <a:p>
            <a:pPr>
              <a:lnSpc>
                <a:spcPct val="110000"/>
              </a:lnSpc>
            </a:pPr>
            <a:r>
              <a:rPr lang="en-AL" sz="1300"/>
              <a:t>We can acquire a connection by Java’s getConnection(String url) method residing in the DriverManager class.</a:t>
            </a:r>
          </a:p>
          <a:p>
            <a:pPr>
              <a:lnSpc>
                <a:spcPct val="110000"/>
              </a:lnSpc>
            </a:pPr>
            <a:r>
              <a:rPr lang="en-AL" sz="1300"/>
              <a:t>We of course need to have the necessary imports for Connection and and DriverManager classes.</a:t>
            </a:r>
          </a:p>
          <a:p>
            <a:pPr>
              <a:lnSpc>
                <a:spcPct val="110000"/>
              </a:lnSpc>
            </a:pPr>
            <a:r>
              <a:rPr lang="en-AL" sz="1300"/>
              <a:t>The url passed as an argument to the method getConnection contains the url for database connection, the name of the schema and the username and password combination</a:t>
            </a:r>
          </a:p>
        </p:txBody>
      </p:sp>
      <p:sp>
        <p:nvSpPr>
          <p:cNvPr id="47" name="Freeform: Shape 37">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39">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9C365722-C5D0-8729-DD7A-9C416373C71A}"/>
              </a:ext>
            </a:extLst>
          </p:cNvPr>
          <p:cNvPicPr>
            <a:picLocks noChangeAspect="1"/>
          </p:cNvPicPr>
          <p:nvPr/>
        </p:nvPicPr>
        <p:blipFill>
          <a:blip r:embed="rId2"/>
          <a:stretch>
            <a:fillRect/>
          </a:stretch>
        </p:blipFill>
        <p:spPr>
          <a:xfrm>
            <a:off x="6096000" y="1497509"/>
            <a:ext cx="4788861" cy="1460602"/>
          </a:xfrm>
          <a:prstGeom prst="rect">
            <a:avLst/>
          </a:prstGeom>
        </p:spPr>
      </p:pic>
      <p:sp>
        <p:nvSpPr>
          <p:cNvPr id="10" name="TextBox 9">
            <a:extLst>
              <a:ext uri="{FF2B5EF4-FFF2-40B4-BE49-F238E27FC236}">
                <a16:creationId xmlns:a16="http://schemas.microsoft.com/office/drawing/2014/main" id="{8A33009F-AF5C-BF13-C028-17DC5B778C5A}"/>
              </a:ext>
            </a:extLst>
          </p:cNvPr>
          <p:cNvSpPr txBox="1"/>
          <p:nvPr/>
        </p:nvSpPr>
        <p:spPr>
          <a:xfrm>
            <a:off x="5223811" y="3587715"/>
            <a:ext cx="6968190" cy="646331"/>
          </a:xfrm>
          <a:prstGeom prst="rect">
            <a:avLst/>
          </a:prstGeom>
          <a:noFill/>
          <a:ln>
            <a:noFill/>
          </a:ln>
        </p:spPr>
        <p:txBody>
          <a:bodyPr wrap="none" rtlCol="0">
            <a:spAutoFit/>
          </a:bodyPr>
          <a:lstStyle/>
          <a:p>
            <a:r>
              <a:rPr lang="en-GB" sz="1800" dirty="0">
                <a:solidFill>
                  <a:srgbClr val="96D0FF"/>
                </a:solidFill>
                <a:effectLst/>
                <a:latin typeface="JetBrains Mono"/>
              </a:rPr>
              <a:t>"</a:t>
            </a:r>
            <a:r>
              <a:rPr lang="en-GB" sz="1800" dirty="0" err="1">
                <a:solidFill>
                  <a:srgbClr val="96D0FF"/>
                </a:solidFill>
                <a:effectLst/>
                <a:latin typeface="JetBrains Mono"/>
              </a:rPr>
              <a:t>jdbc:mysql</a:t>
            </a:r>
            <a:r>
              <a:rPr lang="en-GB" sz="1800" dirty="0">
                <a:solidFill>
                  <a:srgbClr val="96D0FF"/>
                </a:solidFill>
                <a:effectLst/>
                <a:latin typeface="JetBrains Mono"/>
              </a:rPr>
              <a:t>://localhost/</a:t>
            </a:r>
            <a:r>
              <a:rPr lang="en-GB" sz="1800" dirty="0" err="1">
                <a:solidFill>
                  <a:srgbClr val="96D0FF"/>
                </a:solidFill>
                <a:effectLst/>
                <a:latin typeface="JetBrains Mono"/>
              </a:rPr>
              <a:t>library?user</a:t>
            </a:r>
            <a:r>
              <a:rPr lang="en-GB" sz="1800" dirty="0">
                <a:solidFill>
                  <a:srgbClr val="96D0FF"/>
                </a:solidFill>
                <a:effectLst/>
                <a:latin typeface="JetBrains Mono"/>
              </a:rPr>
              <a:t>=&lt;USER&gt;&amp;password=&lt;PASSWORD&gt;</a:t>
            </a:r>
            <a:r>
              <a:rPr lang="en-GB" dirty="0">
                <a:solidFill>
                  <a:srgbClr val="ADBAC7"/>
                </a:solidFill>
                <a:latin typeface="JetBrains Mono"/>
              </a:rPr>
              <a:t>”</a:t>
            </a:r>
            <a:endParaRPr lang="en-GB" sz="1800" dirty="0">
              <a:solidFill>
                <a:srgbClr val="ADBAC7"/>
              </a:solidFill>
              <a:effectLst/>
              <a:latin typeface="JetBrains Mono"/>
            </a:endParaRPr>
          </a:p>
          <a:p>
            <a:endParaRPr lang="en-AL" dirty="0"/>
          </a:p>
        </p:txBody>
      </p:sp>
      <p:sp>
        <p:nvSpPr>
          <p:cNvPr id="12" name="Left Brace 11">
            <a:extLst>
              <a:ext uri="{FF2B5EF4-FFF2-40B4-BE49-F238E27FC236}">
                <a16:creationId xmlns:a16="http://schemas.microsoft.com/office/drawing/2014/main" id="{F5296FA2-A9EA-90A7-9B23-B76D7EBACC58}"/>
              </a:ext>
            </a:extLst>
          </p:cNvPr>
          <p:cNvSpPr/>
          <p:nvPr/>
        </p:nvSpPr>
        <p:spPr>
          <a:xfrm rot="16200000">
            <a:off x="5449282" y="3912912"/>
            <a:ext cx="257175" cy="340302"/>
          </a:xfrm>
          <a:prstGeom prst="leftBrace">
            <a:avLst/>
          </a:prstGeom>
          <a:noFill/>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14" name="Left Brace 13">
            <a:extLst>
              <a:ext uri="{FF2B5EF4-FFF2-40B4-BE49-F238E27FC236}">
                <a16:creationId xmlns:a16="http://schemas.microsoft.com/office/drawing/2014/main" id="{DEBA3570-0AEB-D4E5-10D9-2CA35D4B2B58}"/>
              </a:ext>
            </a:extLst>
          </p:cNvPr>
          <p:cNvSpPr/>
          <p:nvPr/>
        </p:nvSpPr>
        <p:spPr>
          <a:xfrm rot="16200000">
            <a:off x="5973492" y="3908380"/>
            <a:ext cx="257175" cy="3403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19" name="Left Brace 18">
            <a:extLst>
              <a:ext uri="{FF2B5EF4-FFF2-40B4-BE49-F238E27FC236}">
                <a16:creationId xmlns:a16="http://schemas.microsoft.com/office/drawing/2014/main" id="{63C4C40F-F618-FCFF-437B-FE3BF282A16B}"/>
              </a:ext>
            </a:extLst>
          </p:cNvPr>
          <p:cNvSpPr/>
          <p:nvPr/>
        </p:nvSpPr>
        <p:spPr>
          <a:xfrm rot="16200000">
            <a:off x="6825642" y="3748788"/>
            <a:ext cx="257175" cy="6594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21" name="Left Brace 20">
            <a:extLst>
              <a:ext uri="{FF2B5EF4-FFF2-40B4-BE49-F238E27FC236}">
                <a16:creationId xmlns:a16="http://schemas.microsoft.com/office/drawing/2014/main" id="{45937858-ACF2-F030-C5AF-2F5E155AAF07}"/>
              </a:ext>
            </a:extLst>
          </p:cNvPr>
          <p:cNvSpPr/>
          <p:nvPr/>
        </p:nvSpPr>
        <p:spPr>
          <a:xfrm rot="16200000">
            <a:off x="7700569" y="3820439"/>
            <a:ext cx="257175" cy="516182"/>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32" name="Left Brace 31">
            <a:extLst>
              <a:ext uri="{FF2B5EF4-FFF2-40B4-BE49-F238E27FC236}">
                <a16:creationId xmlns:a16="http://schemas.microsoft.com/office/drawing/2014/main" id="{6F869F29-D186-9D1B-E9A1-5CD7A8A73418}"/>
              </a:ext>
            </a:extLst>
          </p:cNvPr>
          <p:cNvSpPr/>
          <p:nvPr/>
        </p:nvSpPr>
        <p:spPr>
          <a:xfrm rot="16200000">
            <a:off x="8584664" y="3654569"/>
            <a:ext cx="257175" cy="867338"/>
          </a:xfrm>
          <a:prstGeom prst="leftBrace">
            <a:avLst>
              <a:gd name="adj1" fmla="val 8333"/>
              <a:gd name="adj2" fmla="val 50060"/>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35" name="Left Brace 34">
            <a:extLst>
              <a:ext uri="{FF2B5EF4-FFF2-40B4-BE49-F238E27FC236}">
                <a16:creationId xmlns:a16="http://schemas.microsoft.com/office/drawing/2014/main" id="{118CC742-FA31-1A35-0477-64B31B331A22}"/>
              </a:ext>
            </a:extLst>
          </p:cNvPr>
          <p:cNvSpPr/>
          <p:nvPr/>
        </p:nvSpPr>
        <p:spPr>
          <a:xfrm rot="16200000">
            <a:off x="10586106" y="3034968"/>
            <a:ext cx="281220" cy="2111169"/>
          </a:xfrm>
          <a:prstGeom prst="leftBrace">
            <a:avLst>
              <a:gd name="adj1" fmla="val 8333"/>
              <a:gd name="adj2" fmla="val 5096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37" name="TextBox 36">
            <a:extLst>
              <a:ext uri="{FF2B5EF4-FFF2-40B4-BE49-F238E27FC236}">
                <a16:creationId xmlns:a16="http://schemas.microsoft.com/office/drawing/2014/main" id="{77C4737E-17BB-9B0C-5EC3-19EBD6285436}"/>
              </a:ext>
            </a:extLst>
          </p:cNvPr>
          <p:cNvSpPr txBox="1"/>
          <p:nvPr/>
        </p:nvSpPr>
        <p:spPr>
          <a:xfrm>
            <a:off x="5200638" y="4324276"/>
            <a:ext cx="731290" cy="261610"/>
          </a:xfrm>
          <a:prstGeom prst="rect">
            <a:avLst/>
          </a:prstGeom>
          <a:noFill/>
        </p:spPr>
        <p:txBody>
          <a:bodyPr wrap="none" rtlCol="0">
            <a:spAutoFit/>
          </a:bodyPr>
          <a:lstStyle/>
          <a:p>
            <a:r>
              <a:rPr lang="en-AL" sz="1100" dirty="0"/>
              <a:t>protocol</a:t>
            </a:r>
          </a:p>
        </p:txBody>
      </p:sp>
      <p:sp>
        <p:nvSpPr>
          <p:cNvPr id="39" name="TextBox 38">
            <a:extLst>
              <a:ext uri="{FF2B5EF4-FFF2-40B4-BE49-F238E27FC236}">
                <a16:creationId xmlns:a16="http://schemas.microsoft.com/office/drawing/2014/main" id="{30639D33-296A-7DA3-5B7C-508ADBEB6A16}"/>
              </a:ext>
            </a:extLst>
          </p:cNvPr>
          <p:cNvSpPr txBox="1"/>
          <p:nvPr/>
        </p:nvSpPr>
        <p:spPr>
          <a:xfrm>
            <a:off x="5652713" y="4538242"/>
            <a:ext cx="803425" cy="261610"/>
          </a:xfrm>
          <a:prstGeom prst="rect">
            <a:avLst/>
          </a:prstGeom>
          <a:noFill/>
        </p:spPr>
        <p:txBody>
          <a:bodyPr wrap="none" rtlCol="0">
            <a:spAutoFit/>
          </a:bodyPr>
          <a:lstStyle/>
          <a:p>
            <a:r>
              <a:rPr lang="en-GB" sz="1100" dirty="0"/>
              <a:t>D</a:t>
            </a:r>
            <a:r>
              <a:rPr lang="en-AL" sz="1100" dirty="0"/>
              <a:t>B server</a:t>
            </a:r>
          </a:p>
        </p:txBody>
      </p:sp>
      <p:sp>
        <p:nvSpPr>
          <p:cNvPr id="41" name="TextBox 40">
            <a:extLst>
              <a:ext uri="{FF2B5EF4-FFF2-40B4-BE49-F238E27FC236}">
                <a16:creationId xmlns:a16="http://schemas.microsoft.com/office/drawing/2014/main" id="{94C3F973-1A09-B164-9D1F-A8A4B1BCBCE1}"/>
              </a:ext>
            </a:extLst>
          </p:cNvPr>
          <p:cNvSpPr txBox="1"/>
          <p:nvPr/>
        </p:nvSpPr>
        <p:spPr>
          <a:xfrm>
            <a:off x="6325319" y="4298136"/>
            <a:ext cx="1451038" cy="261610"/>
          </a:xfrm>
          <a:prstGeom prst="rect">
            <a:avLst/>
          </a:prstGeom>
          <a:noFill/>
        </p:spPr>
        <p:txBody>
          <a:bodyPr wrap="none" rtlCol="0">
            <a:spAutoFit/>
          </a:bodyPr>
          <a:lstStyle/>
          <a:p>
            <a:r>
              <a:rPr lang="en-AL" sz="1100" dirty="0"/>
              <a:t>Host (or IP Address)</a:t>
            </a:r>
          </a:p>
        </p:txBody>
      </p:sp>
      <p:sp>
        <p:nvSpPr>
          <p:cNvPr id="43" name="TextBox 42">
            <a:extLst>
              <a:ext uri="{FF2B5EF4-FFF2-40B4-BE49-F238E27FC236}">
                <a16:creationId xmlns:a16="http://schemas.microsoft.com/office/drawing/2014/main" id="{7272B6AA-BA84-699E-8266-402451D5005F}"/>
              </a:ext>
            </a:extLst>
          </p:cNvPr>
          <p:cNvSpPr txBox="1"/>
          <p:nvPr/>
        </p:nvSpPr>
        <p:spPr>
          <a:xfrm>
            <a:off x="7449128" y="4598509"/>
            <a:ext cx="907621" cy="261610"/>
          </a:xfrm>
          <a:prstGeom prst="rect">
            <a:avLst/>
          </a:prstGeom>
          <a:noFill/>
        </p:spPr>
        <p:txBody>
          <a:bodyPr wrap="none" rtlCol="0">
            <a:spAutoFit/>
          </a:bodyPr>
          <a:lstStyle/>
          <a:p>
            <a:r>
              <a:rPr lang="en-GB" sz="1100" dirty="0"/>
              <a:t>D</a:t>
            </a:r>
            <a:r>
              <a:rPr lang="en-AL" sz="1100" dirty="0"/>
              <a:t>B schema</a:t>
            </a:r>
          </a:p>
        </p:txBody>
      </p:sp>
      <p:sp>
        <p:nvSpPr>
          <p:cNvPr id="45" name="TextBox 44">
            <a:extLst>
              <a:ext uri="{FF2B5EF4-FFF2-40B4-BE49-F238E27FC236}">
                <a16:creationId xmlns:a16="http://schemas.microsoft.com/office/drawing/2014/main" id="{B5FF4A85-3400-BBCE-790A-E0C608B18F5A}"/>
              </a:ext>
            </a:extLst>
          </p:cNvPr>
          <p:cNvSpPr txBox="1"/>
          <p:nvPr/>
        </p:nvSpPr>
        <p:spPr>
          <a:xfrm>
            <a:off x="10263232" y="4298136"/>
            <a:ext cx="798617" cy="261610"/>
          </a:xfrm>
          <a:prstGeom prst="rect">
            <a:avLst/>
          </a:prstGeom>
          <a:noFill/>
        </p:spPr>
        <p:txBody>
          <a:bodyPr wrap="none" rtlCol="0">
            <a:spAutoFit/>
          </a:bodyPr>
          <a:lstStyle/>
          <a:p>
            <a:r>
              <a:rPr lang="en-US" sz="1100" dirty="0"/>
              <a:t>password</a:t>
            </a:r>
            <a:endParaRPr lang="en-AL" sz="1100" dirty="0"/>
          </a:p>
        </p:txBody>
      </p:sp>
      <p:sp>
        <p:nvSpPr>
          <p:cNvPr id="49" name="TextBox 48">
            <a:extLst>
              <a:ext uri="{FF2B5EF4-FFF2-40B4-BE49-F238E27FC236}">
                <a16:creationId xmlns:a16="http://schemas.microsoft.com/office/drawing/2014/main" id="{E6D822D5-1946-6C9D-A378-E13B101E8501}"/>
              </a:ext>
            </a:extLst>
          </p:cNvPr>
          <p:cNvSpPr txBox="1"/>
          <p:nvPr/>
        </p:nvSpPr>
        <p:spPr>
          <a:xfrm>
            <a:off x="8315228" y="4350875"/>
            <a:ext cx="817853" cy="261610"/>
          </a:xfrm>
          <a:prstGeom prst="rect">
            <a:avLst/>
          </a:prstGeom>
          <a:noFill/>
        </p:spPr>
        <p:txBody>
          <a:bodyPr wrap="none" rtlCol="0">
            <a:spAutoFit/>
          </a:bodyPr>
          <a:lstStyle/>
          <a:p>
            <a:r>
              <a:rPr lang="en-US" sz="1100" dirty="0"/>
              <a:t>username</a:t>
            </a:r>
            <a:endParaRPr lang="en-AL" sz="1100" dirty="0"/>
          </a:p>
        </p:txBody>
      </p:sp>
      <p:sp>
        <p:nvSpPr>
          <p:cNvPr id="50" name="Left Brace 49">
            <a:extLst>
              <a:ext uri="{FF2B5EF4-FFF2-40B4-BE49-F238E27FC236}">
                <a16:creationId xmlns:a16="http://schemas.microsoft.com/office/drawing/2014/main" id="{61C2A4EA-0511-CF41-F558-FD4918CA84B0}"/>
              </a:ext>
            </a:extLst>
          </p:cNvPr>
          <p:cNvSpPr/>
          <p:nvPr/>
        </p:nvSpPr>
        <p:spPr>
          <a:xfrm rot="16200000">
            <a:off x="8032443" y="3273128"/>
            <a:ext cx="257175" cy="516182"/>
          </a:xfrm>
          <a:prstGeom prst="leftBrace">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L"/>
          </a:p>
        </p:txBody>
      </p:sp>
      <p:sp>
        <p:nvSpPr>
          <p:cNvPr id="52" name="TextBox 51">
            <a:extLst>
              <a:ext uri="{FF2B5EF4-FFF2-40B4-BE49-F238E27FC236}">
                <a16:creationId xmlns:a16="http://schemas.microsoft.com/office/drawing/2014/main" id="{130A9347-E5BC-D627-6774-D225A9B44FBA}"/>
              </a:ext>
            </a:extLst>
          </p:cNvPr>
          <p:cNvSpPr txBox="1"/>
          <p:nvPr/>
        </p:nvSpPr>
        <p:spPr>
          <a:xfrm>
            <a:off x="6645580" y="3048317"/>
            <a:ext cx="3358612" cy="261610"/>
          </a:xfrm>
          <a:prstGeom prst="rect">
            <a:avLst/>
          </a:prstGeom>
          <a:noFill/>
        </p:spPr>
        <p:txBody>
          <a:bodyPr wrap="none" rtlCol="0">
            <a:spAutoFit/>
          </a:bodyPr>
          <a:lstStyle/>
          <a:p>
            <a:r>
              <a:rPr lang="en-US" sz="1100" dirty="0"/>
              <a:t>Port can also be specified: </a:t>
            </a:r>
            <a:r>
              <a:rPr lang="en-US" sz="1100" dirty="0" err="1"/>
              <a:t>Mysql</a:t>
            </a:r>
            <a:r>
              <a:rPr lang="en-US" sz="1100" dirty="0"/>
              <a:t> – 3306 (default) </a:t>
            </a:r>
            <a:endParaRPr lang="en-AL" sz="1100" dirty="0"/>
          </a:p>
        </p:txBody>
      </p:sp>
    </p:spTree>
    <p:extLst>
      <p:ext uri="{BB962C8B-B14F-4D97-AF65-F5344CB8AC3E}">
        <p14:creationId xmlns:p14="http://schemas.microsoft.com/office/powerpoint/2010/main" val="283382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FE67-03C9-6A07-208B-A304914C013B}"/>
              </a:ext>
            </a:extLst>
          </p:cNvPr>
          <p:cNvSpPr>
            <a:spLocks noGrp="1"/>
          </p:cNvSpPr>
          <p:nvPr>
            <p:ph type="title"/>
          </p:nvPr>
        </p:nvSpPr>
        <p:spPr/>
        <p:txBody>
          <a:bodyPr/>
          <a:lstStyle/>
          <a:p>
            <a:r>
              <a:rPr lang="en-AL" dirty="0"/>
              <a:t>JDBC – Creating an SQL Statement (PreparedStatement)</a:t>
            </a:r>
          </a:p>
        </p:txBody>
      </p:sp>
      <p:sp>
        <p:nvSpPr>
          <p:cNvPr id="3" name="Content Placeholder 2">
            <a:extLst>
              <a:ext uri="{FF2B5EF4-FFF2-40B4-BE49-F238E27FC236}">
                <a16:creationId xmlns:a16="http://schemas.microsoft.com/office/drawing/2014/main" id="{CB0B02E5-DA2A-F072-5D98-E79B646481C0}"/>
              </a:ext>
            </a:extLst>
          </p:cNvPr>
          <p:cNvSpPr>
            <a:spLocks noGrp="1"/>
          </p:cNvSpPr>
          <p:nvPr>
            <p:ph idx="1"/>
          </p:nvPr>
        </p:nvSpPr>
        <p:spPr/>
        <p:txBody>
          <a:bodyPr>
            <a:normAutofit fontScale="85000" lnSpcReduction="20000"/>
          </a:bodyPr>
          <a:lstStyle/>
          <a:p>
            <a:r>
              <a:rPr lang="en-AL" dirty="0"/>
              <a:t>After acquiring our JDBC Connection, we can use it to issue SQL Statements to the Database. The statements can be of both modifying and querying types.</a:t>
            </a:r>
          </a:p>
          <a:p>
            <a:r>
              <a:rPr lang="en-GB" dirty="0"/>
              <a:t>T</a:t>
            </a:r>
            <a:r>
              <a:rPr lang="en-AL" dirty="0"/>
              <a:t>o create a PreparedStatement we use prepareStatement(String sql) method from the Connection class (from the instance)</a:t>
            </a:r>
          </a:p>
          <a:p>
            <a:r>
              <a:rPr lang="en-AL" dirty="0"/>
              <a:t>The method takes the SQL Statement which will be executed in</a:t>
            </a:r>
            <a:r>
              <a:rPr lang="en-GB" dirty="0"/>
              <a:t> t</a:t>
            </a:r>
            <a:r>
              <a:rPr lang="en-AL" dirty="0"/>
              <a:t>he DB (be it Insert , Update , Delete, or Select stat</a:t>
            </a:r>
            <a:r>
              <a:rPr lang="en-GB" dirty="0"/>
              <a:t>e</a:t>
            </a:r>
            <a:r>
              <a:rPr lang="en-AL" dirty="0"/>
              <a:t>ments or any other statement in SQL)</a:t>
            </a:r>
          </a:p>
          <a:p>
            <a:r>
              <a:rPr lang="en-AL" dirty="0"/>
              <a:t>The created instance of PreparedStatement can take parameters, by calling set&lt;DATATYPE&gt;(int index, String label) on the instance.</a:t>
            </a:r>
          </a:p>
          <a:p>
            <a:r>
              <a:rPr lang="en-AL" dirty="0"/>
              <a:t>Examples : setString(1,”id”), setInt(2,3) etc…</a:t>
            </a:r>
          </a:p>
          <a:p>
            <a:r>
              <a:rPr lang="en-AL" dirty="0"/>
              <a:t>The index refers to the order the ? appears in the statement</a:t>
            </a:r>
          </a:p>
          <a:p>
            <a:r>
              <a:rPr lang="en-AL" dirty="0"/>
              <a:t>When no parameters (?) are present in the statement no parameter is put in the preparedStatement</a:t>
            </a:r>
          </a:p>
          <a:p>
            <a:endParaRPr lang="en-AL" dirty="0"/>
          </a:p>
        </p:txBody>
      </p:sp>
    </p:spTree>
    <p:extLst>
      <p:ext uri="{BB962C8B-B14F-4D97-AF65-F5344CB8AC3E}">
        <p14:creationId xmlns:p14="http://schemas.microsoft.com/office/powerpoint/2010/main" val="381148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8B1C-2A15-6BEC-32B2-323BB6588E0D}"/>
              </a:ext>
            </a:extLst>
          </p:cNvPr>
          <p:cNvSpPr>
            <a:spLocks noGrp="1"/>
          </p:cNvSpPr>
          <p:nvPr>
            <p:ph type="title"/>
          </p:nvPr>
        </p:nvSpPr>
        <p:spPr/>
        <p:txBody>
          <a:bodyPr/>
          <a:lstStyle/>
          <a:p>
            <a:r>
              <a:rPr lang="en-AL" dirty="0"/>
              <a:t>JDBC – Creating an SQL Statement (PreparedStatement) - Example</a:t>
            </a:r>
          </a:p>
        </p:txBody>
      </p:sp>
      <p:sp>
        <p:nvSpPr>
          <p:cNvPr id="3" name="Content Placeholder 2">
            <a:extLst>
              <a:ext uri="{FF2B5EF4-FFF2-40B4-BE49-F238E27FC236}">
                <a16:creationId xmlns:a16="http://schemas.microsoft.com/office/drawing/2014/main" id="{FB8F02C3-AF5A-E3CA-0822-CB715B891A28}"/>
              </a:ext>
            </a:extLst>
          </p:cNvPr>
          <p:cNvSpPr>
            <a:spLocks noGrp="1"/>
          </p:cNvSpPr>
          <p:nvPr>
            <p:ph idx="1"/>
          </p:nvPr>
        </p:nvSpPr>
        <p:spPr>
          <a:xfrm>
            <a:off x="1077362" y="2427316"/>
            <a:ext cx="4359675" cy="3513514"/>
          </a:xfrm>
        </p:spPr>
        <p:txBody>
          <a:bodyPr/>
          <a:lstStyle/>
          <a:p>
            <a:r>
              <a:rPr lang="en-AL" dirty="0"/>
              <a:t>? – the parameters in the statement, it can have as many ? (parameters) as we wish</a:t>
            </a:r>
          </a:p>
          <a:p>
            <a:r>
              <a:rPr lang="en-AL" dirty="0"/>
              <a:t>setString(1, String value) – 1 the index of the parameter in the query, Erich Remarque – the string value</a:t>
            </a:r>
          </a:p>
        </p:txBody>
      </p:sp>
      <p:sp>
        <p:nvSpPr>
          <p:cNvPr id="4" name="TextBox 3">
            <a:extLst>
              <a:ext uri="{FF2B5EF4-FFF2-40B4-BE49-F238E27FC236}">
                <a16:creationId xmlns:a16="http://schemas.microsoft.com/office/drawing/2014/main" id="{7BE42B70-8E18-EA55-08AA-7551A0A3D357}"/>
              </a:ext>
            </a:extLst>
          </p:cNvPr>
          <p:cNvSpPr txBox="1"/>
          <p:nvPr/>
        </p:nvSpPr>
        <p:spPr>
          <a:xfrm>
            <a:off x="5437037" y="2552700"/>
            <a:ext cx="6304803" cy="1200329"/>
          </a:xfrm>
          <a:prstGeom prst="rect">
            <a:avLst/>
          </a:prstGeom>
          <a:noFill/>
        </p:spPr>
        <p:txBody>
          <a:bodyPr wrap="none" rtlCol="0">
            <a:spAutoFit/>
          </a:bodyPr>
          <a:lstStyle/>
          <a:p>
            <a:r>
              <a:rPr lang="en-GB" sz="1800" dirty="0" err="1">
                <a:solidFill>
                  <a:srgbClr val="000000"/>
                </a:solidFill>
                <a:effectLst/>
                <a:latin typeface="JetBrains Mono"/>
              </a:rPr>
              <a:t>PreparedStatement</a:t>
            </a:r>
            <a:r>
              <a:rPr lang="en-GB" sz="1800" dirty="0">
                <a:solidFill>
                  <a:srgbClr val="000000"/>
                </a:solidFill>
                <a:effectLst/>
                <a:latin typeface="JetBrains Mono"/>
              </a:rPr>
              <a:t> </a:t>
            </a:r>
            <a:r>
              <a:rPr lang="en-GB" sz="1800" dirty="0" err="1">
                <a:solidFill>
                  <a:srgbClr val="000000"/>
                </a:solidFill>
                <a:effectLst/>
                <a:latin typeface="JetBrains Mono"/>
              </a:rPr>
              <a:t>preparedStatement</a:t>
            </a:r>
            <a:r>
              <a:rPr lang="en-GB" sz="1800" dirty="0">
                <a:solidFill>
                  <a:srgbClr val="000000"/>
                </a:solidFill>
                <a:effectLst/>
                <a:latin typeface="JetBrains Mono"/>
              </a:rPr>
              <a:t> = connection</a:t>
            </a:r>
          </a:p>
          <a:p>
            <a:r>
              <a:rPr lang="en-GB" sz="1800" dirty="0">
                <a:solidFill>
                  <a:srgbClr val="000000"/>
                </a:solidFill>
                <a:effectLst/>
                <a:latin typeface="JetBrains Mono"/>
              </a:rPr>
              <a:t>.</a:t>
            </a:r>
            <a:r>
              <a:rPr lang="en-GB" sz="1800" dirty="0" err="1">
                <a:solidFill>
                  <a:srgbClr val="7030A0"/>
                </a:solidFill>
                <a:effectLst/>
                <a:latin typeface="JetBrains Mono"/>
              </a:rPr>
              <a:t>prepareStatement</a:t>
            </a:r>
            <a:r>
              <a:rPr lang="en-GB" sz="1800" dirty="0">
                <a:solidFill>
                  <a:srgbClr val="000000"/>
                </a:solidFill>
                <a:effectLst/>
                <a:latin typeface="JetBrains Mono"/>
              </a:rPr>
              <a:t>(</a:t>
            </a:r>
            <a:r>
              <a:rPr lang="en-GB" sz="1800" b="1" dirty="0">
                <a:solidFill>
                  <a:srgbClr val="008000"/>
                </a:solidFill>
                <a:effectLst/>
                <a:latin typeface="JetBrains Mono"/>
              </a:rPr>
              <a:t>"select * from author where </a:t>
            </a:r>
            <a:r>
              <a:rPr lang="en-GB" sz="1800" b="1" dirty="0" err="1">
                <a:solidFill>
                  <a:srgbClr val="008000"/>
                </a:solidFill>
                <a:effectLst/>
                <a:latin typeface="JetBrains Mono"/>
              </a:rPr>
              <a:t>full_name</a:t>
            </a:r>
            <a:r>
              <a:rPr lang="en-GB" sz="1800" b="1" dirty="0">
                <a:solidFill>
                  <a:srgbClr val="008000"/>
                </a:solidFill>
                <a:effectLst/>
                <a:latin typeface="JetBrains Mono"/>
              </a:rPr>
              <a:t> = ?"</a:t>
            </a:r>
            <a:r>
              <a:rPr lang="en-GB" sz="1800" dirty="0">
                <a:solidFill>
                  <a:srgbClr val="000000"/>
                </a:solidFill>
                <a:effectLst/>
                <a:latin typeface="JetBrains Mono"/>
              </a:rPr>
              <a:t>);</a:t>
            </a:r>
            <a:br>
              <a:rPr lang="en-GB" sz="1800" dirty="0">
                <a:solidFill>
                  <a:srgbClr val="000000"/>
                </a:solidFill>
                <a:effectLst/>
                <a:latin typeface="JetBrains Mono"/>
              </a:rPr>
            </a:br>
            <a:r>
              <a:rPr lang="en-GB" sz="1800" dirty="0">
                <a:solidFill>
                  <a:srgbClr val="000000"/>
                </a:solidFill>
                <a:effectLst/>
                <a:latin typeface="JetBrains Mono"/>
              </a:rPr>
              <a:t>    </a:t>
            </a:r>
            <a:r>
              <a:rPr lang="en-GB" sz="1800" dirty="0" err="1">
                <a:solidFill>
                  <a:srgbClr val="000000"/>
                </a:solidFill>
                <a:effectLst/>
                <a:latin typeface="JetBrains Mono"/>
              </a:rPr>
              <a:t>preparedStatement.setString</a:t>
            </a:r>
            <a:r>
              <a:rPr lang="en-GB" sz="1800" dirty="0">
                <a:solidFill>
                  <a:srgbClr val="000000"/>
                </a:solidFill>
                <a:effectLst/>
                <a:latin typeface="JetBrains Mono"/>
              </a:rPr>
              <a:t>(</a:t>
            </a:r>
            <a:r>
              <a:rPr lang="en-GB" sz="1800" dirty="0">
                <a:solidFill>
                  <a:srgbClr val="0000FF"/>
                </a:solidFill>
                <a:effectLst/>
                <a:latin typeface="JetBrains Mono"/>
              </a:rPr>
              <a:t>1</a:t>
            </a:r>
            <a:r>
              <a:rPr lang="en-GB" sz="1800" dirty="0">
                <a:solidFill>
                  <a:srgbClr val="000000"/>
                </a:solidFill>
                <a:effectLst/>
                <a:latin typeface="JetBrains Mono"/>
              </a:rPr>
              <a:t>,”Erich Remarque” ); </a:t>
            </a:r>
            <a:br>
              <a:rPr lang="en-GB" sz="1800" dirty="0">
                <a:solidFill>
                  <a:srgbClr val="000000"/>
                </a:solidFill>
                <a:effectLst/>
                <a:latin typeface="JetBrains Mono"/>
              </a:rPr>
            </a:br>
            <a:endParaRPr lang="en-AL" dirty="0"/>
          </a:p>
        </p:txBody>
      </p:sp>
      <p:sp>
        <p:nvSpPr>
          <p:cNvPr id="5" name="TextBox 4">
            <a:extLst>
              <a:ext uri="{FF2B5EF4-FFF2-40B4-BE49-F238E27FC236}">
                <a16:creationId xmlns:a16="http://schemas.microsoft.com/office/drawing/2014/main" id="{ED4BD3CF-3482-FE4D-E4F2-B34568BEFBBA}"/>
              </a:ext>
            </a:extLst>
          </p:cNvPr>
          <p:cNvSpPr txBox="1"/>
          <p:nvPr/>
        </p:nvSpPr>
        <p:spPr>
          <a:xfrm>
            <a:off x="5686425" y="3829050"/>
            <a:ext cx="5819863" cy="2862322"/>
          </a:xfrm>
          <a:prstGeom prst="rect">
            <a:avLst/>
          </a:prstGeom>
          <a:noFill/>
        </p:spPr>
        <p:txBody>
          <a:bodyPr wrap="none" rtlCol="0">
            <a:spAutoFit/>
          </a:bodyPr>
          <a:lstStyle/>
          <a:p>
            <a:r>
              <a:rPr lang="en-AL" dirty="0"/>
              <a:t>Common parameter methods include:</a:t>
            </a:r>
          </a:p>
          <a:p>
            <a:pPr marL="285750" indent="-285750">
              <a:buFont typeface="Wingdings" pitchFamily="2" charset="2"/>
              <a:buChar char="à"/>
            </a:pPr>
            <a:r>
              <a:rPr lang="en-AL" dirty="0">
                <a:sym typeface="Wingdings" pitchFamily="2" charset="2"/>
              </a:rPr>
              <a:t>setString(…)</a:t>
            </a:r>
          </a:p>
          <a:p>
            <a:pPr marL="285750" indent="-285750">
              <a:buFont typeface="Wingdings" pitchFamily="2" charset="2"/>
              <a:buChar char="à"/>
            </a:pPr>
            <a:r>
              <a:rPr lang="en-AL" dirty="0">
                <a:sym typeface="Wingdings" pitchFamily="2" charset="2"/>
              </a:rPr>
              <a:t>setInt(…)</a:t>
            </a:r>
          </a:p>
          <a:p>
            <a:pPr marL="285750" indent="-285750">
              <a:buFont typeface="Wingdings" pitchFamily="2" charset="2"/>
              <a:buChar char="à"/>
            </a:pPr>
            <a:r>
              <a:rPr lang="en-AL" dirty="0">
                <a:sym typeface="Wingdings" pitchFamily="2" charset="2"/>
              </a:rPr>
              <a:t>setBoolean(…)</a:t>
            </a:r>
          </a:p>
          <a:p>
            <a:pPr marL="285750" indent="-285750">
              <a:buFont typeface="Wingdings" pitchFamily="2" charset="2"/>
              <a:buChar char="à"/>
            </a:pPr>
            <a:r>
              <a:rPr lang="en-AL" dirty="0">
                <a:sym typeface="Wingdings" pitchFamily="2" charset="2"/>
              </a:rPr>
              <a:t>setTimestamp(…) </a:t>
            </a:r>
          </a:p>
          <a:p>
            <a:pPr marL="285750" indent="-285750">
              <a:buFont typeface="Wingdings" pitchFamily="2" charset="2"/>
              <a:buChar char="à"/>
            </a:pPr>
            <a:r>
              <a:rPr lang="en-AL" dirty="0">
                <a:sym typeface="Wingdings" pitchFamily="2" charset="2"/>
              </a:rPr>
              <a:t>etc…</a:t>
            </a:r>
          </a:p>
          <a:p>
            <a:r>
              <a:rPr lang="en-AL" dirty="0">
                <a:sym typeface="Wingdings" pitchFamily="2" charset="2"/>
              </a:rPr>
              <a:t>All the methods with similar signature take the index </a:t>
            </a:r>
          </a:p>
          <a:p>
            <a:r>
              <a:rPr lang="en-GB" dirty="0">
                <a:sym typeface="Wingdings" pitchFamily="2" charset="2"/>
              </a:rPr>
              <a:t>(the order the parameter appears in the </a:t>
            </a:r>
            <a:r>
              <a:rPr lang="en-GB" dirty="0" err="1">
                <a:sym typeface="Wingdings" pitchFamily="2" charset="2"/>
              </a:rPr>
              <a:t>sql</a:t>
            </a:r>
            <a:r>
              <a:rPr lang="en-GB" dirty="0">
                <a:sym typeface="Wingdings" pitchFamily="2" charset="2"/>
              </a:rPr>
              <a:t> statement,</a:t>
            </a:r>
          </a:p>
          <a:p>
            <a:r>
              <a:rPr lang="en-GB" dirty="0">
                <a:sym typeface="Wingdings" pitchFamily="2" charset="2"/>
              </a:rPr>
              <a:t>and the value to be </a:t>
            </a:r>
            <a:r>
              <a:rPr lang="en-GB" dirty="0" err="1">
                <a:sym typeface="Wingdings" pitchFamily="2" charset="2"/>
              </a:rPr>
              <a:t>binded</a:t>
            </a:r>
            <a:r>
              <a:rPr lang="en-GB" dirty="0">
                <a:sym typeface="Wingdings" pitchFamily="2" charset="2"/>
              </a:rPr>
              <a:t>)</a:t>
            </a:r>
            <a:endParaRPr lang="en-AL" dirty="0">
              <a:sym typeface="Wingdings" pitchFamily="2" charset="2"/>
            </a:endParaRPr>
          </a:p>
          <a:p>
            <a:pPr marL="285750" indent="-285750">
              <a:buFont typeface="Wingdings" pitchFamily="2" charset="2"/>
              <a:buChar char="à"/>
            </a:pPr>
            <a:endParaRPr lang="en-AL" dirty="0"/>
          </a:p>
        </p:txBody>
      </p:sp>
    </p:spTree>
    <p:extLst>
      <p:ext uri="{BB962C8B-B14F-4D97-AF65-F5344CB8AC3E}">
        <p14:creationId xmlns:p14="http://schemas.microsoft.com/office/powerpoint/2010/main" val="412313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449E-B1B4-9A70-1013-911B8041715A}"/>
              </a:ext>
            </a:extLst>
          </p:cNvPr>
          <p:cNvSpPr>
            <a:spLocks noGrp="1"/>
          </p:cNvSpPr>
          <p:nvPr>
            <p:ph type="title"/>
          </p:nvPr>
        </p:nvSpPr>
        <p:spPr/>
        <p:txBody>
          <a:bodyPr/>
          <a:lstStyle/>
          <a:p>
            <a:r>
              <a:rPr lang="en-AL" dirty="0"/>
              <a:t>JDBC – Executing the statement</a:t>
            </a:r>
          </a:p>
        </p:txBody>
      </p:sp>
      <p:sp>
        <p:nvSpPr>
          <p:cNvPr id="3" name="Content Placeholder 2">
            <a:extLst>
              <a:ext uri="{FF2B5EF4-FFF2-40B4-BE49-F238E27FC236}">
                <a16:creationId xmlns:a16="http://schemas.microsoft.com/office/drawing/2014/main" id="{9494CC80-F547-6E1C-8F08-E9D319DE00ED}"/>
              </a:ext>
            </a:extLst>
          </p:cNvPr>
          <p:cNvSpPr>
            <a:spLocks noGrp="1"/>
          </p:cNvSpPr>
          <p:nvPr>
            <p:ph idx="1"/>
          </p:nvPr>
        </p:nvSpPr>
        <p:spPr/>
        <p:txBody>
          <a:bodyPr/>
          <a:lstStyle/>
          <a:p>
            <a:r>
              <a:rPr lang="en-AL" dirty="0"/>
              <a:t>Depending on the type of statement we need to execute we call 2 different methods</a:t>
            </a:r>
          </a:p>
          <a:p>
            <a:r>
              <a:rPr lang="en-AL" dirty="0"/>
              <a:t>preparedStatement.</a:t>
            </a:r>
            <a:r>
              <a:rPr lang="en-AL" b="1" dirty="0"/>
              <a:t>executeUpdate</a:t>
            </a:r>
            <a:r>
              <a:rPr lang="en-AL" dirty="0"/>
              <a:t>()</a:t>
            </a:r>
            <a:r>
              <a:rPr lang="en-AL" dirty="0">
                <a:sym typeface="Wingdings" pitchFamily="2" charset="2"/>
              </a:rPr>
              <a:t> Used to execute </a:t>
            </a:r>
            <a:r>
              <a:rPr lang="en-AL" b="1" dirty="0">
                <a:sym typeface="Wingdings" pitchFamily="2" charset="2"/>
              </a:rPr>
              <a:t>DML</a:t>
            </a:r>
            <a:r>
              <a:rPr lang="en-AL" dirty="0">
                <a:sym typeface="Wingdings" pitchFamily="2" charset="2"/>
              </a:rPr>
              <a:t> on the DB (insert,update,delete) – returns an integer with the number of rows affected</a:t>
            </a:r>
          </a:p>
          <a:p>
            <a:r>
              <a:rPr lang="en-AL" dirty="0">
                <a:sym typeface="Wingdings" pitchFamily="2" charset="2"/>
              </a:rPr>
              <a:t>preparedStatement.</a:t>
            </a:r>
            <a:r>
              <a:rPr lang="en-AL" b="1" dirty="0">
                <a:sym typeface="Wingdings" pitchFamily="2" charset="2"/>
              </a:rPr>
              <a:t>executeQuery</a:t>
            </a:r>
            <a:r>
              <a:rPr lang="en-AL" dirty="0">
                <a:sym typeface="Wingdings" pitchFamily="2" charset="2"/>
              </a:rPr>
              <a:t>()  Used to execute </a:t>
            </a:r>
            <a:r>
              <a:rPr lang="en-AL" b="1" dirty="0">
                <a:sym typeface="Wingdings" pitchFamily="2" charset="2"/>
              </a:rPr>
              <a:t>DQL</a:t>
            </a:r>
            <a:r>
              <a:rPr lang="en-AL" dirty="0">
                <a:sym typeface="Wingdings" pitchFamily="2" charset="2"/>
              </a:rPr>
              <a:t> on the DB (select statements) – returns an object of type ResultSet which contains the data produced by the query</a:t>
            </a:r>
          </a:p>
          <a:p>
            <a:endParaRPr lang="en-AL" dirty="0"/>
          </a:p>
        </p:txBody>
      </p:sp>
    </p:spTree>
    <p:extLst>
      <p:ext uri="{BB962C8B-B14F-4D97-AF65-F5344CB8AC3E}">
        <p14:creationId xmlns:p14="http://schemas.microsoft.com/office/powerpoint/2010/main" val="4238327435"/>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F2E"/>
      </a:dk2>
      <a:lt2>
        <a:srgbClr val="F3F3F0"/>
      </a:lt2>
      <a:accent1>
        <a:srgbClr val="5537E0"/>
      </a:accent1>
      <a:accent2>
        <a:srgbClr val="1F48CD"/>
      </a:accent2>
      <a:accent3>
        <a:srgbClr val="31A2DF"/>
      </a:accent3>
      <a:accent4>
        <a:srgbClr val="1DC1B6"/>
      </a:accent4>
      <a:accent5>
        <a:srgbClr val="2BC379"/>
      </a:accent5>
      <a:accent6>
        <a:srgbClr val="1EC82F"/>
      </a:accent6>
      <a:hlink>
        <a:srgbClr val="349D7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1095</TotalTime>
  <Words>1725</Words>
  <Application>Microsoft Macintosh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JetBrains Mono</vt:lpstr>
      <vt:lpstr>Wingdings</vt:lpstr>
      <vt:lpstr>BlocksVTI</vt:lpstr>
      <vt:lpstr>JDBC - Java</vt:lpstr>
      <vt:lpstr>What is JDBC?</vt:lpstr>
      <vt:lpstr>What does JDBC do ?</vt:lpstr>
      <vt:lpstr>JDBC Architecture</vt:lpstr>
      <vt:lpstr>Common JDBC Components</vt:lpstr>
      <vt:lpstr>JDBC – Acquring a JDBC Connection</vt:lpstr>
      <vt:lpstr>JDBC – Creating an SQL Statement (PreparedStatement)</vt:lpstr>
      <vt:lpstr>JDBC – Creating an SQL Statement (PreparedStatement) - Example</vt:lpstr>
      <vt:lpstr>JDBC – Executing the statement</vt:lpstr>
      <vt:lpstr>JDBC – Executing the statements</vt:lpstr>
      <vt:lpstr>JDBC - ResultSet</vt:lpstr>
      <vt:lpstr>JDBC – Necessary Dependency for mysql connector</vt:lpstr>
      <vt:lpstr>Example for acquiring a JDBC Connection and querying our library database</vt:lpstr>
      <vt:lpstr>Example for acquiring a JDBC Connection and querying our library database – Passing query params</vt:lpstr>
      <vt:lpstr>Full Example: Inserting and querying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 Java</dc:title>
  <dc:creator>Joan  Janku</dc:creator>
  <cp:lastModifiedBy>Joan  Janku</cp:lastModifiedBy>
  <cp:revision>31</cp:revision>
  <dcterms:created xsi:type="dcterms:W3CDTF">2023-08-07T14:27:25Z</dcterms:created>
  <dcterms:modified xsi:type="dcterms:W3CDTF">2023-10-21T22:29:11Z</dcterms:modified>
</cp:coreProperties>
</file>