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A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25"/>
  </p:normalViewPr>
  <p:slideViewPr>
    <p:cSldViewPr snapToGrid="0">
      <p:cViewPr varScale="1">
        <p:scale>
          <a:sx n="116" d="100"/>
          <a:sy n="116" d="100"/>
        </p:scale>
        <p:origin x="6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8/7/23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91638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8/7/23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969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8/7/23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6469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8/7/23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9457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8/7/23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9174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8/7/23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4915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8/7/23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0603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8/7/23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5939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8/7/23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3129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8/7/23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7875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8/7/23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4191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8/7/23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91829565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6F4257-8A8B-4687-A362-2FB0FD59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DE4BBA-9C20-6785-ED4A-846179090D93}"/>
              </a:ext>
            </a:extLst>
          </p:cNvPr>
          <p:cNvSpPr>
            <a:spLocks noGrp="1"/>
          </p:cNvSpPr>
          <p:nvPr>
            <p:ph type="ctrTitle"/>
          </p:nvPr>
        </p:nvSpPr>
        <p:spPr>
          <a:xfrm>
            <a:off x="1084728" y="1597961"/>
            <a:ext cx="3231633" cy="3162300"/>
          </a:xfrm>
        </p:spPr>
        <p:txBody>
          <a:bodyPr>
            <a:normAutofit/>
          </a:bodyPr>
          <a:lstStyle/>
          <a:p>
            <a:r>
              <a:rPr lang="en-AL"/>
              <a:t>JDBC - Java</a:t>
            </a:r>
            <a:endParaRPr lang="en-AL" dirty="0"/>
          </a:p>
        </p:txBody>
      </p:sp>
      <p:sp>
        <p:nvSpPr>
          <p:cNvPr id="3" name="Subtitle 2">
            <a:extLst>
              <a:ext uri="{FF2B5EF4-FFF2-40B4-BE49-F238E27FC236}">
                <a16:creationId xmlns:a16="http://schemas.microsoft.com/office/drawing/2014/main" id="{205C5D4D-4D0C-7E8A-B106-306EF63D03BA}"/>
              </a:ext>
            </a:extLst>
          </p:cNvPr>
          <p:cNvSpPr>
            <a:spLocks noGrp="1"/>
          </p:cNvSpPr>
          <p:nvPr>
            <p:ph type="subTitle" idx="1"/>
          </p:nvPr>
        </p:nvSpPr>
        <p:spPr>
          <a:xfrm>
            <a:off x="1084728" y="4902489"/>
            <a:ext cx="3231633" cy="985075"/>
          </a:xfrm>
        </p:spPr>
        <p:txBody>
          <a:bodyPr>
            <a:normAutofit/>
          </a:bodyPr>
          <a:lstStyle/>
          <a:p>
            <a:r>
              <a:rPr lang="en-AL"/>
              <a:t>IkubINFO Academy</a:t>
            </a:r>
            <a:endParaRPr lang="en-AL" dirty="0"/>
          </a:p>
        </p:txBody>
      </p:sp>
      <p:sp>
        <p:nvSpPr>
          <p:cNvPr id="11" name="Rectangle 10">
            <a:extLst>
              <a:ext uri="{FF2B5EF4-FFF2-40B4-BE49-F238E27FC236}">
                <a16:creationId xmlns:a16="http://schemas.microsoft.com/office/drawing/2014/main" id="{875B7E46-FCBF-464B-8083-9AF1A059E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5672" y="-1263"/>
            <a:ext cx="3484819" cy="34302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AF79A868-152F-4392-8D0D-C56B1C229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5672" y="3429000"/>
            <a:ext cx="348387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4">
            <a:extLst>
              <a:ext uri="{FF2B5EF4-FFF2-40B4-BE49-F238E27FC236}">
                <a16:creationId xmlns:a16="http://schemas.microsoft.com/office/drawing/2014/main" id="{613F7046-4879-4110-98EC-7B7416E55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43582" y="3407228"/>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6">
            <a:extLst>
              <a:ext uri="{FF2B5EF4-FFF2-40B4-BE49-F238E27FC236}">
                <a16:creationId xmlns:a16="http://schemas.microsoft.com/office/drawing/2014/main" id="{CE14A411-88B5-46A6-AD90-72073BCB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9837" y="3431225"/>
            <a:ext cx="3482163" cy="3430264"/>
          </a:xfrm>
          <a:custGeom>
            <a:avLst/>
            <a:gdLst>
              <a:gd name="connsiteX0" fmla="*/ 3478283 w 3482163"/>
              <a:gd name="connsiteY0" fmla="*/ 0 h 3430264"/>
              <a:gd name="connsiteX1" fmla="*/ 3482163 w 3482163"/>
              <a:gd name="connsiteY1" fmla="*/ 0 h 3430264"/>
              <a:gd name="connsiteX2" fmla="*/ 3482163 w 3482163"/>
              <a:gd name="connsiteY2" fmla="*/ 3430264 h 3430264"/>
              <a:gd name="connsiteX3" fmla="*/ 0 w 3482163"/>
              <a:gd name="connsiteY3" fmla="*/ 3430264 h 3430264"/>
              <a:gd name="connsiteX4" fmla="*/ 0 w 3482163"/>
              <a:gd name="connsiteY4" fmla="*/ 3426283 h 3430264"/>
              <a:gd name="connsiteX5" fmla="*/ 335407 w 3482163"/>
              <a:gd name="connsiteY5" fmla="*/ 3410137 h 3430264"/>
              <a:gd name="connsiteX6" fmla="*/ 3473897 w 3482163"/>
              <a:gd name="connsiteY6" fmla="*/ 170675 h 343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2163" h="3430264">
                <a:moveTo>
                  <a:pt x="3478283" y="0"/>
                </a:moveTo>
                <a:lnTo>
                  <a:pt x="3482163" y="0"/>
                </a:lnTo>
                <a:lnTo>
                  <a:pt x="3482163" y="3430264"/>
                </a:lnTo>
                <a:lnTo>
                  <a:pt x="0" y="3430264"/>
                </a:lnTo>
                <a:lnTo>
                  <a:pt x="0" y="3426283"/>
                </a:lnTo>
                <a:lnTo>
                  <a:pt x="335407" y="3410137"/>
                </a:lnTo>
                <a:cubicBezTo>
                  <a:pt x="2041201" y="3245035"/>
                  <a:pt x="3386298" y="1871077"/>
                  <a:pt x="3473897" y="17067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blue and black line&#10;&#10;Description automatically generated">
            <a:extLst>
              <a:ext uri="{FF2B5EF4-FFF2-40B4-BE49-F238E27FC236}">
                <a16:creationId xmlns:a16="http://schemas.microsoft.com/office/drawing/2014/main" id="{027E7F72-2365-54F2-9E5C-9D3064DCD1AE}"/>
              </a:ext>
            </a:extLst>
          </p:cNvPr>
          <p:cNvPicPr>
            <a:picLocks noChangeAspect="1"/>
          </p:cNvPicPr>
          <p:nvPr/>
        </p:nvPicPr>
        <p:blipFill rotWithShape="1">
          <a:blip r:embed="rId2"/>
          <a:srcRect l="30351" r="23053" b="2"/>
          <a:stretch/>
        </p:blipFill>
        <p:spPr>
          <a:xfrm>
            <a:off x="8699542" y="2"/>
            <a:ext cx="3492458" cy="6858001"/>
          </a:xfrm>
          <a:custGeom>
            <a:avLst/>
            <a:gdLst/>
            <a:ahLst/>
            <a:cxnLst/>
            <a:rect l="l" t="t" r="r" b="b"/>
            <a:pathLst>
              <a:path w="3492458" h="6858001">
                <a:moveTo>
                  <a:pt x="0" y="0"/>
                </a:moveTo>
                <a:lnTo>
                  <a:pt x="3492458" y="0"/>
                </a:lnTo>
                <a:lnTo>
                  <a:pt x="3492458" y="3430264"/>
                </a:lnTo>
                <a:lnTo>
                  <a:pt x="3488603" y="3430264"/>
                </a:lnTo>
                <a:lnTo>
                  <a:pt x="3484192" y="3601898"/>
                </a:lnTo>
                <a:cubicBezTo>
                  <a:pt x="3390753" y="5415660"/>
                  <a:pt x="1866561" y="6858001"/>
                  <a:pt x="0" y="6858001"/>
                </a:cubicBezTo>
                <a:lnTo>
                  <a:pt x="0" y="3430264"/>
                </a:lnTo>
                <a:lnTo>
                  <a:pt x="0" y="3425249"/>
                </a:lnTo>
                <a:close/>
              </a:path>
            </a:pathLst>
          </a:custGeom>
        </p:spPr>
      </p:pic>
      <p:pic>
        <p:nvPicPr>
          <p:cNvPr id="5" name="Picture 4">
            <a:extLst>
              <a:ext uri="{FF2B5EF4-FFF2-40B4-BE49-F238E27FC236}">
                <a16:creationId xmlns:a16="http://schemas.microsoft.com/office/drawing/2014/main" id="{A5339CFB-6AEA-949F-AFE4-12AB53188691}"/>
              </a:ext>
            </a:extLst>
          </p:cNvPr>
          <p:cNvPicPr>
            <a:picLocks noChangeAspect="1"/>
          </p:cNvPicPr>
          <p:nvPr/>
        </p:nvPicPr>
        <p:blipFill>
          <a:blip r:embed="rId3"/>
          <a:stretch>
            <a:fillRect/>
          </a:stretch>
        </p:blipFill>
        <p:spPr>
          <a:xfrm>
            <a:off x="202558" y="26986"/>
            <a:ext cx="2737335" cy="943450"/>
          </a:xfrm>
          <a:prstGeom prst="rect">
            <a:avLst/>
          </a:prstGeom>
        </p:spPr>
      </p:pic>
    </p:spTree>
    <p:extLst>
      <p:ext uri="{BB962C8B-B14F-4D97-AF65-F5344CB8AC3E}">
        <p14:creationId xmlns:p14="http://schemas.microsoft.com/office/powerpoint/2010/main" val="173330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BBDF-98CB-1FB7-00D3-94BD5DC23B3B}"/>
              </a:ext>
            </a:extLst>
          </p:cNvPr>
          <p:cNvSpPr>
            <a:spLocks noGrp="1"/>
          </p:cNvSpPr>
          <p:nvPr>
            <p:ph type="title"/>
          </p:nvPr>
        </p:nvSpPr>
        <p:spPr/>
        <p:txBody>
          <a:bodyPr/>
          <a:lstStyle/>
          <a:p>
            <a:r>
              <a:rPr lang="en-GB" dirty="0"/>
              <a:t>What is JDBC?</a:t>
            </a:r>
            <a:endParaRPr lang="en-AL" dirty="0"/>
          </a:p>
        </p:txBody>
      </p:sp>
      <p:sp>
        <p:nvSpPr>
          <p:cNvPr id="3" name="Content Placeholder 2">
            <a:extLst>
              <a:ext uri="{FF2B5EF4-FFF2-40B4-BE49-F238E27FC236}">
                <a16:creationId xmlns:a16="http://schemas.microsoft.com/office/drawing/2014/main" id="{D31465B4-9B83-A6BD-C52B-D266395D00BF}"/>
              </a:ext>
            </a:extLst>
          </p:cNvPr>
          <p:cNvSpPr>
            <a:spLocks noGrp="1"/>
          </p:cNvSpPr>
          <p:nvPr>
            <p:ph idx="1"/>
          </p:nvPr>
        </p:nvSpPr>
        <p:spPr/>
        <p:txBody>
          <a:bodyPr/>
          <a:lstStyle/>
          <a:p>
            <a:r>
              <a:rPr lang="en-GB" dirty="0"/>
              <a:t>JDBC stands for Java Database Connectivity, which is a standard Java API for </a:t>
            </a:r>
            <a:r>
              <a:rPr lang="en-GB" dirty="0" err="1"/>
              <a:t>databaseindependent</a:t>
            </a:r>
            <a:r>
              <a:rPr lang="en-GB" dirty="0"/>
              <a:t> connectivity between the Java programming language, and a wide range of databases.</a:t>
            </a:r>
            <a:endParaRPr lang="en-AL" dirty="0"/>
          </a:p>
        </p:txBody>
      </p:sp>
    </p:spTree>
    <p:extLst>
      <p:ext uri="{BB962C8B-B14F-4D97-AF65-F5344CB8AC3E}">
        <p14:creationId xmlns:p14="http://schemas.microsoft.com/office/powerpoint/2010/main" val="358493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8A09-1CBC-BA9B-2286-21F452972692}"/>
              </a:ext>
            </a:extLst>
          </p:cNvPr>
          <p:cNvSpPr>
            <a:spLocks noGrp="1"/>
          </p:cNvSpPr>
          <p:nvPr>
            <p:ph type="title"/>
          </p:nvPr>
        </p:nvSpPr>
        <p:spPr/>
        <p:txBody>
          <a:bodyPr/>
          <a:lstStyle/>
          <a:p>
            <a:r>
              <a:rPr lang="en-AL" dirty="0"/>
              <a:t>What does JDBC do ?</a:t>
            </a:r>
          </a:p>
        </p:txBody>
      </p:sp>
      <p:sp>
        <p:nvSpPr>
          <p:cNvPr id="3" name="Content Placeholder 2">
            <a:extLst>
              <a:ext uri="{FF2B5EF4-FFF2-40B4-BE49-F238E27FC236}">
                <a16:creationId xmlns:a16="http://schemas.microsoft.com/office/drawing/2014/main" id="{E973BD9E-A733-5C72-03BD-2C0278849606}"/>
              </a:ext>
            </a:extLst>
          </p:cNvPr>
          <p:cNvSpPr>
            <a:spLocks noGrp="1"/>
          </p:cNvSpPr>
          <p:nvPr>
            <p:ph idx="1"/>
          </p:nvPr>
        </p:nvSpPr>
        <p:spPr/>
        <p:txBody>
          <a:bodyPr/>
          <a:lstStyle/>
          <a:p>
            <a:r>
              <a:rPr lang="en-GB" dirty="0"/>
              <a:t> Make a connection to a database. </a:t>
            </a:r>
          </a:p>
          <a:p>
            <a:r>
              <a:rPr lang="en-GB" dirty="0"/>
              <a:t>Create </a:t>
            </a:r>
            <a:r>
              <a:rPr lang="en-GB" dirty="0" err="1"/>
              <a:t>SQLstatements</a:t>
            </a:r>
            <a:r>
              <a:rPr lang="en-GB" dirty="0"/>
              <a:t>. </a:t>
            </a:r>
          </a:p>
          <a:p>
            <a:r>
              <a:rPr lang="en-GB" dirty="0"/>
              <a:t> </a:t>
            </a:r>
            <a:r>
              <a:rPr lang="en-GB" dirty="0" err="1"/>
              <a:t>Excecute</a:t>
            </a:r>
            <a:r>
              <a:rPr lang="en-GB" dirty="0"/>
              <a:t> SQL queries in the database. </a:t>
            </a:r>
          </a:p>
          <a:p>
            <a:r>
              <a:rPr lang="en-GB" dirty="0"/>
              <a:t>View &amp; Modify the resulting records.</a:t>
            </a:r>
            <a:endParaRPr lang="en-AL" dirty="0"/>
          </a:p>
        </p:txBody>
      </p:sp>
    </p:spTree>
    <p:extLst>
      <p:ext uri="{BB962C8B-B14F-4D97-AF65-F5344CB8AC3E}">
        <p14:creationId xmlns:p14="http://schemas.microsoft.com/office/powerpoint/2010/main" val="49022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6341-AAE3-3D4C-78FD-032A65B803ED}"/>
              </a:ext>
            </a:extLst>
          </p:cNvPr>
          <p:cNvSpPr>
            <a:spLocks noGrp="1"/>
          </p:cNvSpPr>
          <p:nvPr>
            <p:ph type="title"/>
          </p:nvPr>
        </p:nvSpPr>
        <p:spPr/>
        <p:txBody>
          <a:bodyPr/>
          <a:lstStyle/>
          <a:p>
            <a:r>
              <a:rPr lang="en-AL" dirty="0"/>
              <a:t>JDBC Architecture</a:t>
            </a:r>
          </a:p>
        </p:txBody>
      </p:sp>
      <p:sp>
        <p:nvSpPr>
          <p:cNvPr id="3" name="Content Placeholder 2">
            <a:extLst>
              <a:ext uri="{FF2B5EF4-FFF2-40B4-BE49-F238E27FC236}">
                <a16:creationId xmlns:a16="http://schemas.microsoft.com/office/drawing/2014/main" id="{B7EDD177-81D9-526A-05C8-EBD73F091D57}"/>
              </a:ext>
            </a:extLst>
          </p:cNvPr>
          <p:cNvSpPr>
            <a:spLocks noGrp="1"/>
          </p:cNvSpPr>
          <p:nvPr>
            <p:ph idx="1"/>
          </p:nvPr>
        </p:nvSpPr>
        <p:spPr/>
        <p:txBody>
          <a:bodyPr/>
          <a:lstStyle/>
          <a:p>
            <a:r>
              <a:rPr lang="en-GB" dirty="0"/>
              <a:t>DBC Architecture consists of two layers:  </a:t>
            </a:r>
          </a:p>
          <a:p>
            <a:r>
              <a:rPr lang="en-GB" dirty="0"/>
              <a:t>JDBC API: This provides the application-to-JDBC Manager connection. </a:t>
            </a:r>
          </a:p>
          <a:p>
            <a:r>
              <a:rPr lang="en-GB" dirty="0"/>
              <a:t> JDBC Driver API: This supports the JDBC Manager-to-Driver Connection.</a:t>
            </a:r>
          </a:p>
          <a:p>
            <a:r>
              <a:rPr lang="en-GB" dirty="0"/>
              <a:t>The JDBC API uses a driver manager and database-specific drivers to provide transparent connectivity to heterogeneous databases.</a:t>
            </a:r>
          </a:p>
          <a:p>
            <a:r>
              <a:rPr lang="en-GB" dirty="0"/>
              <a:t>The JDBC driver manager ensures that the correct driver is used to access each data source. The driver manager is capable of supporting multiple concurrent drivers connected to multiple heterogeneous databases.</a:t>
            </a:r>
            <a:endParaRPr lang="en-AL" dirty="0"/>
          </a:p>
        </p:txBody>
      </p:sp>
    </p:spTree>
    <p:extLst>
      <p:ext uri="{BB962C8B-B14F-4D97-AF65-F5344CB8AC3E}">
        <p14:creationId xmlns:p14="http://schemas.microsoft.com/office/powerpoint/2010/main" val="228776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BA32-4913-A6B7-0F86-F805B72BA9F1}"/>
              </a:ext>
            </a:extLst>
          </p:cNvPr>
          <p:cNvSpPr>
            <a:spLocks noGrp="1"/>
          </p:cNvSpPr>
          <p:nvPr>
            <p:ph type="title"/>
          </p:nvPr>
        </p:nvSpPr>
        <p:spPr/>
        <p:txBody>
          <a:bodyPr/>
          <a:lstStyle/>
          <a:p>
            <a:r>
              <a:rPr lang="en-AL" dirty="0"/>
              <a:t>Common JDBC Components</a:t>
            </a:r>
          </a:p>
        </p:txBody>
      </p:sp>
      <p:sp>
        <p:nvSpPr>
          <p:cNvPr id="3" name="Content Placeholder 2">
            <a:extLst>
              <a:ext uri="{FF2B5EF4-FFF2-40B4-BE49-F238E27FC236}">
                <a16:creationId xmlns:a16="http://schemas.microsoft.com/office/drawing/2014/main" id="{526A1640-9F51-1943-09F5-6CEEFEAD0B41}"/>
              </a:ext>
            </a:extLst>
          </p:cNvPr>
          <p:cNvSpPr>
            <a:spLocks noGrp="1"/>
          </p:cNvSpPr>
          <p:nvPr>
            <p:ph idx="1"/>
          </p:nvPr>
        </p:nvSpPr>
        <p:spPr>
          <a:xfrm>
            <a:off x="1077362" y="2427316"/>
            <a:ext cx="9950103" cy="3710250"/>
          </a:xfrm>
        </p:spPr>
        <p:txBody>
          <a:bodyPr>
            <a:normAutofit fontScale="70000" lnSpcReduction="20000"/>
          </a:bodyPr>
          <a:lstStyle/>
          <a:p>
            <a:r>
              <a:rPr lang="en-GB" dirty="0" err="1"/>
              <a:t>DriverManager</a:t>
            </a:r>
            <a:r>
              <a:rPr lang="en-GB" dirty="0"/>
              <a:t>: This class manages a list of database drivers. Matches connection requests from the java application with the proper database driver using communication subprotocol. The first driver that recognizes a certain subprotocol under JDBC will be used to establish a database Connection. </a:t>
            </a:r>
          </a:p>
          <a:p>
            <a:r>
              <a:rPr lang="en-GB" dirty="0"/>
              <a:t> Driver: This interface handles the communications with the database server. You will interact directly with Driver objects very rarely. Instead, you use </a:t>
            </a:r>
            <a:r>
              <a:rPr lang="en-GB" dirty="0" err="1"/>
              <a:t>DriverManager</a:t>
            </a:r>
            <a:r>
              <a:rPr lang="en-GB" dirty="0"/>
              <a:t> 9 objects, which manages objects of this type. It also abstracts the details associated with working with Driver objects. </a:t>
            </a:r>
          </a:p>
          <a:p>
            <a:r>
              <a:rPr lang="en-GB" dirty="0"/>
              <a:t> Connection: This interface with all methods for contacting a database. The connection object represents communication context, i.e., all communication with database is through connection object only. </a:t>
            </a:r>
          </a:p>
          <a:p>
            <a:r>
              <a:rPr lang="en-GB" dirty="0"/>
              <a:t> </a:t>
            </a:r>
            <a:r>
              <a:rPr lang="en-GB" b="1" dirty="0"/>
              <a:t>Statement</a:t>
            </a:r>
            <a:r>
              <a:rPr lang="en-GB" dirty="0"/>
              <a:t>: You use objects created from this interface to submit the SQL statements to the database. Some derived interfaces accept parameters in addition to executing stored procedures. </a:t>
            </a:r>
          </a:p>
          <a:p>
            <a:r>
              <a:rPr lang="en-GB" dirty="0"/>
              <a:t> </a:t>
            </a:r>
            <a:r>
              <a:rPr lang="en-GB" dirty="0" err="1"/>
              <a:t>ResultSet</a:t>
            </a:r>
            <a:r>
              <a:rPr lang="en-GB" dirty="0"/>
              <a:t>: These objects hold data retrieved from a database after you execute an SQL query using Statement objects. It acts as an iterator to allow you to move through its data. </a:t>
            </a:r>
          </a:p>
          <a:p>
            <a:r>
              <a:rPr lang="en-GB" dirty="0"/>
              <a:t> </a:t>
            </a:r>
            <a:r>
              <a:rPr lang="en-GB" dirty="0" err="1"/>
              <a:t>SQLException</a:t>
            </a:r>
            <a:r>
              <a:rPr lang="en-GB" dirty="0"/>
              <a:t>: This class handles any errors that occur in a database application</a:t>
            </a:r>
          </a:p>
          <a:p>
            <a:r>
              <a:rPr lang="en-GB" b="1" dirty="0" err="1"/>
              <a:t>PreparedStatement</a:t>
            </a:r>
            <a:endParaRPr lang="en-AL" b="1" dirty="0"/>
          </a:p>
        </p:txBody>
      </p:sp>
    </p:spTree>
    <p:extLst>
      <p:ext uri="{BB962C8B-B14F-4D97-AF65-F5344CB8AC3E}">
        <p14:creationId xmlns:p14="http://schemas.microsoft.com/office/powerpoint/2010/main" val="392187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A6DC-51C4-768F-2E85-036DAE271491}"/>
              </a:ext>
            </a:extLst>
          </p:cNvPr>
          <p:cNvSpPr>
            <a:spLocks noGrp="1"/>
          </p:cNvSpPr>
          <p:nvPr>
            <p:ph type="title"/>
          </p:nvPr>
        </p:nvSpPr>
        <p:spPr/>
        <p:txBody>
          <a:bodyPr/>
          <a:lstStyle/>
          <a:p>
            <a:r>
              <a:rPr lang="en-AL" dirty="0"/>
              <a:t>Example for acquiring a JDBC Connection and querying our library database</a:t>
            </a:r>
          </a:p>
        </p:txBody>
      </p:sp>
      <p:sp>
        <p:nvSpPr>
          <p:cNvPr id="3" name="Content Placeholder 2">
            <a:extLst>
              <a:ext uri="{FF2B5EF4-FFF2-40B4-BE49-F238E27FC236}">
                <a16:creationId xmlns:a16="http://schemas.microsoft.com/office/drawing/2014/main" id="{F0613394-ED13-F5C4-801B-E60877609BA4}"/>
              </a:ext>
            </a:extLst>
          </p:cNvPr>
          <p:cNvSpPr>
            <a:spLocks noGrp="1"/>
          </p:cNvSpPr>
          <p:nvPr>
            <p:ph idx="1"/>
          </p:nvPr>
        </p:nvSpPr>
        <p:spPr/>
        <p:txBody>
          <a:bodyPr>
            <a:normAutofit fontScale="85000" lnSpcReduction="20000"/>
          </a:bodyPr>
          <a:lstStyle/>
          <a:p>
            <a:pPr marL="0" indent="0">
              <a:buNone/>
            </a:pPr>
            <a:r>
              <a:rPr lang="en-GB" sz="1800" b="1" dirty="0">
                <a:solidFill>
                  <a:srgbClr val="000080"/>
                </a:solidFill>
                <a:effectLst/>
                <a:latin typeface="JetBrains Mono"/>
              </a:rPr>
              <a:t>public static void </a:t>
            </a:r>
            <a:r>
              <a:rPr lang="en-GB" sz="1800" dirty="0">
                <a:solidFill>
                  <a:srgbClr val="000000"/>
                </a:solidFill>
                <a:effectLst/>
                <a:latin typeface="JetBrains Mono"/>
              </a:rPr>
              <a:t>main(String[] </a:t>
            </a:r>
            <a:r>
              <a:rPr lang="en-GB" sz="1800" dirty="0" err="1">
                <a:solidFill>
                  <a:srgbClr val="000000"/>
                </a:solidFill>
                <a:effectLst/>
                <a:latin typeface="JetBrains Mono"/>
              </a:rPr>
              <a:t>args</a:t>
            </a:r>
            <a:r>
              <a:rPr lang="en-GB" sz="1800" dirty="0">
                <a:solidFill>
                  <a:srgbClr val="000000"/>
                </a:solidFill>
                <a:effectLst/>
                <a:latin typeface="JetBrains Mono"/>
              </a:rPr>
              <a:t>) </a:t>
            </a:r>
            <a:r>
              <a:rPr lang="en-GB" sz="1800" b="1" dirty="0">
                <a:solidFill>
                  <a:srgbClr val="000080"/>
                </a:solidFill>
                <a:effectLst/>
                <a:latin typeface="JetBrains Mono"/>
              </a:rPr>
              <a:t>throws </a:t>
            </a:r>
            <a:r>
              <a:rPr lang="en-GB" sz="1800" dirty="0" err="1">
                <a:solidFill>
                  <a:srgbClr val="000000"/>
                </a:solidFill>
                <a:effectLst/>
                <a:latin typeface="JetBrains Mono"/>
              </a:rPr>
              <a:t>SQLException</a:t>
            </a: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Connection connection = </a:t>
            </a:r>
            <a:r>
              <a:rPr lang="en-GB" sz="1800" dirty="0" err="1">
                <a:solidFill>
                  <a:srgbClr val="000000"/>
                </a:solidFill>
                <a:effectLst/>
                <a:latin typeface="JetBrains Mono"/>
              </a:rPr>
              <a:t>DriverManager.</a:t>
            </a:r>
            <a:r>
              <a:rPr lang="en-GB" sz="1800" i="1" dirty="0" err="1">
                <a:solidFill>
                  <a:srgbClr val="000000"/>
                </a:solidFill>
                <a:effectLst/>
                <a:latin typeface="JetBrains Mono"/>
              </a:rPr>
              <a:t>getConnection</a:t>
            </a:r>
            <a:r>
              <a:rPr lang="en-GB" sz="1800" dirty="0">
                <a:solidFill>
                  <a:srgbClr val="000000"/>
                </a:solidFill>
                <a:effectLst/>
                <a:latin typeface="JetBrains Mono"/>
              </a:rPr>
              <a:t>(</a:t>
            </a:r>
            <a:r>
              <a:rPr lang="en-GB" sz="1800" b="1" dirty="0">
                <a:solidFill>
                  <a:srgbClr val="008000"/>
                </a:solidFill>
                <a:effectLst/>
                <a:latin typeface="JetBrains Mono"/>
              </a:rPr>
              <a:t>"</a:t>
            </a:r>
            <a:r>
              <a:rPr lang="en-GB" sz="1800" b="1" dirty="0" err="1">
                <a:solidFill>
                  <a:srgbClr val="008000"/>
                </a:solidFill>
                <a:effectLst/>
                <a:latin typeface="JetBrains Mono"/>
              </a:rPr>
              <a:t>jdbc:mysql</a:t>
            </a:r>
            <a:r>
              <a:rPr lang="en-GB" sz="1800" b="1" dirty="0">
                <a:solidFill>
                  <a:srgbClr val="008000"/>
                </a:solidFill>
                <a:effectLst/>
                <a:latin typeface="JetBrains Mono"/>
              </a:rPr>
              <a:t>://localhost/</a:t>
            </a:r>
            <a:r>
              <a:rPr lang="en-GB" sz="1800" b="1" dirty="0" err="1">
                <a:solidFill>
                  <a:srgbClr val="008000"/>
                </a:solidFill>
                <a:effectLst/>
                <a:latin typeface="JetBrains Mono"/>
              </a:rPr>
              <a:t>library?user</a:t>
            </a:r>
            <a:r>
              <a:rPr lang="en-GB" sz="1800" b="1" dirty="0">
                <a:solidFill>
                  <a:srgbClr val="008000"/>
                </a:solidFill>
                <a:effectLst/>
                <a:latin typeface="JetBrains Mono"/>
              </a:rPr>
              <a:t>=" </a:t>
            </a:r>
            <a:r>
              <a:rPr lang="en-GB" sz="1800" dirty="0">
                <a:solidFill>
                  <a:srgbClr val="000000"/>
                </a:solidFill>
                <a:effectLst/>
                <a:latin typeface="JetBrains Mono"/>
              </a:rPr>
              <a:t>+ </a:t>
            </a:r>
            <a:r>
              <a:rPr lang="en-GB" sz="1800" dirty="0" err="1">
                <a:solidFill>
                  <a:srgbClr val="000000"/>
                </a:solidFill>
                <a:effectLst/>
                <a:latin typeface="JetBrains Mono"/>
              </a:rPr>
              <a:t>Password.</a:t>
            </a:r>
            <a:r>
              <a:rPr lang="en-GB" sz="1800" b="1" i="1" dirty="0" err="1">
                <a:solidFill>
                  <a:srgbClr val="660E7A"/>
                </a:solidFill>
                <a:effectLst/>
                <a:latin typeface="JetBrains Mono"/>
              </a:rPr>
              <a:t>USER_NAME</a:t>
            </a:r>
            <a:r>
              <a:rPr lang="en-GB" sz="1800" b="1" i="1" dirty="0">
                <a:solidFill>
                  <a:srgbClr val="660E7A"/>
                </a:solidFill>
                <a:effectLst/>
                <a:latin typeface="JetBrains Mono"/>
              </a:rPr>
              <a:t> </a:t>
            </a:r>
            <a:r>
              <a:rPr lang="en-GB" sz="1800" dirty="0">
                <a:solidFill>
                  <a:srgbClr val="000000"/>
                </a:solidFill>
                <a:effectLst/>
                <a:latin typeface="JetBrains Mono"/>
              </a:rPr>
              <a:t>+ </a:t>
            </a:r>
            <a:r>
              <a:rPr lang="en-GB" sz="1800" b="1" dirty="0">
                <a:solidFill>
                  <a:srgbClr val="008000"/>
                </a:solidFill>
                <a:effectLst/>
                <a:latin typeface="JetBrains Mono"/>
              </a:rPr>
              <a:t>"&amp;" </a:t>
            </a:r>
            <a:r>
              <a:rPr lang="en-GB" sz="1800" dirty="0">
                <a:solidFill>
                  <a:srgbClr val="000000"/>
                </a:solidFill>
                <a:effectLst/>
                <a:latin typeface="JetBrains Mono"/>
              </a:rPr>
              <a:t>+ </a:t>
            </a:r>
            <a:r>
              <a:rPr lang="en-GB" sz="1800" b="1" dirty="0">
                <a:solidFill>
                  <a:srgbClr val="008000"/>
                </a:solidFill>
                <a:effectLst/>
                <a:latin typeface="JetBrains Mono"/>
              </a:rPr>
              <a:t>"password=" </a:t>
            </a:r>
            <a:r>
              <a:rPr lang="en-GB" sz="1800" dirty="0">
                <a:solidFill>
                  <a:srgbClr val="000000"/>
                </a:solidFill>
                <a:effectLst/>
                <a:latin typeface="JetBrains Mono"/>
              </a:rPr>
              <a:t>+ </a:t>
            </a:r>
            <a:r>
              <a:rPr lang="en-GB" sz="1800" dirty="0" err="1">
                <a:solidFill>
                  <a:srgbClr val="000000"/>
                </a:solidFill>
                <a:effectLst/>
                <a:latin typeface="JetBrains Mono"/>
              </a:rPr>
              <a:t>Password.</a:t>
            </a:r>
            <a:r>
              <a:rPr lang="en-GB" sz="1800" b="1" i="1" dirty="0" err="1">
                <a:solidFill>
                  <a:srgbClr val="660E7A"/>
                </a:solidFill>
                <a:effectLst/>
                <a:latin typeface="JetBrains Mono"/>
              </a:rPr>
              <a:t>PASSWORD</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 </a:t>
            </a:r>
            <a:r>
              <a:rPr lang="en-GB" sz="1800" dirty="0" err="1">
                <a:solidFill>
                  <a:srgbClr val="000000"/>
                </a:solidFill>
                <a:effectLst/>
                <a:latin typeface="JetBrains Mono"/>
              </a:rPr>
              <a:t>connection.prepareStatement</a:t>
            </a:r>
            <a:r>
              <a:rPr lang="en-GB" sz="1800" dirty="0">
                <a:solidFill>
                  <a:srgbClr val="000000"/>
                </a:solidFill>
                <a:effectLst/>
                <a:latin typeface="JetBrains Mono"/>
              </a:rPr>
              <a:t>(</a:t>
            </a:r>
            <a:r>
              <a:rPr lang="en-GB" sz="1800" b="1" dirty="0">
                <a:solidFill>
                  <a:srgbClr val="008000"/>
                </a:solidFill>
                <a:effectLst/>
                <a:latin typeface="JetBrains Mono"/>
              </a:rPr>
              <a:t>"select * from author limit 4"</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ResultSet</a:t>
            </a:r>
            <a:r>
              <a:rPr lang="en-GB" sz="1800" dirty="0">
                <a:solidFill>
                  <a:srgbClr val="000000"/>
                </a:solidFill>
                <a:effectLst/>
                <a:latin typeface="JetBrains Mono"/>
              </a:rPr>
              <a:t> </a:t>
            </a:r>
            <a:r>
              <a:rPr lang="en-GB" sz="1800" dirty="0" err="1">
                <a:solidFill>
                  <a:srgbClr val="000000"/>
                </a:solidFill>
                <a:effectLst/>
                <a:latin typeface="JetBrains Mono"/>
              </a:rPr>
              <a:t>resultSet</a:t>
            </a:r>
            <a:r>
              <a:rPr lang="en-GB" sz="1800" dirty="0">
                <a:solidFill>
                  <a:srgbClr val="000000"/>
                </a:solidFill>
                <a:effectLst/>
                <a:latin typeface="JetBrains Mono"/>
              </a:rPr>
              <a:t> = </a:t>
            </a:r>
            <a:r>
              <a:rPr lang="en-GB" sz="1800" dirty="0" err="1">
                <a:solidFill>
                  <a:srgbClr val="000000"/>
                </a:solidFill>
                <a:effectLst/>
                <a:latin typeface="JetBrains Mono"/>
              </a:rPr>
              <a:t>preparedStatement.executeQuery</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b="1" dirty="0">
                <a:solidFill>
                  <a:srgbClr val="000080"/>
                </a:solidFill>
                <a:effectLst/>
                <a:latin typeface="JetBrains Mono"/>
              </a:rPr>
              <a:t>while </a:t>
            </a:r>
            <a:r>
              <a:rPr lang="en-GB" sz="1800" dirty="0">
                <a:solidFill>
                  <a:srgbClr val="000000"/>
                </a:solidFill>
                <a:effectLst/>
                <a:latin typeface="JetBrains Mono"/>
              </a:rPr>
              <a:t>(</a:t>
            </a:r>
            <a:r>
              <a:rPr lang="en-GB" sz="1800" dirty="0" err="1">
                <a:solidFill>
                  <a:srgbClr val="000000"/>
                </a:solidFill>
                <a:effectLst/>
                <a:latin typeface="JetBrains Mono"/>
              </a:rPr>
              <a:t>resultSet.next</a:t>
            </a: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String name = </a:t>
            </a:r>
            <a:r>
              <a:rPr lang="en-GB" sz="1800" dirty="0" err="1">
                <a:solidFill>
                  <a:srgbClr val="000000"/>
                </a:solidFill>
                <a:effectLst/>
                <a:latin typeface="JetBrains Mono"/>
              </a:rPr>
              <a:t>resultSet.getString</a:t>
            </a:r>
            <a:r>
              <a:rPr lang="en-GB" sz="1800" dirty="0">
                <a:solidFill>
                  <a:srgbClr val="000000"/>
                </a:solidFill>
                <a:effectLst/>
                <a:latin typeface="JetBrains Mono"/>
              </a:rPr>
              <a:t>(</a:t>
            </a:r>
            <a:r>
              <a:rPr lang="en-GB" sz="1800" dirty="0">
                <a:solidFill>
                  <a:srgbClr val="0000FF"/>
                </a:solidFill>
                <a:effectLst/>
                <a:latin typeface="JetBrains Mono"/>
              </a:rPr>
              <a:t>1</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Integer id = </a:t>
            </a:r>
            <a:r>
              <a:rPr lang="en-GB" sz="1800" dirty="0" err="1">
                <a:solidFill>
                  <a:srgbClr val="000000"/>
                </a:solidFill>
                <a:effectLst/>
                <a:latin typeface="JetBrains Mono"/>
              </a:rPr>
              <a:t>resultSet.getInt</a:t>
            </a:r>
            <a:r>
              <a:rPr lang="en-GB" sz="1800" dirty="0">
                <a:solidFill>
                  <a:srgbClr val="000000"/>
                </a:solidFill>
                <a:effectLst/>
                <a:latin typeface="JetBrains Mono"/>
              </a:rPr>
              <a:t>(</a:t>
            </a:r>
            <a:r>
              <a:rPr lang="en-GB" sz="1800" dirty="0">
                <a:solidFill>
                  <a:srgbClr val="0000FF"/>
                </a:solidFill>
                <a:effectLst/>
                <a:latin typeface="JetBrains Mono"/>
              </a:rPr>
              <a:t>2</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System.</a:t>
            </a:r>
            <a:r>
              <a:rPr lang="en-GB" sz="1800" b="1" i="1" dirty="0" err="1">
                <a:solidFill>
                  <a:srgbClr val="660E7A"/>
                </a:solidFill>
                <a:effectLst/>
                <a:latin typeface="JetBrains Mono"/>
              </a:rPr>
              <a:t>out</a:t>
            </a:r>
            <a:r>
              <a:rPr lang="en-GB" sz="1800" dirty="0" err="1">
                <a:solidFill>
                  <a:srgbClr val="000000"/>
                </a:solidFill>
                <a:effectLst/>
                <a:latin typeface="JetBrains Mono"/>
              </a:rPr>
              <a:t>.println</a:t>
            </a:r>
            <a:r>
              <a:rPr lang="en-GB" sz="1800" dirty="0">
                <a:solidFill>
                  <a:srgbClr val="000000"/>
                </a:solidFill>
                <a:effectLst/>
                <a:latin typeface="JetBrains Mono"/>
              </a:rPr>
              <a:t>(</a:t>
            </a:r>
            <a:r>
              <a:rPr lang="en-GB" sz="1800" b="1" dirty="0">
                <a:solidFill>
                  <a:srgbClr val="008000"/>
                </a:solidFill>
                <a:effectLst/>
                <a:latin typeface="JetBrains Mono"/>
              </a:rPr>
              <a:t>"Id = " </a:t>
            </a:r>
            <a:r>
              <a:rPr lang="en-GB" sz="1800" dirty="0">
                <a:solidFill>
                  <a:srgbClr val="000000"/>
                </a:solidFill>
                <a:effectLst/>
                <a:latin typeface="JetBrains Mono"/>
              </a:rPr>
              <a:t>+ id + </a:t>
            </a:r>
            <a:r>
              <a:rPr lang="en-GB" sz="1800" b="1" dirty="0">
                <a:solidFill>
                  <a:srgbClr val="008000"/>
                </a:solidFill>
                <a:effectLst/>
                <a:latin typeface="JetBrains Mono"/>
              </a:rPr>
              <a:t>" Name = " </a:t>
            </a:r>
            <a:r>
              <a:rPr lang="en-GB" sz="1800" dirty="0">
                <a:solidFill>
                  <a:srgbClr val="000000"/>
                </a:solidFill>
                <a:effectLst/>
                <a:latin typeface="JetBrains Mono"/>
              </a:rPr>
              <a:t>+ name);</a:t>
            </a:r>
            <a:br>
              <a:rPr lang="en-GB" sz="1800" dirty="0">
                <a:solidFill>
                  <a:srgbClr val="000000"/>
                </a:solidFill>
                <a:effectLst/>
                <a:latin typeface="JetBrains Mono"/>
              </a:rPr>
            </a:b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a:t>
            </a:r>
          </a:p>
          <a:p>
            <a:endParaRPr lang="en-AL" dirty="0"/>
          </a:p>
        </p:txBody>
      </p:sp>
    </p:spTree>
    <p:extLst>
      <p:ext uri="{BB962C8B-B14F-4D97-AF65-F5344CB8AC3E}">
        <p14:creationId xmlns:p14="http://schemas.microsoft.com/office/powerpoint/2010/main" val="149472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3FD3-6A44-5C8C-3C54-32B406BCB4DD}"/>
              </a:ext>
            </a:extLst>
          </p:cNvPr>
          <p:cNvSpPr>
            <a:spLocks noGrp="1"/>
          </p:cNvSpPr>
          <p:nvPr>
            <p:ph type="title"/>
          </p:nvPr>
        </p:nvSpPr>
        <p:spPr/>
        <p:txBody>
          <a:bodyPr>
            <a:normAutofit fontScale="90000"/>
          </a:bodyPr>
          <a:lstStyle/>
          <a:p>
            <a:r>
              <a:rPr lang="en-AL" dirty="0"/>
              <a:t>Example for acquiring a JDBC Connection and querying our library database – Passing query params</a:t>
            </a:r>
          </a:p>
        </p:txBody>
      </p:sp>
      <p:sp>
        <p:nvSpPr>
          <p:cNvPr id="3" name="Content Placeholder 2">
            <a:extLst>
              <a:ext uri="{FF2B5EF4-FFF2-40B4-BE49-F238E27FC236}">
                <a16:creationId xmlns:a16="http://schemas.microsoft.com/office/drawing/2014/main" id="{1EE9906E-7984-EB5A-564E-566107D5466E}"/>
              </a:ext>
            </a:extLst>
          </p:cNvPr>
          <p:cNvSpPr>
            <a:spLocks noGrp="1"/>
          </p:cNvSpPr>
          <p:nvPr>
            <p:ph idx="1"/>
          </p:nvPr>
        </p:nvSpPr>
        <p:spPr/>
        <p:txBody>
          <a:bodyPr>
            <a:normAutofit fontScale="77500" lnSpcReduction="20000"/>
          </a:bodyPr>
          <a:lstStyle/>
          <a:p>
            <a:pPr marL="0" indent="0">
              <a:buNone/>
            </a:pPr>
            <a:r>
              <a:rPr lang="en-GB" sz="1800" b="1" dirty="0">
                <a:solidFill>
                  <a:srgbClr val="000080"/>
                </a:solidFill>
                <a:effectLst/>
                <a:latin typeface="JetBrains Mono"/>
              </a:rPr>
              <a:t>public static void </a:t>
            </a:r>
            <a:r>
              <a:rPr lang="en-GB" sz="1800" dirty="0">
                <a:solidFill>
                  <a:srgbClr val="000000"/>
                </a:solidFill>
                <a:effectLst/>
                <a:latin typeface="JetBrains Mono"/>
              </a:rPr>
              <a:t>main(String[] </a:t>
            </a:r>
            <a:r>
              <a:rPr lang="en-GB" sz="1800" dirty="0" err="1">
                <a:solidFill>
                  <a:srgbClr val="000000"/>
                </a:solidFill>
                <a:effectLst/>
                <a:latin typeface="JetBrains Mono"/>
              </a:rPr>
              <a:t>args</a:t>
            </a:r>
            <a:r>
              <a:rPr lang="en-GB" sz="1800" dirty="0">
                <a:solidFill>
                  <a:srgbClr val="000000"/>
                </a:solidFill>
                <a:effectLst/>
                <a:latin typeface="JetBrains Mono"/>
              </a:rPr>
              <a:t>) </a:t>
            </a:r>
            <a:r>
              <a:rPr lang="en-GB" sz="1800" b="1" dirty="0">
                <a:solidFill>
                  <a:srgbClr val="000080"/>
                </a:solidFill>
                <a:effectLst/>
                <a:latin typeface="JetBrains Mono"/>
              </a:rPr>
              <a:t>throws </a:t>
            </a:r>
            <a:r>
              <a:rPr lang="en-GB" sz="1800" dirty="0" err="1">
                <a:solidFill>
                  <a:srgbClr val="000000"/>
                </a:solidFill>
                <a:effectLst/>
                <a:latin typeface="JetBrains Mono"/>
              </a:rPr>
              <a:t>SQLException</a:t>
            </a: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Connection connection = </a:t>
            </a:r>
            <a:r>
              <a:rPr lang="en-GB" sz="1800" dirty="0" err="1">
                <a:solidFill>
                  <a:srgbClr val="000000"/>
                </a:solidFill>
                <a:effectLst/>
                <a:latin typeface="JetBrains Mono"/>
              </a:rPr>
              <a:t>DriverManager.</a:t>
            </a:r>
            <a:r>
              <a:rPr lang="en-GB" sz="1800" i="1" dirty="0" err="1">
                <a:solidFill>
                  <a:srgbClr val="000000"/>
                </a:solidFill>
                <a:effectLst/>
                <a:latin typeface="JetBrains Mono"/>
              </a:rPr>
              <a:t>getConnection</a:t>
            </a:r>
            <a:r>
              <a:rPr lang="en-GB" sz="1800" dirty="0">
                <a:solidFill>
                  <a:srgbClr val="000000"/>
                </a:solidFill>
                <a:effectLst/>
                <a:latin typeface="JetBrains Mono"/>
              </a:rPr>
              <a:t>(</a:t>
            </a:r>
            <a:r>
              <a:rPr lang="en-GB" sz="1800" b="1" dirty="0">
                <a:solidFill>
                  <a:srgbClr val="008000"/>
                </a:solidFill>
                <a:effectLst/>
                <a:latin typeface="JetBrains Mono"/>
              </a:rPr>
              <a:t>"</a:t>
            </a:r>
            <a:r>
              <a:rPr lang="en-GB" sz="1800" b="1" dirty="0" err="1">
                <a:solidFill>
                  <a:srgbClr val="008000"/>
                </a:solidFill>
                <a:effectLst/>
                <a:latin typeface="JetBrains Mono"/>
              </a:rPr>
              <a:t>jdbc:mysql</a:t>
            </a:r>
            <a:r>
              <a:rPr lang="en-GB" sz="1800" b="1" dirty="0">
                <a:solidFill>
                  <a:srgbClr val="008000"/>
                </a:solidFill>
                <a:effectLst/>
                <a:latin typeface="JetBrains Mono"/>
              </a:rPr>
              <a:t>://localhost/</a:t>
            </a:r>
            <a:r>
              <a:rPr lang="en-GB" sz="1800" b="1" dirty="0" err="1">
                <a:solidFill>
                  <a:srgbClr val="008000"/>
                </a:solidFill>
                <a:effectLst/>
                <a:latin typeface="JetBrains Mono"/>
              </a:rPr>
              <a:t>library?user</a:t>
            </a:r>
            <a:r>
              <a:rPr lang="en-GB" sz="1800" b="1" dirty="0">
                <a:solidFill>
                  <a:srgbClr val="008000"/>
                </a:solidFill>
                <a:effectLst/>
                <a:latin typeface="JetBrains Mono"/>
              </a:rPr>
              <a:t>=" </a:t>
            </a:r>
            <a:r>
              <a:rPr lang="en-GB" sz="1800" dirty="0">
                <a:solidFill>
                  <a:srgbClr val="000000"/>
                </a:solidFill>
                <a:effectLst/>
                <a:latin typeface="JetBrains Mono"/>
              </a:rPr>
              <a:t>+ </a:t>
            </a:r>
            <a:r>
              <a:rPr lang="en-GB" sz="1800" dirty="0" err="1">
                <a:solidFill>
                  <a:srgbClr val="000000"/>
                </a:solidFill>
                <a:effectLst/>
                <a:latin typeface="JetBrains Mono"/>
              </a:rPr>
              <a:t>Password.</a:t>
            </a:r>
            <a:r>
              <a:rPr lang="en-GB" sz="1800" b="1" i="1" dirty="0" err="1">
                <a:solidFill>
                  <a:srgbClr val="660E7A"/>
                </a:solidFill>
                <a:effectLst/>
                <a:latin typeface="JetBrains Mono"/>
              </a:rPr>
              <a:t>USER_NAME</a:t>
            </a:r>
            <a:r>
              <a:rPr lang="en-GB" sz="1800" b="1" i="1" dirty="0">
                <a:solidFill>
                  <a:srgbClr val="660E7A"/>
                </a:solidFill>
                <a:effectLst/>
                <a:latin typeface="JetBrains Mono"/>
              </a:rPr>
              <a:t> </a:t>
            </a:r>
            <a:r>
              <a:rPr lang="en-GB" sz="1800" dirty="0">
                <a:solidFill>
                  <a:srgbClr val="000000"/>
                </a:solidFill>
                <a:effectLst/>
                <a:latin typeface="JetBrains Mono"/>
              </a:rPr>
              <a:t>+ </a:t>
            </a:r>
            <a:r>
              <a:rPr lang="en-GB" sz="1800" b="1" dirty="0">
                <a:solidFill>
                  <a:srgbClr val="008000"/>
                </a:solidFill>
                <a:effectLst/>
                <a:latin typeface="JetBrains Mono"/>
              </a:rPr>
              <a:t>"&amp;" </a:t>
            </a:r>
            <a:r>
              <a:rPr lang="en-GB" sz="1800" dirty="0">
                <a:solidFill>
                  <a:srgbClr val="000000"/>
                </a:solidFill>
                <a:effectLst/>
                <a:latin typeface="JetBrains Mono"/>
              </a:rPr>
              <a:t>+ </a:t>
            </a:r>
            <a:r>
              <a:rPr lang="en-GB" sz="1800" b="1" dirty="0">
                <a:solidFill>
                  <a:srgbClr val="008000"/>
                </a:solidFill>
                <a:effectLst/>
                <a:latin typeface="JetBrains Mono"/>
              </a:rPr>
              <a:t>"password=" </a:t>
            </a:r>
            <a:r>
              <a:rPr lang="en-GB" sz="1800" dirty="0">
                <a:solidFill>
                  <a:srgbClr val="000000"/>
                </a:solidFill>
                <a:effectLst/>
                <a:latin typeface="JetBrains Mono"/>
              </a:rPr>
              <a:t>+ </a:t>
            </a:r>
            <a:r>
              <a:rPr lang="en-GB" sz="1800" dirty="0" err="1">
                <a:solidFill>
                  <a:srgbClr val="000000"/>
                </a:solidFill>
                <a:effectLst/>
                <a:latin typeface="JetBrains Mono"/>
              </a:rPr>
              <a:t>Password.</a:t>
            </a:r>
            <a:r>
              <a:rPr lang="en-GB" sz="1800" b="1" i="1" dirty="0" err="1">
                <a:solidFill>
                  <a:srgbClr val="660E7A"/>
                </a:solidFill>
                <a:effectLst/>
                <a:latin typeface="JetBrains Mono"/>
              </a:rPr>
              <a:t>PASSWORD</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String </a:t>
            </a:r>
            <a:r>
              <a:rPr lang="en-GB" sz="1800" dirty="0" err="1">
                <a:solidFill>
                  <a:srgbClr val="000000"/>
                </a:solidFill>
                <a:effectLst/>
                <a:latin typeface="JetBrains Mono"/>
              </a:rPr>
              <a:t>authorName</a:t>
            </a:r>
            <a:r>
              <a:rPr lang="en-GB" sz="1800" dirty="0">
                <a:solidFill>
                  <a:srgbClr val="000000"/>
                </a:solidFill>
                <a:effectLst/>
                <a:latin typeface="JetBrains Mono"/>
              </a:rPr>
              <a:t> = </a:t>
            </a:r>
            <a:r>
              <a:rPr lang="en-GB" sz="1800" b="1" dirty="0">
                <a:solidFill>
                  <a:srgbClr val="008000"/>
                </a:solidFill>
                <a:effectLst/>
                <a:latin typeface="JetBrains Mono"/>
              </a:rPr>
              <a:t>"A.J. McAllister"</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 </a:t>
            </a:r>
            <a:r>
              <a:rPr lang="en-GB" sz="1800" dirty="0" err="1">
                <a:solidFill>
                  <a:srgbClr val="000000"/>
                </a:solidFill>
                <a:effectLst/>
                <a:latin typeface="JetBrains Mono"/>
              </a:rPr>
              <a:t>connection.prepareStatement</a:t>
            </a:r>
            <a:r>
              <a:rPr lang="en-GB" sz="1800" dirty="0">
                <a:solidFill>
                  <a:srgbClr val="000000"/>
                </a:solidFill>
                <a:effectLst/>
                <a:latin typeface="JetBrains Mono"/>
              </a:rPr>
              <a:t>(</a:t>
            </a:r>
            <a:r>
              <a:rPr lang="en-GB" sz="1800" b="1" dirty="0">
                <a:solidFill>
                  <a:srgbClr val="008000"/>
                </a:solidFill>
                <a:effectLst/>
                <a:latin typeface="JetBrains Mono"/>
              </a:rPr>
              <a:t>"select * from author where </a:t>
            </a:r>
            <a:r>
              <a:rPr lang="en-GB" sz="1800" b="1" dirty="0" err="1">
                <a:solidFill>
                  <a:srgbClr val="008000"/>
                </a:solidFill>
                <a:effectLst/>
                <a:latin typeface="JetBrains Mono"/>
              </a:rPr>
              <a:t>full_name</a:t>
            </a:r>
            <a:r>
              <a:rPr lang="en-GB" sz="1800" b="1" dirty="0">
                <a:solidFill>
                  <a:srgbClr val="008000"/>
                </a:solidFill>
                <a:effectLst/>
                <a:latin typeface="JetBrains Mono"/>
              </a:rPr>
              <a:t> = ?"</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preparedStatement.setString</a:t>
            </a:r>
            <a:r>
              <a:rPr lang="en-GB" sz="1800" dirty="0">
                <a:solidFill>
                  <a:srgbClr val="000000"/>
                </a:solidFill>
                <a:effectLst/>
                <a:latin typeface="JetBrains Mono"/>
              </a:rPr>
              <a:t>(</a:t>
            </a:r>
            <a:r>
              <a:rPr lang="en-GB" sz="1800" dirty="0">
                <a:solidFill>
                  <a:srgbClr val="0000FF"/>
                </a:solidFill>
                <a:effectLst/>
                <a:latin typeface="JetBrains Mono"/>
              </a:rPr>
              <a:t>1</a:t>
            </a:r>
            <a:r>
              <a:rPr lang="en-GB" sz="1800" dirty="0">
                <a:solidFill>
                  <a:srgbClr val="000000"/>
                </a:solidFill>
                <a:effectLst/>
                <a:latin typeface="JetBrains Mono"/>
              </a:rPr>
              <a:t>,authorName);</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ResultSet</a:t>
            </a:r>
            <a:r>
              <a:rPr lang="en-GB" sz="1800" dirty="0">
                <a:solidFill>
                  <a:srgbClr val="000000"/>
                </a:solidFill>
                <a:effectLst/>
                <a:latin typeface="JetBrains Mono"/>
              </a:rPr>
              <a:t> </a:t>
            </a:r>
            <a:r>
              <a:rPr lang="en-GB" sz="1800" dirty="0" err="1">
                <a:solidFill>
                  <a:srgbClr val="000000"/>
                </a:solidFill>
                <a:effectLst/>
                <a:latin typeface="JetBrains Mono"/>
              </a:rPr>
              <a:t>resultSet</a:t>
            </a:r>
            <a:r>
              <a:rPr lang="en-GB" sz="1800" dirty="0">
                <a:solidFill>
                  <a:srgbClr val="000000"/>
                </a:solidFill>
                <a:effectLst/>
                <a:latin typeface="JetBrains Mono"/>
              </a:rPr>
              <a:t> = </a:t>
            </a:r>
            <a:r>
              <a:rPr lang="en-GB" sz="1800" dirty="0" err="1">
                <a:solidFill>
                  <a:srgbClr val="000000"/>
                </a:solidFill>
                <a:effectLst/>
                <a:latin typeface="JetBrains Mono"/>
              </a:rPr>
              <a:t>preparedStatement.executeQuery</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b="1" dirty="0">
                <a:solidFill>
                  <a:srgbClr val="000080"/>
                </a:solidFill>
                <a:effectLst/>
                <a:latin typeface="JetBrains Mono"/>
              </a:rPr>
              <a:t>while </a:t>
            </a:r>
            <a:r>
              <a:rPr lang="en-GB" sz="1800" dirty="0">
                <a:solidFill>
                  <a:srgbClr val="000000"/>
                </a:solidFill>
                <a:effectLst/>
                <a:latin typeface="JetBrains Mono"/>
              </a:rPr>
              <a:t>(</a:t>
            </a:r>
            <a:r>
              <a:rPr lang="en-GB" sz="1800" dirty="0" err="1">
                <a:solidFill>
                  <a:srgbClr val="000000"/>
                </a:solidFill>
                <a:effectLst/>
                <a:latin typeface="JetBrains Mono"/>
              </a:rPr>
              <a:t>resultSet.next</a:t>
            </a: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String name = </a:t>
            </a:r>
            <a:r>
              <a:rPr lang="en-GB" sz="1800" dirty="0" err="1">
                <a:solidFill>
                  <a:srgbClr val="000000"/>
                </a:solidFill>
                <a:effectLst/>
                <a:latin typeface="JetBrains Mono"/>
              </a:rPr>
              <a:t>resultSet.getString</a:t>
            </a:r>
            <a:r>
              <a:rPr lang="en-GB" sz="1800" dirty="0">
                <a:solidFill>
                  <a:srgbClr val="000000"/>
                </a:solidFill>
                <a:effectLst/>
                <a:latin typeface="JetBrains Mono"/>
              </a:rPr>
              <a:t>(</a:t>
            </a:r>
            <a:r>
              <a:rPr lang="en-GB" sz="1800" dirty="0">
                <a:solidFill>
                  <a:srgbClr val="0000FF"/>
                </a:solidFill>
                <a:effectLst/>
                <a:latin typeface="JetBrains Mono"/>
              </a:rPr>
              <a:t>1</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Integer id = </a:t>
            </a:r>
            <a:r>
              <a:rPr lang="en-GB" sz="1800" dirty="0" err="1">
                <a:solidFill>
                  <a:srgbClr val="000000"/>
                </a:solidFill>
                <a:effectLst/>
                <a:latin typeface="JetBrains Mono"/>
              </a:rPr>
              <a:t>resultSet.getInt</a:t>
            </a:r>
            <a:r>
              <a:rPr lang="en-GB" sz="1800" dirty="0">
                <a:solidFill>
                  <a:srgbClr val="000000"/>
                </a:solidFill>
                <a:effectLst/>
                <a:latin typeface="JetBrains Mono"/>
              </a:rPr>
              <a:t>(</a:t>
            </a:r>
            <a:r>
              <a:rPr lang="en-GB" sz="1800" dirty="0">
                <a:solidFill>
                  <a:srgbClr val="0000FF"/>
                </a:solidFill>
                <a:effectLst/>
                <a:latin typeface="JetBrains Mono"/>
              </a:rPr>
              <a:t>2</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System.</a:t>
            </a:r>
            <a:r>
              <a:rPr lang="en-GB" sz="1800" b="1" i="1" dirty="0" err="1">
                <a:solidFill>
                  <a:srgbClr val="660E7A"/>
                </a:solidFill>
                <a:effectLst/>
                <a:latin typeface="JetBrains Mono"/>
              </a:rPr>
              <a:t>out</a:t>
            </a:r>
            <a:r>
              <a:rPr lang="en-GB" sz="1800" dirty="0" err="1">
                <a:solidFill>
                  <a:srgbClr val="000000"/>
                </a:solidFill>
                <a:effectLst/>
                <a:latin typeface="JetBrains Mono"/>
              </a:rPr>
              <a:t>.println</a:t>
            </a:r>
            <a:r>
              <a:rPr lang="en-GB" sz="1800" dirty="0">
                <a:solidFill>
                  <a:srgbClr val="000000"/>
                </a:solidFill>
                <a:effectLst/>
                <a:latin typeface="JetBrains Mono"/>
              </a:rPr>
              <a:t>(</a:t>
            </a:r>
            <a:r>
              <a:rPr lang="en-GB" sz="1800" b="1" dirty="0">
                <a:solidFill>
                  <a:srgbClr val="008000"/>
                </a:solidFill>
                <a:effectLst/>
                <a:latin typeface="JetBrains Mono"/>
              </a:rPr>
              <a:t>"Id = " </a:t>
            </a:r>
            <a:r>
              <a:rPr lang="en-GB" sz="1800" dirty="0">
                <a:solidFill>
                  <a:srgbClr val="000000"/>
                </a:solidFill>
                <a:effectLst/>
                <a:latin typeface="JetBrains Mono"/>
              </a:rPr>
              <a:t>+ id + </a:t>
            </a:r>
            <a:r>
              <a:rPr lang="en-GB" sz="1800" b="1" dirty="0">
                <a:solidFill>
                  <a:srgbClr val="008000"/>
                </a:solidFill>
                <a:effectLst/>
                <a:latin typeface="JetBrains Mono"/>
              </a:rPr>
              <a:t>" Name = " </a:t>
            </a:r>
            <a:r>
              <a:rPr lang="en-GB" sz="1800" dirty="0">
                <a:solidFill>
                  <a:srgbClr val="000000"/>
                </a:solidFill>
                <a:effectLst/>
                <a:latin typeface="JetBrains Mono"/>
              </a:rPr>
              <a:t>+ name);</a:t>
            </a:r>
            <a:br>
              <a:rPr lang="en-GB" sz="1800" dirty="0">
                <a:solidFill>
                  <a:srgbClr val="000000"/>
                </a:solidFill>
                <a:effectLst/>
                <a:latin typeface="JetBrains Mono"/>
              </a:rPr>
            </a:b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a:t>
            </a:r>
          </a:p>
          <a:p>
            <a:endParaRPr lang="en-AL" dirty="0"/>
          </a:p>
        </p:txBody>
      </p:sp>
    </p:spTree>
    <p:extLst>
      <p:ext uri="{BB962C8B-B14F-4D97-AF65-F5344CB8AC3E}">
        <p14:creationId xmlns:p14="http://schemas.microsoft.com/office/powerpoint/2010/main" val="74609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A324-BB0B-FA5D-49F8-1392738E4533}"/>
              </a:ext>
            </a:extLst>
          </p:cNvPr>
          <p:cNvSpPr>
            <a:spLocks noGrp="1"/>
          </p:cNvSpPr>
          <p:nvPr>
            <p:ph type="title"/>
          </p:nvPr>
        </p:nvSpPr>
        <p:spPr/>
        <p:txBody>
          <a:bodyPr/>
          <a:lstStyle/>
          <a:p>
            <a:r>
              <a:rPr lang="en-AL" dirty="0"/>
              <a:t>Full Example: Inserting and querying data</a:t>
            </a:r>
          </a:p>
        </p:txBody>
      </p:sp>
      <p:sp>
        <p:nvSpPr>
          <p:cNvPr id="3" name="Content Placeholder 2">
            <a:extLst>
              <a:ext uri="{FF2B5EF4-FFF2-40B4-BE49-F238E27FC236}">
                <a16:creationId xmlns:a16="http://schemas.microsoft.com/office/drawing/2014/main" id="{394380AD-8B0D-EC63-4934-6BA03C37FE86}"/>
              </a:ext>
            </a:extLst>
          </p:cNvPr>
          <p:cNvSpPr>
            <a:spLocks noGrp="1"/>
          </p:cNvSpPr>
          <p:nvPr>
            <p:ph idx="1"/>
          </p:nvPr>
        </p:nvSpPr>
        <p:spPr>
          <a:xfrm>
            <a:off x="1077362" y="2427315"/>
            <a:ext cx="10038657" cy="4193821"/>
          </a:xfrm>
        </p:spPr>
        <p:txBody>
          <a:bodyPr>
            <a:normAutofit fontScale="62500" lnSpcReduction="20000"/>
          </a:bodyPr>
          <a:lstStyle/>
          <a:p>
            <a:pPr marL="0" indent="0">
              <a:buNone/>
            </a:pPr>
            <a:r>
              <a:rPr lang="en-GB" sz="1800" dirty="0">
                <a:solidFill>
                  <a:srgbClr val="000000"/>
                </a:solidFill>
                <a:effectLst/>
                <a:latin typeface="JetBrains Mono"/>
              </a:rPr>
              <a:t> </a:t>
            </a:r>
            <a:r>
              <a:rPr lang="en-GB" sz="1800" b="1" dirty="0">
                <a:solidFill>
                  <a:srgbClr val="000080"/>
                </a:solidFill>
                <a:effectLst/>
                <a:latin typeface="JetBrains Mono"/>
              </a:rPr>
              <a:t>public static void </a:t>
            </a:r>
            <a:r>
              <a:rPr lang="en-GB" sz="1800" dirty="0">
                <a:solidFill>
                  <a:srgbClr val="000000"/>
                </a:solidFill>
                <a:effectLst/>
                <a:latin typeface="JetBrains Mono"/>
              </a:rPr>
              <a:t>main(String[] </a:t>
            </a:r>
            <a:r>
              <a:rPr lang="en-GB" sz="1800" dirty="0" err="1">
                <a:solidFill>
                  <a:srgbClr val="000000"/>
                </a:solidFill>
                <a:effectLst/>
                <a:latin typeface="JetBrains Mono"/>
              </a:rPr>
              <a:t>args</a:t>
            </a:r>
            <a:r>
              <a:rPr lang="en-GB" sz="1800" dirty="0">
                <a:solidFill>
                  <a:srgbClr val="000000"/>
                </a:solidFill>
                <a:effectLst/>
                <a:latin typeface="JetBrains Mono"/>
              </a:rPr>
              <a:t>) </a:t>
            </a:r>
            <a:r>
              <a:rPr lang="en-GB" sz="1800" b="1" dirty="0">
                <a:solidFill>
                  <a:srgbClr val="000080"/>
                </a:solidFill>
                <a:effectLst/>
                <a:latin typeface="JetBrains Mono"/>
              </a:rPr>
              <a:t>throws </a:t>
            </a:r>
            <a:r>
              <a:rPr lang="en-GB" sz="1800" dirty="0" err="1">
                <a:solidFill>
                  <a:srgbClr val="000000"/>
                </a:solidFill>
                <a:effectLst/>
                <a:latin typeface="JetBrains Mono"/>
              </a:rPr>
              <a:t>SQLException</a:t>
            </a: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Connection connection = </a:t>
            </a:r>
            <a:r>
              <a:rPr lang="en-GB" sz="1800" dirty="0" err="1">
                <a:solidFill>
                  <a:srgbClr val="000000"/>
                </a:solidFill>
                <a:effectLst/>
                <a:latin typeface="JetBrains Mono"/>
              </a:rPr>
              <a:t>DriverManager.</a:t>
            </a:r>
            <a:r>
              <a:rPr lang="en-GB" sz="1800" i="1" dirty="0" err="1">
                <a:solidFill>
                  <a:srgbClr val="000000"/>
                </a:solidFill>
                <a:effectLst/>
                <a:latin typeface="JetBrains Mono"/>
              </a:rPr>
              <a:t>getConnection</a:t>
            </a:r>
            <a:r>
              <a:rPr lang="en-GB" sz="1800" dirty="0">
                <a:solidFill>
                  <a:srgbClr val="000000"/>
                </a:solidFill>
                <a:effectLst/>
                <a:latin typeface="JetBrains Mono"/>
              </a:rPr>
              <a:t>(</a:t>
            </a:r>
            <a:r>
              <a:rPr lang="en-GB" sz="1800" b="1" dirty="0">
                <a:solidFill>
                  <a:srgbClr val="008000"/>
                </a:solidFill>
                <a:effectLst/>
                <a:latin typeface="JetBrains Mono"/>
              </a:rPr>
              <a:t>"</a:t>
            </a:r>
            <a:r>
              <a:rPr lang="en-GB" sz="1800" b="1" dirty="0" err="1">
                <a:solidFill>
                  <a:srgbClr val="008000"/>
                </a:solidFill>
                <a:effectLst/>
                <a:latin typeface="JetBrains Mono"/>
              </a:rPr>
              <a:t>jdbc:mysql</a:t>
            </a:r>
            <a:r>
              <a:rPr lang="en-GB" sz="1800" b="1" dirty="0">
                <a:solidFill>
                  <a:srgbClr val="008000"/>
                </a:solidFill>
                <a:effectLst/>
                <a:latin typeface="JetBrains Mono"/>
              </a:rPr>
              <a:t>://localhost/</a:t>
            </a:r>
            <a:r>
              <a:rPr lang="en-GB" sz="1800" b="1" dirty="0" err="1">
                <a:solidFill>
                  <a:srgbClr val="008000"/>
                </a:solidFill>
                <a:effectLst/>
                <a:latin typeface="JetBrains Mono"/>
              </a:rPr>
              <a:t>library?user</a:t>
            </a:r>
            <a:r>
              <a:rPr lang="en-GB" sz="1800" b="1" dirty="0">
                <a:solidFill>
                  <a:srgbClr val="008000"/>
                </a:solidFill>
                <a:effectLst/>
                <a:latin typeface="JetBrains Mono"/>
              </a:rPr>
              <a:t>=" </a:t>
            </a:r>
            <a:r>
              <a:rPr lang="en-GB" sz="1800" dirty="0">
                <a:solidFill>
                  <a:srgbClr val="000000"/>
                </a:solidFill>
                <a:effectLst/>
                <a:latin typeface="JetBrains Mono"/>
              </a:rPr>
              <a:t>+ </a:t>
            </a:r>
            <a:r>
              <a:rPr lang="en-GB" sz="1800" dirty="0" err="1">
                <a:solidFill>
                  <a:srgbClr val="000000"/>
                </a:solidFill>
                <a:effectLst/>
                <a:latin typeface="JetBrains Mono"/>
              </a:rPr>
              <a:t>Password.</a:t>
            </a:r>
            <a:r>
              <a:rPr lang="en-GB" sz="1800" b="1" i="1" dirty="0" err="1">
                <a:solidFill>
                  <a:srgbClr val="660E7A"/>
                </a:solidFill>
                <a:effectLst/>
                <a:latin typeface="JetBrains Mono"/>
              </a:rPr>
              <a:t>USER_NAME</a:t>
            </a:r>
            <a:r>
              <a:rPr lang="en-GB" sz="1800" b="1" i="1" dirty="0">
                <a:solidFill>
                  <a:srgbClr val="660E7A"/>
                </a:solidFill>
                <a:effectLst/>
                <a:latin typeface="JetBrains Mono"/>
              </a:rPr>
              <a:t> </a:t>
            </a:r>
            <a:r>
              <a:rPr lang="en-GB" sz="1800" dirty="0">
                <a:solidFill>
                  <a:srgbClr val="000000"/>
                </a:solidFill>
                <a:effectLst/>
                <a:latin typeface="JetBrains Mono"/>
              </a:rPr>
              <a:t>+ </a:t>
            </a:r>
            <a:r>
              <a:rPr lang="en-GB" sz="1800" b="1" dirty="0">
                <a:solidFill>
                  <a:srgbClr val="008000"/>
                </a:solidFill>
                <a:effectLst/>
                <a:latin typeface="JetBrains Mono"/>
              </a:rPr>
              <a:t>"&amp;" </a:t>
            </a:r>
            <a:r>
              <a:rPr lang="en-GB" sz="1800" dirty="0">
                <a:solidFill>
                  <a:srgbClr val="000000"/>
                </a:solidFill>
                <a:effectLst/>
                <a:latin typeface="JetBrains Mono"/>
              </a:rPr>
              <a:t>+ </a:t>
            </a:r>
            <a:r>
              <a:rPr lang="en-GB" sz="1800" b="1" dirty="0">
                <a:solidFill>
                  <a:srgbClr val="008000"/>
                </a:solidFill>
                <a:effectLst/>
                <a:latin typeface="JetBrains Mono"/>
              </a:rPr>
              <a:t>"password=" </a:t>
            </a:r>
            <a:r>
              <a:rPr lang="en-GB" sz="1800" dirty="0">
                <a:solidFill>
                  <a:srgbClr val="000000"/>
                </a:solidFill>
                <a:effectLst/>
                <a:latin typeface="JetBrains Mono"/>
              </a:rPr>
              <a:t>+ </a:t>
            </a:r>
            <a:r>
              <a:rPr lang="en-GB" sz="1800" dirty="0" err="1">
                <a:solidFill>
                  <a:srgbClr val="000000"/>
                </a:solidFill>
                <a:effectLst/>
                <a:latin typeface="JetBrains Mono"/>
              </a:rPr>
              <a:t>Password.</a:t>
            </a:r>
            <a:r>
              <a:rPr lang="en-GB" sz="1800" b="1" i="1" dirty="0" err="1">
                <a:solidFill>
                  <a:srgbClr val="660E7A"/>
                </a:solidFill>
                <a:effectLst/>
                <a:latin typeface="JetBrains Mono"/>
              </a:rPr>
              <a:t>PASSWORD</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String </a:t>
            </a:r>
            <a:r>
              <a:rPr lang="en-GB" sz="1800" dirty="0" err="1">
                <a:solidFill>
                  <a:srgbClr val="000000"/>
                </a:solidFill>
                <a:effectLst/>
                <a:latin typeface="JetBrains Mono"/>
              </a:rPr>
              <a:t>authorName</a:t>
            </a:r>
            <a:r>
              <a:rPr lang="en-GB" sz="1800" dirty="0">
                <a:solidFill>
                  <a:srgbClr val="000000"/>
                </a:solidFill>
                <a:effectLst/>
                <a:latin typeface="JetBrains Mono"/>
              </a:rPr>
              <a:t> = </a:t>
            </a:r>
            <a:r>
              <a:rPr lang="en-GB" sz="1800" b="1" dirty="0">
                <a:solidFill>
                  <a:srgbClr val="008000"/>
                </a:solidFill>
                <a:effectLst/>
                <a:latin typeface="JetBrains Mono"/>
              </a:rPr>
              <a:t>"A.J. McAllister"</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String </a:t>
            </a:r>
            <a:r>
              <a:rPr lang="en-GB" sz="1800" dirty="0" err="1">
                <a:solidFill>
                  <a:srgbClr val="000000"/>
                </a:solidFill>
                <a:effectLst/>
                <a:latin typeface="JetBrains Mono"/>
              </a:rPr>
              <a:t>authorNameToInsert</a:t>
            </a:r>
            <a:r>
              <a:rPr lang="en-GB" sz="1800" dirty="0">
                <a:solidFill>
                  <a:srgbClr val="000000"/>
                </a:solidFill>
                <a:effectLst/>
                <a:latin typeface="JetBrains Mono"/>
              </a:rPr>
              <a:t> = </a:t>
            </a:r>
            <a:r>
              <a:rPr lang="en-GB" sz="1800" b="1" dirty="0">
                <a:solidFill>
                  <a:srgbClr val="008000"/>
                </a:solidFill>
                <a:effectLst/>
                <a:latin typeface="JetBrains Mono"/>
              </a:rPr>
              <a:t>"Author test"</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a:t>
            </a:r>
            <a:r>
              <a:rPr lang="en-GB" sz="1800" dirty="0" err="1">
                <a:solidFill>
                  <a:srgbClr val="000000"/>
                </a:solidFill>
                <a:effectLst/>
                <a:latin typeface="JetBrains Mono"/>
              </a:rPr>
              <a:t>preparedStatementInsert</a:t>
            </a:r>
            <a:r>
              <a:rPr lang="en-GB" sz="1800" dirty="0">
                <a:solidFill>
                  <a:srgbClr val="000000"/>
                </a:solidFill>
                <a:effectLst/>
                <a:latin typeface="JetBrains Mono"/>
              </a:rPr>
              <a:t> = </a:t>
            </a:r>
            <a:r>
              <a:rPr lang="en-GB" sz="1800" dirty="0" err="1">
                <a:solidFill>
                  <a:srgbClr val="000000"/>
                </a:solidFill>
                <a:effectLst/>
                <a:latin typeface="JetBrains Mono"/>
              </a:rPr>
              <a:t>connection.prepareStatement</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b="1" dirty="0">
                <a:solidFill>
                  <a:srgbClr val="008000"/>
                </a:solidFill>
                <a:effectLst/>
                <a:latin typeface="JetBrains Mono"/>
              </a:rPr>
              <a:t>"insert into author(</a:t>
            </a:r>
            <a:r>
              <a:rPr lang="en-GB" sz="1800" b="1" dirty="0" err="1">
                <a:solidFill>
                  <a:srgbClr val="008000"/>
                </a:solidFill>
                <a:effectLst/>
                <a:latin typeface="JetBrains Mono"/>
              </a:rPr>
              <a:t>full_name</a:t>
            </a:r>
            <a:r>
              <a:rPr lang="en-GB" sz="1800" b="1" dirty="0">
                <a:solidFill>
                  <a:srgbClr val="008000"/>
                </a:solidFill>
                <a:effectLst/>
                <a:latin typeface="JetBrains Mono"/>
              </a:rPr>
              <a:t>) values (?)"</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preparedStatementInsert.setString</a:t>
            </a:r>
            <a:r>
              <a:rPr lang="en-GB" sz="1800" dirty="0">
                <a:solidFill>
                  <a:srgbClr val="000000"/>
                </a:solidFill>
                <a:effectLst/>
                <a:latin typeface="JetBrains Mono"/>
              </a:rPr>
              <a:t>(</a:t>
            </a:r>
            <a:r>
              <a:rPr lang="en-GB" sz="1800" dirty="0">
                <a:solidFill>
                  <a:srgbClr val="0000FF"/>
                </a:solidFill>
                <a:effectLst/>
                <a:latin typeface="JetBrains Mono"/>
              </a:rPr>
              <a:t>1</a:t>
            </a:r>
            <a:r>
              <a:rPr lang="en-GB" sz="1800" dirty="0">
                <a:solidFill>
                  <a:srgbClr val="000000"/>
                </a:solidFill>
                <a:effectLst/>
                <a:latin typeface="JetBrains Mono"/>
              </a:rPr>
              <a:t>,authorNameToInsert);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preparedStatementInsert.executeUpdate</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 </a:t>
            </a:r>
            <a:r>
              <a:rPr lang="en-GB" sz="1800" dirty="0" err="1">
                <a:solidFill>
                  <a:srgbClr val="000000"/>
                </a:solidFill>
                <a:effectLst/>
                <a:latin typeface="JetBrains Mono"/>
              </a:rPr>
              <a:t>connection.prepareStatement</a:t>
            </a:r>
            <a:r>
              <a:rPr lang="en-GB" sz="1800" dirty="0">
                <a:solidFill>
                  <a:srgbClr val="000000"/>
                </a:solidFill>
                <a:effectLst/>
                <a:latin typeface="JetBrains Mono"/>
              </a:rPr>
              <a:t>(</a:t>
            </a:r>
            <a:r>
              <a:rPr lang="en-GB" sz="1800" b="1" dirty="0">
                <a:solidFill>
                  <a:srgbClr val="008000"/>
                </a:solidFill>
                <a:effectLst/>
                <a:latin typeface="JetBrains Mono"/>
              </a:rPr>
              <a:t>"select * from author where </a:t>
            </a:r>
            <a:r>
              <a:rPr lang="en-GB" sz="1800" b="1" dirty="0" err="1">
                <a:solidFill>
                  <a:srgbClr val="008000"/>
                </a:solidFill>
                <a:effectLst/>
                <a:latin typeface="JetBrains Mono"/>
              </a:rPr>
              <a:t>full_name</a:t>
            </a:r>
            <a:r>
              <a:rPr lang="en-GB" sz="1800" b="1" dirty="0">
                <a:solidFill>
                  <a:srgbClr val="008000"/>
                </a:solidFill>
                <a:effectLst/>
                <a:latin typeface="JetBrains Mono"/>
              </a:rPr>
              <a:t> = ?"</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preparedStatement.setString</a:t>
            </a:r>
            <a:r>
              <a:rPr lang="en-GB" sz="1800" dirty="0">
                <a:solidFill>
                  <a:srgbClr val="000000"/>
                </a:solidFill>
                <a:effectLst/>
                <a:latin typeface="JetBrains Mono"/>
              </a:rPr>
              <a:t>(</a:t>
            </a:r>
            <a:r>
              <a:rPr lang="en-GB" sz="1800" dirty="0">
                <a:solidFill>
                  <a:srgbClr val="0000FF"/>
                </a:solidFill>
                <a:effectLst/>
                <a:latin typeface="JetBrains Mono"/>
              </a:rPr>
              <a:t>1</a:t>
            </a:r>
            <a:r>
              <a:rPr lang="en-GB" sz="1800" dirty="0">
                <a:solidFill>
                  <a:srgbClr val="000000"/>
                </a:solidFill>
                <a:effectLst/>
                <a:latin typeface="JetBrains Mono"/>
              </a:rPr>
              <a:t>,authorNameToInsert);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ResultSet</a:t>
            </a:r>
            <a:r>
              <a:rPr lang="en-GB" sz="1800" dirty="0">
                <a:solidFill>
                  <a:srgbClr val="000000"/>
                </a:solidFill>
                <a:effectLst/>
                <a:latin typeface="JetBrains Mono"/>
              </a:rPr>
              <a:t> </a:t>
            </a:r>
            <a:r>
              <a:rPr lang="en-GB" sz="1800" dirty="0" err="1">
                <a:solidFill>
                  <a:srgbClr val="000000"/>
                </a:solidFill>
                <a:effectLst/>
                <a:latin typeface="JetBrains Mono"/>
              </a:rPr>
              <a:t>resultSet</a:t>
            </a:r>
            <a:r>
              <a:rPr lang="en-GB" sz="1800" dirty="0">
                <a:solidFill>
                  <a:srgbClr val="000000"/>
                </a:solidFill>
                <a:effectLst/>
                <a:latin typeface="JetBrains Mono"/>
              </a:rPr>
              <a:t> = </a:t>
            </a:r>
            <a:r>
              <a:rPr lang="en-GB" sz="1800" dirty="0" err="1">
                <a:solidFill>
                  <a:srgbClr val="000000"/>
                </a:solidFill>
                <a:effectLst/>
                <a:latin typeface="JetBrains Mono"/>
              </a:rPr>
              <a:t>preparedStatement.executeQuery</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b="1" dirty="0">
                <a:solidFill>
                  <a:srgbClr val="000080"/>
                </a:solidFill>
                <a:effectLst/>
                <a:latin typeface="JetBrains Mono"/>
              </a:rPr>
              <a:t>while </a:t>
            </a:r>
            <a:r>
              <a:rPr lang="en-GB" sz="1800" dirty="0">
                <a:solidFill>
                  <a:srgbClr val="000000"/>
                </a:solidFill>
                <a:effectLst/>
                <a:latin typeface="JetBrains Mono"/>
              </a:rPr>
              <a:t>(</a:t>
            </a:r>
            <a:r>
              <a:rPr lang="en-GB" sz="1800" dirty="0" err="1">
                <a:solidFill>
                  <a:srgbClr val="000000"/>
                </a:solidFill>
                <a:effectLst/>
                <a:latin typeface="JetBrains Mono"/>
              </a:rPr>
              <a:t>resultSet.next</a:t>
            </a: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String name = </a:t>
            </a:r>
            <a:r>
              <a:rPr lang="en-GB" sz="1800" dirty="0" err="1">
                <a:solidFill>
                  <a:srgbClr val="000000"/>
                </a:solidFill>
                <a:effectLst/>
                <a:latin typeface="JetBrains Mono"/>
              </a:rPr>
              <a:t>resultSet.getString</a:t>
            </a:r>
            <a:r>
              <a:rPr lang="en-GB" sz="1800" dirty="0">
                <a:solidFill>
                  <a:srgbClr val="000000"/>
                </a:solidFill>
                <a:effectLst/>
                <a:latin typeface="JetBrains Mono"/>
              </a:rPr>
              <a:t>(</a:t>
            </a:r>
            <a:r>
              <a:rPr lang="en-GB" sz="1800" dirty="0">
                <a:solidFill>
                  <a:srgbClr val="0000FF"/>
                </a:solidFill>
                <a:effectLst/>
                <a:latin typeface="JetBrains Mono"/>
              </a:rPr>
              <a:t>1</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Integer id = </a:t>
            </a:r>
            <a:r>
              <a:rPr lang="en-GB" sz="1800" dirty="0" err="1">
                <a:solidFill>
                  <a:srgbClr val="000000"/>
                </a:solidFill>
                <a:effectLst/>
                <a:latin typeface="JetBrains Mono"/>
              </a:rPr>
              <a:t>resultSet.getInt</a:t>
            </a:r>
            <a:r>
              <a:rPr lang="en-GB" sz="1800" dirty="0">
                <a:solidFill>
                  <a:srgbClr val="000000"/>
                </a:solidFill>
                <a:effectLst/>
                <a:latin typeface="JetBrains Mono"/>
              </a:rPr>
              <a:t>(</a:t>
            </a:r>
            <a:r>
              <a:rPr lang="en-GB" sz="1800" dirty="0">
                <a:solidFill>
                  <a:srgbClr val="0000FF"/>
                </a:solidFill>
                <a:effectLst/>
                <a:latin typeface="JetBrains Mono"/>
              </a:rPr>
              <a:t>2</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System.</a:t>
            </a:r>
            <a:r>
              <a:rPr lang="en-GB" sz="1800" b="1" i="1" dirty="0" err="1">
                <a:solidFill>
                  <a:srgbClr val="660E7A"/>
                </a:solidFill>
                <a:effectLst/>
                <a:latin typeface="JetBrains Mono"/>
              </a:rPr>
              <a:t>out</a:t>
            </a:r>
            <a:r>
              <a:rPr lang="en-GB" sz="1800" dirty="0" err="1">
                <a:solidFill>
                  <a:srgbClr val="000000"/>
                </a:solidFill>
                <a:effectLst/>
                <a:latin typeface="JetBrains Mono"/>
              </a:rPr>
              <a:t>.println</a:t>
            </a:r>
            <a:r>
              <a:rPr lang="en-GB" sz="1800" dirty="0">
                <a:solidFill>
                  <a:srgbClr val="000000"/>
                </a:solidFill>
                <a:effectLst/>
                <a:latin typeface="JetBrains Mono"/>
              </a:rPr>
              <a:t>(</a:t>
            </a:r>
            <a:r>
              <a:rPr lang="en-GB" sz="1800" b="1" dirty="0">
                <a:solidFill>
                  <a:srgbClr val="008000"/>
                </a:solidFill>
                <a:effectLst/>
                <a:latin typeface="JetBrains Mono"/>
              </a:rPr>
              <a:t>"Id = " </a:t>
            </a:r>
            <a:r>
              <a:rPr lang="en-GB" sz="1800" dirty="0">
                <a:solidFill>
                  <a:srgbClr val="000000"/>
                </a:solidFill>
                <a:effectLst/>
                <a:latin typeface="JetBrains Mono"/>
              </a:rPr>
              <a:t>+ id + </a:t>
            </a:r>
            <a:r>
              <a:rPr lang="en-GB" sz="1800" b="1" dirty="0">
                <a:solidFill>
                  <a:srgbClr val="008000"/>
                </a:solidFill>
                <a:effectLst/>
                <a:latin typeface="JetBrains Mono"/>
              </a:rPr>
              <a:t>" Name = " </a:t>
            </a:r>
            <a:r>
              <a:rPr lang="en-GB" sz="1800" dirty="0">
                <a:solidFill>
                  <a:srgbClr val="000000"/>
                </a:solidFill>
                <a:effectLst/>
                <a:latin typeface="JetBrains Mono"/>
              </a:rPr>
              <a:t>+ name);</a:t>
            </a:r>
            <a:br>
              <a:rPr lang="en-GB" sz="1800" dirty="0">
                <a:solidFill>
                  <a:srgbClr val="000000"/>
                </a:solidFill>
                <a:effectLst/>
                <a:latin typeface="JetBrains Mono"/>
              </a:rPr>
            </a:b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a:t>
            </a:r>
          </a:p>
          <a:p>
            <a:endParaRPr lang="en-AL" dirty="0"/>
          </a:p>
        </p:txBody>
      </p:sp>
    </p:spTree>
    <p:extLst>
      <p:ext uri="{BB962C8B-B14F-4D97-AF65-F5344CB8AC3E}">
        <p14:creationId xmlns:p14="http://schemas.microsoft.com/office/powerpoint/2010/main" val="2266801217"/>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B2F2E"/>
      </a:dk2>
      <a:lt2>
        <a:srgbClr val="F3F3F0"/>
      </a:lt2>
      <a:accent1>
        <a:srgbClr val="5537E0"/>
      </a:accent1>
      <a:accent2>
        <a:srgbClr val="1F48CD"/>
      </a:accent2>
      <a:accent3>
        <a:srgbClr val="31A2DF"/>
      </a:accent3>
      <a:accent4>
        <a:srgbClr val="1DC1B6"/>
      </a:accent4>
      <a:accent5>
        <a:srgbClr val="2BC379"/>
      </a:accent5>
      <a:accent6>
        <a:srgbClr val="1EC82F"/>
      </a:accent6>
      <a:hlink>
        <a:srgbClr val="349D7B"/>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151</TotalTime>
  <Words>897</Words>
  <Application>Microsoft Macintosh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 Next LT Pro Light</vt:lpstr>
      <vt:lpstr>JetBrains Mono</vt:lpstr>
      <vt:lpstr>BlocksVTI</vt:lpstr>
      <vt:lpstr>JDBC - Java</vt:lpstr>
      <vt:lpstr>What is JDBC?</vt:lpstr>
      <vt:lpstr>What does JDBC do ?</vt:lpstr>
      <vt:lpstr>JDBC Architecture</vt:lpstr>
      <vt:lpstr>Common JDBC Components</vt:lpstr>
      <vt:lpstr>Example for acquiring a JDBC Connection and querying our library database</vt:lpstr>
      <vt:lpstr>Example for acquiring a JDBC Connection and querying our library database – Passing query params</vt:lpstr>
      <vt:lpstr>Full Example: Inserting and querying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 Java</dc:title>
  <dc:creator>Joan  Janku</dc:creator>
  <cp:lastModifiedBy>Joan  Janku</cp:lastModifiedBy>
  <cp:revision>4</cp:revision>
  <dcterms:created xsi:type="dcterms:W3CDTF">2023-08-07T14:27:25Z</dcterms:created>
  <dcterms:modified xsi:type="dcterms:W3CDTF">2023-08-07T16:59:02Z</dcterms:modified>
</cp:coreProperties>
</file>