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98" r:id="rId2"/>
    <p:sldId id="342" r:id="rId3"/>
    <p:sldId id="343" r:id="rId4"/>
    <p:sldId id="308" r:id="rId5"/>
    <p:sldId id="328" r:id="rId6"/>
    <p:sldId id="334" r:id="rId7"/>
    <p:sldId id="344" r:id="rId8"/>
  </p:sldIdLst>
  <p:sldSz cx="10080625" cy="7561263"/>
  <p:notesSz cx="6858000" cy="9144000"/>
  <p:defaultTextStyle>
    <a:defPPr>
      <a:defRPr lang="zh-CN"/>
    </a:defPPr>
    <a:lvl1pPr algn="l" defTabSz="1005840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502920" indent="-45720" algn="l" defTabSz="1005840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006475" indent="-92075" algn="l" defTabSz="1005840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511300" indent="-139700" algn="l" defTabSz="1005840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014220" indent="-185420" algn="l" defTabSz="1005840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5365" algn="l" defTabSz="913765" rtl="0" eaLnBrk="1" latinLnBrk="0" hangingPunct="1">
      <a:defRPr sz="20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2565" algn="l" defTabSz="913765" rtl="0" eaLnBrk="1" latinLnBrk="0" hangingPunct="1">
      <a:defRPr sz="20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199765" algn="l" defTabSz="913765" rtl="0" eaLnBrk="1" latinLnBrk="0" hangingPunct="1">
      <a:defRPr sz="20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6965" algn="l" defTabSz="913765" rtl="0" eaLnBrk="1" latinLnBrk="0" hangingPunct="1">
      <a:defRPr sz="20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46">
          <p15:clr>
            <a:srgbClr val="A4A3A4"/>
          </p15:clr>
        </p15:guide>
        <p15:guide id="2" pos="31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DB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512" autoAdjust="0"/>
    <p:restoredTop sz="86667" autoAdjust="0"/>
  </p:normalViewPr>
  <p:slideViewPr>
    <p:cSldViewPr>
      <p:cViewPr>
        <p:scale>
          <a:sx n="50" d="100"/>
          <a:sy n="50" d="100"/>
        </p:scale>
        <p:origin x="-1096" y="-136"/>
      </p:cViewPr>
      <p:guideLst>
        <p:guide orient="horz" pos="2346"/>
        <p:guide pos="31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866DE-7C12-4D05-AD90-B94E6C64B02F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067B5-F3B4-406F-B88F-77962ACD5D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E1A5C-BE43-4D57-8A6C-3976265877AD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46252-80E9-4F63-87DF-8D44F4E6975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12839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64515" algn="l" defTabSz="112839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29030" algn="l" defTabSz="112839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693545" algn="l" defTabSz="112839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258060" algn="l" defTabSz="112839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822575" algn="l" defTabSz="112839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387090" algn="l" defTabSz="112839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3951605" algn="l" defTabSz="112839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516120" algn="l" defTabSz="1128395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35857" y="1637492"/>
            <a:ext cx="7029385" cy="1620771"/>
          </a:xfrm>
          <a:prstGeom prst="rect">
            <a:avLst/>
          </a:prstGeom>
        </p:spPr>
        <p:txBody>
          <a:bodyPr lIns="112901" tIns="56450" rIns="112901" bIns="56450">
            <a:noAutofit/>
          </a:bodyPr>
          <a:lstStyle>
            <a:lvl1pPr algn="l">
              <a:defRPr sz="440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35856" y="2851937"/>
            <a:ext cx="7056438" cy="1932323"/>
          </a:xfrm>
          <a:prstGeom prst="rect">
            <a:avLst/>
          </a:prstGeom>
        </p:spPr>
        <p:txBody>
          <a:bodyPr lIns="112901" tIns="56450" rIns="112901" bIns="56450"/>
          <a:lstStyle>
            <a:lvl1pPr marL="0" indent="0" algn="l">
              <a:buNone/>
              <a:defRPr sz="300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defRPr>
            </a:lvl1pPr>
            <a:lvl2pPr marL="504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935856" y="4807754"/>
            <a:ext cx="2351088" cy="401637"/>
          </a:xfrm>
          <a:prstGeom prst="rect">
            <a:avLst/>
          </a:prstGeom>
        </p:spPr>
        <p:txBody>
          <a:bodyPr lIns="112901" tIns="56450" rIns="112901" bIns="56450"/>
          <a:lstStyle>
            <a:lvl1pPr>
              <a:defRPr sz="150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 sz="1400" dirty="0"/>
          </a:p>
        </p:txBody>
      </p:sp>
      <p:pic>
        <p:nvPicPr>
          <p:cNvPr id="1026" name="Picture 2" descr="C:\Users\wangshuai\Desktop\PPT模板_4x3版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175" y="7937"/>
            <a:ext cx="10077450" cy="755332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0086975" cy="757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68346" y="1208863"/>
            <a:ext cx="8568531" cy="1620771"/>
          </a:xfrm>
          <a:prstGeom prst="rect">
            <a:avLst/>
          </a:prstGeom>
        </p:spPr>
        <p:txBody>
          <a:bodyPr lIns="112901" tIns="56450" rIns="112901" bIns="56450">
            <a:normAutofit/>
          </a:bodyPr>
          <a:lstStyle>
            <a:lvl1pPr algn="l">
              <a:defRPr sz="3000" b="1">
                <a:solidFill>
                  <a:srgbClr val="0070C0"/>
                </a:solidFill>
                <a:latin typeface="方正兰亭黑简体" pitchFamily="2" charset="-122"/>
                <a:ea typeface="方正兰亭黑简体" pitchFamily="2" charset="-122"/>
              </a:defRPr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68347" y="2835467"/>
            <a:ext cx="8104413" cy="2571767"/>
          </a:xfrm>
          <a:prstGeom prst="rect">
            <a:avLst/>
          </a:prstGeom>
        </p:spPr>
        <p:txBody>
          <a:bodyPr lIns="112901" tIns="56450" rIns="112901" bIns="56450">
            <a:normAutofit/>
          </a:bodyPr>
          <a:lstStyle>
            <a:lvl1pPr marL="423545" indent="-423545" algn="l">
              <a:lnSpc>
                <a:spcPct val="150000"/>
              </a:lnSpc>
              <a:buClr>
                <a:srgbClr val="006DBB"/>
              </a:buClr>
              <a:buFont typeface="+mj-lt"/>
              <a:buAutoNum type="arabicPeriod"/>
              <a:defRPr sz="2000">
                <a:solidFill>
                  <a:srgbClr val="0070C0"/>
                </a:solidFill>
                <a:latin typeface="方正兰亭黑简体" pitchFamily="2" charset="-122"/>
                <a:ea typeface="方正兰亭黑简体" pitchFamily="2" charset="-122"/>
                <a:cs typeface="Arial" panose="020B0604020202020204" pitchFamily="34" charset="0"/>
              </a:defRPr>
            </a:lvl1pPr>
            <a:lvl2pPr marL="504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190530" y="6828266"/>
            <a:ext cx="1732620" cy="298668"/>
          </a:xfrm>
          <a:prstGeom prst="rect">
            <a:avLst/>
          </a:prstGeom>
          <a:solidFill>
            <a:schemeClr val="bg1"/>
          </a:solidFill>
        </p:spPr>
        <p:txBody>
          <a:bodyPr wrap="square" lIns="112901" tIns="56450" rIns="112901" bIns="56450" rtlCol="0">
            <a:spAutoFit/>
          </a:bodyPr>
          <a:lstStyle/>
          <a:p>
            <a:r>
              <a:rPr lang="en-US" altLang="zh-CN" sz="1200" b="1" dirty="0" smtClean="0">
                <a:solidFill>
                  <a:srgbClr val="006DBB"/>
                </a:solidFill>
                <a:latin typeface="Gill Sans MT" panose="020B0502020104020203" pitchFamily="34" charset="0"/>
              </a:rPr>
              <a:t>www.cmbc.com.cn</a:t>
            </a:r>
            <a:endParaRPr lang="zh-CN" altLang="en-US" sz="1200" b="1" dirty="0">
              <a:solidFill>
                <a:srgbClr val="006DBB"/>
              </a:solidFill>
              <a:latin typeface="Gill Sans MT" panose="020B0502020104020203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间隔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6350" y="1"/>
            <a:ext cx="10086975" cy="757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68347" y="1474506"/>
            <a:ext cx="1623694" cy="1591745"/>
          </a:xfrm>
          <a:prstGeom prst="rect">
            <a:avLst/>
          </a:prstGeom>
        </p:spPr>
        <p:txBody>
          <a:bodyPr lIns="112901" tIns="56450" rIns="112901" bIns="56450">
            <a:noAutofit/>
          </a:bodyPr>
          <a:lstStyle>
            <a:lvl1pPr algn="l">
              <a:defRPr sz="9900" b="0">
                <a:solidFill>
                  <a:schemeClr val="bg1"/>
                </a:solidFill>
                <a:latin typeface="Gill Sans MT" panose="020B0502020104020203" pitchFamily="34" charset="0"/>
                <a:ea typeface="方正兰亭黑简体" pitchFamily="2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40507" y="2346171"/>
            <a:ext cx="6543209" cy="720080"/>
          </a:xfrm>
          <a:prstGeom prst="rect">
            <a:avLst/>
          </a:prstGeom>
        </p:spPr>
        <p:txBody>
          <a:bodyPr lIns="112901" tIns="56450" rIns="112901" bIns="56450">
            <a:noAutofit/>
          </a:bodyPr>
          <a:lstStyle>
            <a:lvl1pPr marL="0" indent="0" algn="l">
              <a:buNone/>
              <a:defRPr sz="2500" b="1">
                <a:solidFill>
                  <a:schemeClr val="bg1"/>
                </a:solidFill>
                <a:latin typeface="方正兰亭纤黑简体" pitchFamily="2" charset="-122"/>
                <a:ea typeface="方正兰亭纤黑简体" pitchFamily="2" charset="-122"/>
              </a:defRPr>
            </a:lvl1pPr>
            <a:lvl2pPr marL="504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431800" y="6805613"/>
            <a:ext cx="91455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51253" y="5986015"/>
            <a:ext cx="9025564" cy="576420"/>
          </a:xfrm>
          <a:prstGeom prst="rect">
            <a:avLst/>
          </a:prstGeom>
        </p:spPr>
        <p:txBody>
          <a:bodyPr lIns="112901" tIns="56450" rIns="112901" bIns="56450">
            <a:noAutofit/>
          </a:bodyPr>
          <a:lstStyle>
            <a:lvl1pPr marL="0" indent="0" algn="l" defTabSz="1007745" rtl="0" eaLnBrk="1" latinLnBrk="0" hangingPunct="1">
              <a:lnSpc>
                <a:spcPts val="2100"/>
              </a:lnSpc>
              <a:buNone/>
              <a:defRPr lang="en-US" altLang="zh-CN" sz="1600" b="0" kern="1200" dirty="0" smtClean="0">
                <a:solidFill>
                  <a:srgbClr val="006DBB"/>
                </a:solidFill>
                <a:latin typeface="方正兰亭黑简体" pitchFamily="2" charset="-122"/>
                <a:ea typeface="方正兰亭黑简体" pitchFamily="2" charset="-122"/>
                <a:cs typeface="Arial" panose="020B0604020202020204" pitchFamily="34" charset="0"/>
              </a:defRPr>
            </a:lvl1pPr>
            <a:lvl2pPr marL="504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单击此处编辑正文</a:t>
            </a:r>
            <a:endParaRPr lang="en-US" altLang="zh-CN" dirty="0" smtClean="0"/>
          </a:p>
        </p:txBody>
      </p:sp>
      <p:sp>
        <p:nvSpPr>
          <p:cNvPr id="5" name="矩形 4"/>
          <p:cNvSpPr/>
          <p:nvPr userDrawn="1"/>
        </p:nvSpPr>
        <p:spPr>
          <a:xfrm>
            <a:off x="5468939" y="994549"/>
            <a:ext cx="3214710" cy="500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6611948" y="65855"/>
            <a:ext cx="3214710" cy="500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zh-CN" altLang="en-US"/>
          </a:p>
        </p:txBody>
      </p:sp>
      <p:sp>
        <p:nvSpPr>
          <p:cNvPr id="16" name="标题 1"/>
          <p:cNvSpPr>
            <a:spLocks noGrp="1"/>
          </p:cNvSpPr>
          <p:nvPr>
            <p:ph type="ctrTitle"/>
          </p:nvPr>
        </p:nvSpPr>
        <p:spPr>
          <a:xfrm>
            <a:off x="551253" y="735103"/>
            <a:ext cx="5670391" cy="1050183"/>
          </a:xfrm>
          <a:prstGeom prst="rect">
            <a:avLst/>
          </a:prstGeom>
        </p:spPr>
        <p:txBody>
          <a:bodyPr lIns="112901" tIns="56450" rIns="112901" bIns="56450">
            <a:normAutofit/>
          </a:bodyPr>
          <a:lstStyle>
            <a:lvl1pPr algn="l">
              <a:defRPr sz="3000" b="1">
                <a:solidFill>
                  <a:srgbClr val="0070C0"/>
                </a:solidFill>
                <a:latin typeface="方正兰亭黑简体" pitchFamily="2" charset="-122"/>
                <a:ea typeface="方正兰亭黑简体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7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7224714" y="6852465"/>
            <a:ext cx="2352675" cy="401637"/>
          </a:xfrm>
        </p:spPr>
        <p:txBody>
          <a:bodyPr/>
          <a:lstStyle/>
          <a:p>
            <a:pPr>
              <a:defRPr/>
            </a:pPr>
            <a:fld id="{504E6B97-142D-419E-9ED3-77D759E6E406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E6B97-142D-419E-9ED3-77D759E6E406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551254" y="1785299"/>
            <a:ext cx="8978089" cy="4620772"/>
          </a:xfrm>
          <a:prstGeom prst="rect">
            <a:avLst/>
          </a:prstGeom>
        </p:spPr>
        <p:txBody>
          <a:bodyPr lIns="112901" tIns="56450" rIns="112901" bIns="56450"/>
          <a:lstStyle>
            <a:lvl1pPr>
              <a:buClr>
                <a:srgbClr val="006DBB"/>
              </a:buClr>
              <a:defRPr sz="250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itchFamily="2" charset="-122"/>
                <a:ea typeface="方正兰亭黑简体" pitchFamily="2" charset="-122"/>
              </a:defRPr>
            </a:lvl1pPr>
            <a:lvl2pPr>
              <a:buClr>
                <a:srgbClr val="006DBB"/>
              </a:buClr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itchFamily="2" charset="-122"/>
                <a:ea typeface="方正兰亭黑简体" pitchFamily="2" charset="-122"/>
              </a:defRPr>
            </a:lvl2pPr>
            <a:lvl3pPr>
              <a:buClr>
                <a:srgbClr val="006DBB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itchFamily="2" charset="-122"/>
                <a:ea typeface="方正兰亭黑简体" pitchFamily="2" charset="-122"/>
              </a:defRPr>
            </a:lvl3pPr>
            <a:lvl4pPr>
              <a:buClr>
                <a:srgbClr val="006DBB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itchFamily="2" charset="-122"/>
                <a:ea typeface="方正兰亭黑简体" pitchFamily="2" charset="-122"/>
              </a:defRPr>
            </a:lvl4pPr>
            <a:lvl5pPr>
              <a:buClr>
                <a:srgbClr val="006DBB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itchFamily="2" charset="-122"/>
                <a:ea typeface="方正兰亭黑简体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551253" y="735103"/>
            <a:ext cx="5670391" cy="1050183"/>
          </a:xfrm>
          <a:prstGeom prst="rect">
            <a:avLst/>
          </a:prstGeom>
        </p:spPr>
        <p:txBody>
          <a:bodyPr lIns="112901" tIns="56450" rIns="112901" bIns="56450">
            <a:normAutofit/>
          </a:bodyPr>
          <a:lstStyle>
            <a:lvl1pPr algn="l">
              <a:defRPr sz="3000" b="1">
                <a:solidFill>
                  <a:srgbClr val="0070C0"/>
                </a:solidFill>
                <a:latin typeface="方正兰亭黑简体" pitchFamily="2" charset="-122"/>
                <a:ea typeface="方正兰亭黑简体" pitchFamily="2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12094" y="1637492"/>
            <a:ext cx="4867061" cy="1214446"/>
          </a:xfrm>
          <a:prstGeom prst="rect">
            <a:avLst/>
          </a:prstGeom>
        </p:spPr>
        <p:txBody>
          <a:bodyPr lIns="112901" tIns="56450" rIns="112901" bIns="56450">
            <a:normAutofit/>
          </a:bodyPr>
          <a:lstStyle>
            <a:lvl1pPr algn="l">
              <a:defRPr sz="4400">
                <a:solidFill>
                  <a:schemeClr val="bg1"/>
                </a:solidFill>
                <a:latin typeface="方正兰亭黑简体" pitchFamily="2" charset="-122"/>
                <a:ea typeface="方正兰亭黑简体" pitchFamily="2" charset="-122"/>
              </a:defRPr>
            </a:lvl1pPr>
          </a:lstStyle>
          <a:p>
            <a:endParaRPr lang="zh-CN" altLang="en-US" dirty="0"/>
          </a:p>
        </p:txBody>
      </p:sp>
      <p:pic>
        <p:nvPicPr>
          <p:cNvPr id="1026" name="Picture 2" descr="C:\Users\wangshuai\Desktop\PPT模板_4x3版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77450" cy="755332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224714" y="6852465"/>
            <a:ext cx="2352675" cy="401637"/>
          </a:xfrm>
          <a:prstGeom prst="rect">
            <a:avLst/>
          </a:prstGeom>
        </p:spPr>
        <p:txBody>
          <a:bodyPr vert="horz" lIns="100789" tIns="50396" rIns="100789" bIns="50396" rtlCol="0" anchor="ctr"/>
          <a:lstStyle>
            <a:lvl1pPr algn="r" defTabSz="1007745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rgbClr val="006DBB"/>
                </a:solidFill>
                <a:latin typeface="Gill Sans MT" panose="020B0502020104020203" pitchFamily="34" charset="0"/>
                <a:ea typeface="+mn-ea"/>
              </a:defRPr>
            </a:lvl1pPr>
          </a:lstStyle>
          <a:p>
            <a:pPr>
              <a:defRPr/>
            </a:pPr>
            <a:fld id="{504E6B97-142D-419E-9ED3-77D759E6E406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431800" y="6805613"/>
            <a:ext cx="91455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1005840" rtl="0" eaLnBrk="1" fontAlgn="base" hangingPunct="1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05840" rtl="0" eaLnBrk="1" fontAlgn="base" hangingPunct="1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1005840" rtl="0" eaLnBrk="1" fontAlgn="base" hangingPunct="1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1005840" rtl="0" eaLnBrk="1" fontAlgn="base" hangingPunct="1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1005840" rtl="0" eaLnBrk="1" fontAlgn="base" hangingPunct="1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1005840" rtl="0" eaLnBrk="1" fontAlgn="base" hangingPunct="1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1005840" rtl="0" eaLnBrk="1" fontAlgn="base" hangingPunct="1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1005840" rtl="0" eaLnBrk="1" fontAlgn="base" hangingPunct="1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1005840" rtl="0" eaLnBrk="1" fontAlgn="base" hangingPunct="1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77825" indent="-377825" algn="l" defTabSz="100584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245" indent="-314325" algn="l" defTabSz="100584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570" indent="-250825" algn="l" defTabSz="100584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395" indent="-250825" algn="l" defTabSz="100584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584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775" indent="-252095" algn="l" defTabSz="100774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965" indent="-252095" algn="l" defTabSz="100774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520" indent="-252095" algn="l" defTabSz="100774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710" indent="-252095" algn="l" defTabSz="100774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0774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4190" algn="l" defTabSz="100774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745" algn="l" defTabSz="100774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35" algn="l" defTabSz="100774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490" algn="l" defTabSz="100774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680" algn="l" defTabSz="100774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70" algn="l" defTabSz="100774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425" algn="l" defTabSz="100774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615" algn="l" defTabSz="100774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57352447" TargetMode="External"/><Relationship Id="rId2" Type="http://schemas.openxmlformats.org/officeDocument/2006/relationships/hyperlink" Target="https://github.com/uber-common/jvm-profiler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infoq.cn/article/zr-cVbiyJy5RQZqaxzW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10090150" cy="7572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935857" y="2709061"/>
            <a:ext cx="7533479" cy="1620771"/>
          </a:xfrm>
        </p:spPr>
        <p:txBody>
          <a:bodyPr/>
          <a:lstStyle/>
          <a:p>
            <a:pPr algn="ctr"/>
            <a:r>
              <a:rPr lang="en-US" altLang="zh-CN" sz="3600" b="1" dirty="0" err="1" smtClean="0"/>
              <a:t>Uber</a:t>
            </a:r>
            <a:r>
              <a:rPr lang="en-US" altLang="zh-CN" sz="3600" b="1" dirty="0" smtClean="0"/>
              <a:t> </a:t>
            </a:r>
            <a:r>
              <a:rPr lang="en-US" altLang="zh-CN" sz="3600" b="1" dirty="0" err="1" smtClean="0"/>
              <a:t>JVMProfiler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897040" y="4280697"/>
            <a:ext cx="7533479" cy="1620771"/>
          </a:xfrm>
          <a:prstGeom prst="rect">
            <a:avLst/>
          </a:prstGeom>
        </p:spPr>
        <p:txBody>
          <a:bodyPr lIns="112901" tIns="56450" rIns="112901" bIns="56450">
            <a:noAutofit/>
          </a:bodyPr>
          <a:lstStyle/>
          <a:p>
            <a:pPr marL="0" marR="0" lvl="0" indent="0" algn="ctr" defTabSz="10058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E6B97-142D-419E-9ED3-77D759E6E406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611156" y="1208863"/>
            <a:ext cx="8978089" cy="5357850"/>
          </a:xfrm>
        </p:spPr>
        <p:txBody>
          <a:bodyPr/>
          <a:lstStyle/>
          <a:p>
            <a:pPr>
              <a:buNone/>
            </a:pPr>
            <a:r>
              <a:rPr lang="en-US" sz="2000" dirty="0" err="1" smtClean="0"/>
              <a:t>Uber</a:t>
            </a:r>
            <a:r>
              <a:rPr lang="en-US" sz="2000" dirty="0" smtClean="0"/>
              <a:t> JVM Profiler supports following features:</a:t>
            </a:r>
          </a:p>
          <a:p>
            <a:r>
              <a:rPr lang="en-US" sz="2000" dirty="0" smtClean="0"/>
              <a:t>Debug memory usage for all your spark application executors, including java heap memory, non-heap memory, native memory (</a:t>
            </a:r>
            <a:r>
              <a:rPr lang="en-US" sz="2000" dirty="0" err="1" smtClean="0"/>
              <a:t>VmRSS</a:t>
            </a:r>
            <a:r>
              <a:rPr lang="en-US" sz="2000" dirty="0" smtClean="0"/>
              <a:t>, </a:t>
            </a:r>
            <a:r>
              <a:rPr lang="en-US" sz="2000" dirty="0" err="1" smtClean="0"/>
              <a:t>VmHWM</a:t>
            </a:r>
            <a:r>
              <a:rPr lang="en-US" sz="2000" dirty="0" smtClean="0"/>
              <a:t>), memory pool, and buffer pool (directed/mapped buffer).</a:t>
            </a:r>
          </a:p>
          <a:p>
            <a:r>
              <a:rPr lang="en-US" sz="2000" dirty="0" smtClean="0"/>
              <a:t>Debug CPU usage, Garbage Collection time for all spark executors.</a:t>
            </a:r>
          </a:p>
          <a:p>
            <a:r>
              <a:rPr lang="en-US" sz="2000" dirty="0" smtClean="0"/>
              <a:t>Debug arbitrary java class methods (how many times they run, how much duration they spend). We call it Duration Profiling.</a:t>
            </a:r>
          </a:p>
          <a:p>
            <a:r>
              <a:rPr lang="en-US" sz="2000" dirty="0" smtClean="0"/>
              <a:t>Debug arbitrary java class method call and trace it argument value. We call it Argument Profiling.</a:t>
            </a:r>
          </a:p>
          <a:p>
            <a:r>
              <a:rPr lang="en-US" sz="2000" dirty="0" smtClean="0"/>
              <a:t>Do </a:t>
            </a:r>
            <a:r>
              <a:rPr lang="en-US" sz="2000" dirty="0" err="1" smtClean="0"/>
              <a:t>Stacktrack</a:t>
            </a:r>
            <a:r>
              <a:rPr lang="en-US" sz="2000" dirty="0" smtClean="0"/>
              <a:t> Profiling and generate </a:t>
            </a:r>
            <a:r>
              <a:rPr lang="en-US" sz="2000" dirty="0" err="1" smtClean="0"/>
              <a:t>flamegraph</a:t>
            </a:r>
            <a:r>
              <a:rPr lang="en-US" sz="2000" dirty="0" smtClean="0"/>
              <a:t> to visualize CPU time spent for the spark application.</a:t>
            </a:r>
          </a:p>
          <a:p>
            <a:r>
              <a:rPr lang="en-US" sz="2000" dirty="0" smtClean="0"/>
              <a:t>Debug IO metrics (disk read/write bytes for the application, CPU </a:t>
            </a:r>
            <a:r>
              <a:rPr lang="en-US" sz="2000" dirty="0" err="1" smtClean="0"/>
              <a:t>iowait</a:t>
            </a:r>
            <a:r>
              <a:rPr lang="en-US" sz="2000" dirty="0" smtClean="0"/>
              <a:t> for the machine).</a:t>
            </a:r>
          </a:p>
          <a:p>
            <a:pPr>
              <a:buNone/>
            </a:pPr>
            <a:endParaRPr lang="zh-CN" altLang="en-US" sz="2000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551253" y="449351"/>
            <a:ext cx="5670391" cy="545198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微软雅黑" pitchFamily="34" charset="-122"/>
                <a:ea typeface="微软雅黑" pitchFamily="34" charset="-122"/>
              </a:rPr>
              <a:t>Feature List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65" cy="276999"/>
          </a:xfrm>
          <a:prstGeom prst="rect">
            <a:avLst/>
          </a:prstGeom>
          <a:solidFill>
            <a:srgbClr val="F6F6F6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E6B97-142D-419E-9ED3-77D759E6E406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325404" y="1280301"/>
            <a:ext cx="9501254" cy="4620772"/>
          </a:xfrm>
        </p:spPr>
        <p:txBody>
          <a:bodyPr/>
          <a:lstStyle/>
          <a:p>
            <a:r>
              <a:rPr lang="zh-CN" altLang="en-US" dirty="0" smtClean="0"/>
              <a:t>监控一个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类</a:t>
            </a:r>
            <a:endParaRPr lang="en-US" dirty="0" smtClean="0"/>
          </a:p>
          <a:p>
            <a:pPr>
              <a:buNone/>
            </a:pPr>
            <a:r>
              <a:rPr lang="en-US" sz="2000" dirty="0" smtClean="0"/>
              <a:t>   java -javaagent:jvm-profiler-1.0.0.jar=reporter=com.uber.profiling.reporters.ConsoleOutputReporter,metricInterval=5000,ioProfiling=true -cp jvm-profiler-1.0.0.jar  </a:t>
            </a:r>
            <a:r>
              <a:rPr lang="en-US" sz="2000" dirty="0" err="1" smtClean="0"/>
              <a:t>com.uber.profiling.examples.HelloWorldApplication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r>
              <a:rPr lang="zh-CN" altLang="en-US" dirty="0" smtClean="0"/>
              <a:t>监控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作业</a:t>
            </a:r>
            <a:endParaRPr lang="en-US" altLang="zh-CN" dirty="0" smtClean="0"/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/>
              <a:t> </a:t>
            </a:r>
            <a:r>
              <a:rPr lang="en-US" sz="2000" dirty="0" smtClean="0"/>
              <a:t>spark-submit </a:t>
            </a:r>
            <a:r>
              <a:rPr lang="en-US" sz="2000" dirty="0" smtClean="0"/>
              <a:t>--deploy-mode cluster --master yarn --conf </a:t>
            </a:r>
            <a:r>
              <a:rPr lang="en-US" sz="2000" dirty="0" smtClean="0"/>
              <a:t>   </a:t>
            </a:r>
            <a:r>
              <a:rPr lang="en-US" sz="2000" dirty="0" err="1" smtClean="0"/>
              <a:t>spark.jars</a:t>
            </a:r>
            <a:r>
              <a:rPr lang="en-US" sz="2000" dirty="0" smtClean="0"/>
              <a:t>=hdfs</a:t>
            </a:r>
            <a:r>
              <a:rPr lang="en-US" sz="2000" dirty="0" smtClean="0"/>
              <a:t>://hdfs_url/lib/jvm-profiler-0.0.5.jar --conf </a:t>
            </a:r>
            <a:r>
              <a:rPr lang="en-US" sz="2000" dirty="0" err="1" smtClean="0"/>
              <a:t>spark.driver.extraJavaOptions</a:t>
            </a:r>
            <a:r>
              <a:rPr lang="en-US" sz="2000" dirty="0" smtClean="0"/>
              <a:t>=-javaagent:jvm-profiler-0.0.5.jar --conf </a:t>
            </a:r>
            <a:r>
              <a:rPr lang="en-US" sz="2000" dirty="0" err="1" smtClean="0"/>
              <a:t>spark.executor.extraJavaOptions</a:t>
            </a:r>
            <a:r>
              <a:rPr lang="en-US" sz="2000" dirty="0" smtClean="0"/>
              <a:t>=-javaagent:jvm-profiler-0.0.5.jar --class </a:t>
            </a:r>
            <a:r>
              <a:rPr lang="en-US" sz="2000" dirty="0" err="1" smtClean="0"/>
              <a:t>com.company.SparkJob</a:t>
            </a:r>
            <a:r>
              <a:rPr lang="en-US" sz="2000" dirty="0" smtClean="0"/>
              <a:t> spark_job.jar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539718" y="423045"/>
            <a:ext cx="5670391" cy="545198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运行 </a:t>
            </a:r>
            <a:r>
              <a:rPr lang="en-US" sz="2800" dirty="0" smtClean="0">
                <a:latin typeface="微软雅黑" pitchFamily="34" charset="-122"/>
                <a:ea typeface="微软雅黑" pitchFamily="34" charset="-122"/>
              </a:rPr>
              <a:t>JVM Profiler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E6B97-142D-419E-9ED3-77D759E6E406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551254" y="1351739"/>
            <a:ext cx="8978089" cy="5286412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468280" y="306475"/>
            <a:ext cx="5670391" cy="688074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数据基础设施整合</a:t>
            </a:r>
            <a:b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</a:b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 descr="JVM-Profile-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57" y="1137425"/>
            <a:ext cx="8715436" cy="54907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E6B97-142D-419E-9ED3-77D759E6E406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551254" y="851673"/>
            <a:ext cx="8978089" cy="5786478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      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468280" y="208731"/>
            <a:ext cx="5670391" cy="688074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相关原理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8"/>
          <p:cNvSpPr txBox="1"/>
          <p:nvPr/>
        </p:nvSpPr>
        <p:spPr>
          <a:xfrm>
            <a:off x="611156" y="1065987"/>
            <a:ext cx="9001188" cy="511524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内存</a:t>
            </a:r>
            <a:r>
              <a:rPr lang="en-US" altLang="zh-CN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:  </a:t>
            </a:r>
          </a:p>
          <a:p>
            <a:pPr marL="342900" indent="-342900">
              <a:lnSpc>
                <a:spcPct val="120000"/>
              </a:lnSpc>
            </a:pPr>
            <a:r>
              <a:rPr lang="en-US" altLang="zh-CN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     </a:t>
            </a:r>
            <a:r>
              <a:rPr lang="en-US" altLang="zh-CN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/proc/self/status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altLang="zh-CN" b="1" dirty="0" err="1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Cmdline</a:t>
            </a:r>
            <a:r>
              <a:rPr lang="zh-CN" altLang="en-US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： </a:t>
            </a:r>
            <a:endParaRPr lang="en-US" altLang="zh-CN" b="1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  <a:p>
            <a:pPr marL="342900" indent="-342900">
              <a:lnSpc>
                <a:spcPct val="120000"/>
              </a:lnSpc>
            </a:pPr>
            <a:r>
              <a:rPr lang="en-US" altLang="zh-CN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     </a:t>
            </a:r>
            <a:r>
              <a:rPr lang="en-US" altLang="zh-CN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/proc/self/</a:t>
            </a:r>
            <a:r>
              <a:rPr lang="en-US" altLang="zh-CN" dirty="0" err="1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cmdline</a:t>
            </a:r>
            <a:endParaRPr lang="en-US" altLang="zh-CN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altLang="zh-CN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CPU:</a:t>
            </a:r>
          </a:p>
          <a:p>
            <a:pPr marL="342900" indent="-342900">
              <a:lnSpc>
                <a:spcPct val="120000"/>
              </a:lnSpc>
            </a:pPr>
            <a:r>
              <a:rPr lang="en-US" sz="2000" dirty="0" smtClean="0"/>
              <a:t>      </a:t>
            </a:r>
            <a:r>
              <a:rPr lang="en-US" altLang="zh-CN" dirty="0" err="1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memoryMXBean</a:t>
            </a:r>
            <a:r>
              <a:rPr lang="en-US" altLang="zh-CN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 = </a:t>
            </a:r>
            <a:r>
              <a:rPr lang="en-US" altLang="zh-CN" dirty="0" err="1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ManagementFactory.getMemoryMXBean</a:t>
            </a:r>
            <a:r>
              <a:rPr lang="en-US" altLang="zh-CN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();</a:t>
            </a:r>
          </a:p>
          <a:p>
            <a:pPr marL="342900" indent="-342900">
              <a:lnSpc>
                <a:spcPct val="120000"/>
              </a:lnSpc>
            </a:pPr>
            <a:r>
              <a:rPr lang="en-US" altLang="zh-CN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     </a:t>
            </a:r>
            <a:r>
              <a:rPr lang="en-US" altLang="zh-CN" dirty="0" err="1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MemoryUsage</a:t>
            </a:r>
            <a:r>
              <a:rPr lang="en-US" altLang="zh-CN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 </a:t>
            </a:r>
            <a:r>
              <a:rPr lang="en-US" altLang="zh-CN" dirty="0" err="1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memoryUsage</a:t>
            </a:r>
            <a:r>
              <a:rPr lang="en-US" altLang="zh-CN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 = </a:t>
            </a:r>
            <a:r>
              <a:rPr lang="en-US" altLang="zh-CN" dirty="0" err="1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memoryMXBean.getHeapMemoryUsage</a:t>
            </a:r>
            <a:r>
              <a:rPr lang="en-US" altLang="zh-CN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();</a:t>
            </a:r>
          </a:p>
          <a:p>
            <a:pPr marL="342900" indent="-342900">
              <a:lnSpc>
                <a:spcPct val="120000"/>
              </a:lnSpc>
            </a:pPr>
            <a:r>
              <a:rPr lang="en-US" altLang="zh-CN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     </a:t>
            </a:r>
            <a:r>
              <a:rPr lang="en-US" altLang="zh-CN" dirty="0" err="1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memoryUsage</a:t>
            </a:r>
            <a:r>
              <a:rPr lang="en-US" altLang="zh-CN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 = </a:t>
            </a:r>
            <a:r>
              <a:rPr lang="en-US" altLang="zh-CN" dirty="0" err="1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memoryMXBean.getNonHeapMemoryUsage</a:t>
            </a:r>
            <a:r>
              <a:rPr lang="en-US" altLang="zh-CN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();</a:t>
            </a:r>
          </a:p>
          <a:p>
            <a:pPr marL="342900" indent="-342900">
              <a:lnSpc>
                <a:spcPct val="120000"/>
              </a:lnSpc>
            </a:pPr>
            <a:r>
              <a:rPr lang="en-US" altLang="zh-CN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4. GC:</a:t>
            </a:r>
          </a:p>
          <a:p>
            <a:pPr marL="342900" indent="-342900">
              <a:lnSpc>
                <a:spcPct val="120000"/>
              </a:lnSpc>
            </a:pPr>
            <a:r>
              <a:rPr lang="en-US" altLang="zh-CN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    </a:t>
            </a:r>
            <a:r>
              <a:rPr lang="en-US" altLang="zh-CN" dirty="0" err="1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gcMXBeans</a:t>
            </a:r>
            <a:r>
              <a:rPr lang="en-US" altLang="zh-CN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 = </a:t>
            </a:r>
            <a:r>
              <a:rPr lang="en-US" altLang="zh-CN" dirty="0" err="1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ManagementFactory.getGarbageCollectorMXBeans</a:t>
            </a:r>
            <a:r>
              <a:rPr lang="en-US" altLang="zh-CN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();</a:t>
            </a:r>
          </a:p>
          <a:p>
            <a:pPr marL="342900" indent="-342900">
              <a:lnSpc>
                <a:spcPct val="120000"/>
              </a:lnSpc>
            </a:pPr>
            <a:r>
              <a:rPr lang="en-US" altLang="zh-CN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5. IO </a:t>
            </a:r>
            <a:r>
              <a:rPr lang="zh-CN" altLang="en-US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：</a:t>
            </a:r>
            <a:r>
              <a:rPr lang="en-US" altLang="zh-CN" sz="16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/proc/self/</a:t>
            </a:r>
            <a:r>
              <a:rPr lang="en-US" altLang="zh-CN" sz="1600" dirty="0" err="1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io</a:t>
            </a:r>
            <a:endParaRPr lang="en-US" altLang="zh-CN" sz="16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  <a:p>
            <a:pPr marL="342900" indent="-342900">
              <a:lnSpc>
                <a:spcPct val="120000"/>
              </a:lnSpc>
            </a:pPr>
            <a:r>
              <a:rPr lang="en-US" altLang="zh-CN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6. </a:t>
            </a:r>
            <a:r>
              <a:rPr lang="en-US" altLang="zh-CN" b="1" dirty="0" err="1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Stacktrace</a:t>
            </a:r>
            <a:r>
              <a:rPr lang="en-US" altLang="zh-CN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 </a:t>
            </a:r>
          </a:p>
          <a:p>
            <a:pPr marL="342900" indent="-342900">
              <a:lnSpc>
                <a:spcPct val="120000"/>
              </a:lnSpc>
            </a:pPr>
            <a:r>
              <a:rPr lang="en-US" altLang="zh-CN" sz="16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    </a:t>
            </a:r>
            <a:r>
              <a:rPr lang="en-US" altLang="zh-CN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private </a:t>
            </a:r>
            <a:r>
              <a:rPr lang="en-US" altLang="zh-CN" dirty="0" err="1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ThreadMXBean</a:t>
            </a:r>
            <a:r>
              <a:rPr lang="en-US" altLang="zh-CN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 </a:t>
            </a:r>
            <a:r>
              <a:rPr lang="en-US" altLang="zh-CN" dirty="0" err="1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threadMXBean</a:t>
            </a:r>
            <a:r>
              <a:rPr lang="en-US" altLang="zh-CN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 = </a:t>
            </a:r>
            <a:r>
              <a:rPr lang="en-US" altLang="zh-CN" dirty="0" err="1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ManagementFactory.getThreadMXBean</a:t>
            </a:r>
            <a:r>
              <a:rPr lang="en-US" altLang="zh-CN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();</a:t>
            </a:r>
          </a:p>
          <a:p>
            <a:pPr marL="342900" indent="-342900">
              <a:lnSpc>
                <a:spcPct val="120000"/>
              </a:lnSpc>
            </a:pPr>
            <a:r>
              <a:rPr lang="en-US" altLang="zh-CN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    </a:t>
            </a:r>
            <a:r>
              <a:rPr lang="en-US" altLang="zh-CN" dirty="0" err="1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ThreadInfo</a:t>
            </a:r>
            <a:r>
              <a:rPr lang="en-US" altLang="zh-CN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[] </a:t>
            </a:r>
            <a:r>
              <a:rPr lang="en-US" altLang="zh-CN" dirty="0" err="1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threadInfos</a:t>
            </a:r>
            <a:r>
              <a:rPr lang="en-US" altLang="zh-CN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 = </a:t>
            </a:r>
            <a:r>
              <a:rPr lang="en-US" altLang="zh-CN" dirty="0" err="1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threadMXBean.dumpAllThreads</a:t>
            </a:r>
            <a:r>
              <a:rPr lang="en-US" altLang="zh-CN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(false, false);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E6B97-142D-419E-9ED3-77D759E6E406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468280" y="208731"/>
            <a:ext cx="8715436" cy="688074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适配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spark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监控所做的修改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8"/>
          <p:cNvSpPr txBox="1"/>
          <p:nvPr/>
        </p:nvSpPr>
        <p:spPr>
          <a:xfrm>
            <a:off x="611156" y="994549"/>
            <a:ext cx="8455677" cy="529375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修改队列名称</a:t>
            </a:r>
            <a:endParaRPr lang="en-US" altLang="zh-CN" sz="20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增加具体的指标类型</a:t>
            </a:r>
            <a:endParaRPr lang="en-US" altLang="zh-CN" sz="20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  <a:p>
            <a:pPr marL="342900" indent="-342900">
              <a:lnSpc>
                <a:spcPct val="200000"/>
              </a:lnSpc>
            </a:pPr>
            <a:r>
              <a:rPr lang="en-US" sz="2000" dirty="0" smtClean="0">
                <a:latin typeface="+mn-ea"/>
              </a:rPr>
              <a:t>     </a:t>
            </a:r>
            <a:r>
              <a:rPr lang="en-US" sz="2000" dirty="0" err="1" smtClean="0">
                <a:latin typeface="+mn-ea"/>
              </a:rPr>
              <a:t>ProcessInfo</a:t>
            </a:r>
            <a:r>
              <a:rPr lang="en-US" sz="2000" dirty="0" smtClean="0">
                <a:latin typeface="+mn-ea"/>
              </a:rPr>
              <a:t>  </a:t>
            </a:r>
          </a:p>
          <a:p>
            <a:pPr marL="342900" indent="-342900">
              <a:lnSpc>
                <a:spcPct val="200000"/>
              </a:lnSpc>
            </a:pPr>
            <a:r>
              <a:rPr lang="en-US" sz="2000" dirty="0" smtClean="0">
                <a:latin typeface="+mn-ea"/>
              </a:rPr>
              <a:t>     </a:t>
            </a:r>
            <a:r>
              <a:rPr lang="en-US" sz="2000" dirty="0" err="1" smtClean="0">
                <a:latin typeface="+mn-ea"/>
              </a:rPr>
              <a:t>usedCpuMem</a:t>
            </a:r>
            <a:endParaRPr lang="en-US" sz="2000" dirty="0" smtClean="0">
              <a:latin typeface="+mn-ea"/>
            </a:endParaRPr>
          </a:p>
          <a:p>
            <a:pPr marL="342900" indent="-342900">
              <a:lnSpc>
                <a:spcPct val="200000"/>
              </a:lnSpc>
            </a:pPr>
            <a:r>
              <a:rPr lang="en-US" sz="2000" dirty="0" smtClean="0">
                <a:latin typeface="+mn-ea"/>
              </a:rPr>
              <a:t>     </a:t>
            </a:r>
            <a:r>
              <a:rPr lang="en-US" sz="2000" dirty="0" err="1" smtClean="0">
                <a:latin typeface="+mn-ea"/>
              </a:rPr>
              <a:t>IOInfo</a:t>
            </a:r>
            <a:endParaRPr lang="en-US" altLang="zh-CN" sz="2000" dirty="0" smtClean="0">
              <a:solidFill>
                <a:schemeClr val="tx2"/>
              </a:solidFill>
              <a:latin typeface="+mn-ea"/>
              <a:sym typeface="宋体" pitchFamily="2" charset="-122"/>
            </a:endParaRPr>
          </a:p>
          <a:p>
            <a:pPr marL="342900" indent="-342900">
              <a:lnSpc>
                <a:spcPct val="200000"/>
              </a:lnSpc>
            </a:pPr>
            <a:r>
              <a:rPr lang="en-US" altLang="zh-CN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3. 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将 </a:t>
            </a:r>
            <a:r>
              <a:rPr lang="en-US" altLang="zh-CN" sz="2000" dirty="0" err="1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jdk</a:t>
            </a:r>
            <a:r>
              <a:rPr lang="en-US" altLang="zh-CN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 1.8 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改为 </a:t>
            </a:r>
            <a:r>
              <a:rPr lang="en-US" altLang="zh-CN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jdk1.7</a:t>
            </a:r>
          </a:p>
          <a:p>
            <a:pPr marL="342900" indent="-342900">
              <a:lnSpc>
                <a:spcPct val="200000"/>
              </a:lnSpc>
            </a:pPr>
            <a:r>
              <a:rPr lang="en-US" altLang="zh-CN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4. 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增加</a:t>
            </a:r>
            <a:r>
              <a:rPr lang="en-US" altLang="zh-CN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CPU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使用率指标 </a:t>
            </a:r>
            <a:r>
              <a:rPr lang="en-US" altLang="zh-CN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 </a:t>
            </a:r>
            <a:r>
              <a:rPr lang="en-US" sz="2000" dirty="0" err="1" smtClean="0">
                <a:latin typeface="+mn-ea"/>
              </a:rPr>
              <a:t>cpuUsage</a:t>
            </a:r>
            <a:endParaRPr lang="en-US" altLang="zh-CN" sz="2000" dirty="0" smtClean="0">
              <a:latin typeface="+mn-ea"/>
              <a:sym typeface="宋体" pitchFamily="2" charset="-122"/>
            </a:endParaRPr>
          </a:p>
          <a:p>
            <a:pPr marL="342900" indent="-342900">
              <a:lnSpc>
                <a:spcPct val="200000"/>
              </a:lnSpc>
            </a:pPr>
            <a:r>
              <a:rPr lang="en-US" altLang="zh-CN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5. 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增加</a:t>
            </a:r>
            <a:r>
              <a:rPr lang="en-US" altLang="zh-CN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IO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读写速率指标  </a:t>
            </a:r>
            <a:r>
              <a:rPr lang="en-US" sz="2000" dirty="0" err="1" smtClean="0">
                <a:latin typeface="+mn-ea"/>
              </a:rPr>
              <a:t>readMBps</a:t>
            </a:r>
            <a:r>
              <a:rPr lang="en-US" sz="2000" dirty="0" smtClean="0">
                <a:latin typeface="+mn-ea"/>
              </a:rPr>
              <a:t> , </a:t>
            </a:r>
            <a:r>
              <a:rPr lang="en-US" sz="2000" dirty="0" err="1" smtClean="0">
                <a:latin typeface="+mn-ea"/>
              </a:rPr>
              <a:t>writeMBps</a:t>
            </a:r>
            <a:endParaRPr lang="en-US" altLang="zh-CN" sz="2000" dirty="0" smtClean="0">
              <a:latin typeface="+mn-ea"/>
              <a:sym typeface="宋体" pitchFamily="2" charset="-122"/>
            </a:endParaRPr>
          </a:p>
          <a:p>
            <a:pPr marL="342900" indent="-342900"/>
            <a:endParaRPr lang="en-US" altLang="zh-CN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E6B97-142D-419E-9ED3-77D759E6E406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551254" y="1280301"/>
            <a:ext cx="8978089" cy="462077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https://github.com/uber-common/jvm-profiler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 smtClean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zhuanlan.zhihu.com/p/57352447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https://www.infoq.cn/article/zr-cVbiyJy5RQZqaxzWr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551253" y="423045"/>
            <a:ext cx="5670391" cy="61663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参考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民生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9255</TotalTime>
  <Words>311</Words>
  <Application>Microsoft Office PowerPoint</Application>
  <PresentationFormat>自定义</PresentationFormat>
  <Paragraphs>52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民生PPT模板</vt:lpstr>
      <vt:lpstr>Uber JVMProfiler</vt:lpstr>
      <vt:lpstr>Feature List</vt:lpstr>
      <vt:lpstr>运行 JVM Profiler</vt:lpstr>
      <vt:lpstr>数据基础设施整合  </vt:lpstr>
      <vt:lpstr>相关原理</vt:lpstr>
      <vt:lpstr>适配spark 监控所做的修改</vt:lpstr>
      <vt:lpstr>参考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Meilin Yin</dc:creator>
  <cp:lastModifiedBy>Joan</cp:lastModifiedBy>
  <cp:revision>482</cp:revision>
  <dcterms:created xsi:type="dcterms:W3CDTF">2013-08-23T03:46:00Z</dcterms:created>
  <dcterms:modified xsi:type="dcterms:W3CDTF">2019-08-23T03:27:38Z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