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8" r:id="rId2"/>
    <p:sldId id="256" r:id="rId3"/>
    <p:sldId id="257" r:id="rId4"/>
    <p:sldId id="268" r:id="rId5"/>
    <p:sldId id="269" r:id="rId6"/>
    <p:sldId id="270" r:id="rId7"/>
    <p:sldId id="260" r:id="rId8"/>
    <p:sldId id="263" r:id="rId9"/>
    <p:sldId id="262" r:id="rId10"/>
    <p:sldId id="264" r:id="rId11"/>
    <p:sldId id="266" r:id="rId12"/>
    <p:sldId id="275" r:id="rId13"/>
    <p:sldId id="265" r:id="rId14"/>
    <p:sldId id="271" r:id="rId15"/>
    <p:sldId id="267" r:id="rId16"/>
    <p:sldId id="272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734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joannnadi/Documents/Python%20/ThinkFul/June%202021/Capstone%201/Lariat%20Rent-A-Car%20Project%20_JN_Final_Draf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2018 Baseline versus all Strategies  Rental Duration </a:t>
            </a:r>
            <a:endParaRPr lang="en-US" b="1" dirty="0"/>
          </a:p>
        </c:rich>
      </c:tx>
      <c:layout>
        <c:manualLayout>
          <c:xMode val="edge"/>
          <c:yMode val="edge"/>
          <c:x val="0.12855578793164929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27-504D-8D63-ED300C0214E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27-504D-8D63-ED300C0214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('FY 2019 Car Business Strategies'!$C$21,'FY 2019 Car Business Strategies'!$D$21,'FY 2019 Car Business Strategies'!$E$21)</c:f>
              <c:strCache>
                <c:ptCount val="3"/>
                <c:pt idx="0">
                  <c:v> 2018  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('FY 2019 Car Business Strategies'!$C$25,'FY 2019 Car Business Strategies'!$D$25,'FY 2019 Car Business Strategies'!$E$25)</c:f>
              <c:numCache>
                <c:formatCode>0</c:formatCode>
                <c:ptCount val="3"/>
                <c:pt idx="0">
                  <c:v>3517637203</c:v>
                </c:pt>
                <c:pt idx="1">
                  <c:v>3693519063.1500001</c:v>
                </c:pt>
                <c:pt idx="2">
                  <c:v>3869400923.3000002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27-504D-8D63-ED300C0214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4189151"/>
        <c:axId val="1614190799"/>
      </c:barChart>
      <c:catAx>
        <c:axId val="161418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90799"/>
        <c:crosses val="autoZero"/>
        <c:auto val="1"/>
        <c:lblAlgn val="ctr"/>
        <c:lblOffset val="100"/>
        <c:noMultiLvlLbl val="0"/>
      </c:catAx>
      <c:valAx>
        <c:axId val="161419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8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2018</a:t>
            </a:r>
            <a:r>
              <a:rPr lang="en-US" b="1" baseline="0" dirty="0"/>
              <a:t> Baseline versus all Strategies  Average Car Rentals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F-C548-BDC0-4FE67B3E87C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F-C548-BDC0-4FE67B3E87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('FY 2019 Car Business Strategies'!$C$21,'FY 2019 Car Business Strategies'!$D$21,'FY 2019 Car Business Strategies'!$E$21)</c:f>
              <c:strCache>
                <c:ptCount val="3"/>
                <c:pt idx="0">
                  <c:v> 2018  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('FY 2019 Car Business Strategies'!$C$26,'FY 2019 Car Business Strategies'!$D$26,'FY 2019 Car Business Strategies'!$E$26)</c:f>
              <c:numCache>
                <c:formatCode>0</c:formatCode>
                <c:ptCount val="3"/>
                <c:pt idx="0">
                  <c:v>43257.79289948105</c:v>
                </c:pt>
                <c:pt idx="1">
                  <c:v>45420.6825444551</c:v>
                </c:pt>
                <c:pt idx="2">
                  <c:v>47583.572189429156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F-C548-BDC0-4FE67B3E87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6350383"/>
        <c:axId val="1226754943"/>
      </c:barChart>
      <c:catAx>
        <c:axId val="122635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54943"/>
        <c:crosses val="autoZero"/>
        <c:auto val="1"/>
        <c:lblAlgn val="ctr"/>
        <c:lblOffset val="100"/>
        <c:noMultiLvlLbl val="0"/>
      </c:catAx>
      <c:valAx>
        <c:axId val="122675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35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2018</a:t>
            </a:r>
            <a:r>
              <a:rPr lang="en-US" b="1" baseline="0" dirty="0"/>
              <a:t> Baseline versus all Strategies Monthly Insurance Cost</a:t>
            </a:r>
            <a:endParaRPr lang="en-US" b="1" dirty="0"/>
          </a:p>
        </c:rich>
      </c:tx>
      <c:layout>
        <c:manualLayout>
          <c:xMode val="edge"/>
          <c:yMode val="edge"/>
          <c:x val="0.227958223972003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8F-0144-834D-F9073C6B86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('FY 2019 Car Business Strategies'!$C$21,'FY 2019 Car Business Strategies'!$D$21,'FY 2019 Car Business Strategies'!$E$21)</c:f>
              <c:strCache>
                <c:ptCount val="3"/>
                <c:pt idx="0">
                  <c:v> 2018  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('FY 2019 Car Business Strategies'!$C$30,'FY 2019 Car Business Strategies'!$D$30,'FY 2019 Car Business Strategies'!$E$30)</c:f>
              <c:numCache>
                <c:formatCode>_("$"* #,##0.00_);_("$"* \(#,##0.00\);_("$"* "-"??_);_(@_)</c:formatCode>
                <c:ptCount val="3"/>
                <c:pt idx="0">
                  <c:v>2353692.1399999885</c:v>
                </c:pt>
                <c:pt idx="1">
                  <c:v>2471376.7469999879</c:v>
                </c:pt>
                <c:pt idx="2">
                  <c:v>2589061.3539999872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8F-0144-834D-F9073C6B86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2177215"/>
        <c:axId val="1262130015"/>
      </c:barChart>
      <c:catAx>
        <c:axId val="126217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130015"/>
        <c:crosses val="autoZero"/>
        <c:auto val="1"/>
        <c:lblAlgn val="ctr"/>
        <c:lblOffset val="100"/>
        <c:noMultiLvlLbl val="0"/>
      </c:catAx>
      <c:valAx>
        <c:axId val="126213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17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2018</a:t>
            </a:r>
            <a:r>
              <a:rPr lang="en-US" b="1" baseline="0" dirty="0"/>
              <a:t> Baseline versus all Strategies yearly Insurance Cost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9-F84A-9234-15B60BAE3F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('FY 2019 Car Business Strategies'!$C$21,'FY 2019 Car Business Strategies'!$D$21,'FY 2019 Car Business Strategies'!$E$21)</c:f>
              <c:strCache>
                <c:ptCount val="3"/>
                <c:pt idx="0">
                  <c:v> 2018  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('FY 2019 Car Business Strategies'!$C$32,'FY 2019 Car Business Strategies'!$D$32,'FY 2019 Car Business Strategies'!$E$32)</c:f>
              <c:numCache>
                <c:formatCode>_("$"* #,##0.00_);_("$"* \(#,##0.00\);_("$"* "-"??_);_(@_)</c:formatCode>
                <c:ptCount val="3"/>
                <c:pt idx="0">
                  <c:v>4832382.9600000083</c:v>
                </c:pt>
                <c:pt idx="1">
                  <c:v>33076688.639999952</c:v>
                </c:pt>
                <c:pt idx="2">
                  <c:v>35901119.207999855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79-F84A-9234-15B60BAE3F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1700415"/>
        <c:axId val="358363040"/>
      </c:barChart>
      <c:catAx>
        <c:axId val="110170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363040"/>
        <c:crosses val="autoZero"/>
        <c:auto val="1"/>
        <c:lblAlgn val="ctr"/>
        <c:lblOffset val="100"/>
        <c:noMultiLvlLbl val="0"/>
      </c:catAx>
      <c:valAx>
        <c:axId val="3583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0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2018</a:t>
            </a:r>
            <a:r>
              <a:rPr lang="en-US" b="1" baseline="0" dirty="0"/>
              <a:t> Baseline versus all Strategies Gross Revenue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38-9C4F-8578-2C3D24B785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38-9C4F-8578-2C3D24B785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('FY 2019 Car Business Strategies'!$C$21,'FY 2019 Car Business Strategies'!$D$21,'FY 2019 Car Business Strategies'!$E$21)</c:f>
              <c:strCache>
                <c:ptCount val="3"/>
                <c:pt idx="0">
                  <c:v> 2018  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('FY 2019 Car Business Strategies'!$C$28,'FY 2019 Car Business Strategies'!$D$28,'FY 2019 Car Business Strategies'!$E$28)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55471717.350000001</c:v>
                </c:pt>
                <c:pt idx="2">
                  <c:v>58113227.700000003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8-9C4F-8578-2C3D24B785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8609103"/>
        <c:axId val="1166237919"/>
      </c:barChart>
      <c:catAx>
        <c:axId val="120860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237919"/>
        <c:crosses val="autoZero"/>
        <c:auto val="1"/>
        <c:lblAlgn val="ctr"/>
        <c:lblOffset val="100"/>
        <c:noMultiLvlLbl val="0"/>
      </c:catAx>
      <c:valAx>
        <c:axId val="11662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60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2018</a:t>
            </a:r>
            <a:r>
              <a:rPr lang="en-US" b="1" baseline="0" dirty="0"/>
              <a:t> Baseline versus all Strategies Increased Revenue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B5-6C4B-A198-CCBD32DB71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('FY 2019 Car Business Strategies'!$C$21,'FY 2019 Car Business Strategies'!$D$21,'FY 2019 Car Business Strategies'!$E$21)</c:f>
              <c:strCache>
                <c:ptCount val="3"/>
                <c:pt idx="0">
                  <c:v> 2018  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('FY 2019 Car Business Strategies'!$C$38,'FY 2019 Car Business Strategies'!$D$38,'FY 2019 Car Business Strategies'!$E$38)</c:f>
              <c:numCache>
                <c:formatCode>_("$"* #,##0.00_);_("$"* \(#,##0.00\);_("$"* "-"??_);_(@_)</c:formatCode>
                <c:ptCount val="3"/>
                <c:pt idx="0">
                  <c:v>19753518.359999992</c:v>
                </c:pt>
                <c:pt idx="1">
                  <c:v>22395028.710000049</c:v>
                </c:pt>
                <c:pt idx="2">
                  <c:v>22212108.492000148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B5-6C4B-A198-CCBD32DB71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6032079"/>
        <c:axId val="1154420655"/>
      </c:barChart>
      <c:catAx>
        <c:axId val="120603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420655"/>
        <c:crosses val="autoZero"/>
        <c:auto val="1"/>
        <c:lblAlgn val="ctr"/>
        <c:lblOffset val="100"/>
        <c:noMultiLvlLbl val="0"/>
      </c:catAx>
      <c:valAx>
        <c:axId val="115442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03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Net</a:t>
            </a:r>
            <a:r>
              <a:rPr lang="en-US" b="1" baseline="0" dirty="0"/>
              <a:t> Revenue with Low location Revenue Yielders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PivotCals!$R$23</c:f>
              <c:strCache>
                <c:ptCount val="1"/>
                <c:pt idx="0">
                  <c:v> Sum of net_revenue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PivotCals!$Q$24:$Q$28</c:f>
              <c:strCache>
                <c:ptCount val="5"/>
                <c:pt idx="0">
                  <c:v>Galveston , Texas</c:v>
                </c:pt>
                <c:pt idx="1">
                  <c:v>Kissimmee , Florida</c:v>
                </c:pt>
                <c:pt idx="2">
                  <c:v>Amarillo , Texas</c:v>
                </c:pt>
                <c:pt idx="3">
                  <c:v>Sioux City , Iowa</c:v>
                </c:pt>
                <c:pt idx="4">
                  <c:v>Birmingham , Alabama</c:v>
                </c:pt>
              </c:strCache>
            </c:strRef>
          </c:cat>
          <c:val>
            <c:numRef>
              <c:f>PivotCals!$R$24:$R$28</c:f>
              <c:numCache>
                <c:formatCode>_("$"* #,##0_);_("$"* \(#,##0\);_("$"* "-"??_);_(@_)</c:formatCode>
                <c:ptCount val="5"/>
                <c:pt idx="0">
                  <c:v>303020.51999999996</c:v>
                </c:pt>
                <c:pt idx="1">
                  <c:v>327100.0400000001</c:v>
                </c:pt>
                <c:pt idx="2">
                  <c:v>333403.84000000003</c:v>
                </c:pt>
                <c:pt idx="3">
                  <c:v>336683.16000000009</c:v>
                </c:pt>
                <c:pt idx="4">
                  <c:v>339709.28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8-754E-A8BB-2CFD9552EDE1}"/>
            </c:ext>
          </c:extLst>
        </c:ser>
        <c:ser>
          <c:idx val="1"/>
          <c:order val="1"/>
          <c:tx>
            <c:strRef>
              <c:f>PivotCals!$S$23</c:f>
              <c:strCache>
                <c:ptCount val="1"/>
                <c:pt idx="0">
                  <c:v>Sum of net_revenue2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PivotCals!$Q$24:$Q$28</c:f>
              <c:strCache>
                <c:ptCount val="5"/>
                <c:pt idx="0">
                  <c:v>Galveston , Texas</c:v>
                </c:pt>
                <c:pt idx="1">
                  <c:v>Kissimmee , Florida</c:v>
                </c:pt>
                <c:pt idx="2">
                  <c:v>Amarillo , Texas</c:v>
                </c:pt>
                <c:pt idx="3">
                  <c:v>Sioux City , Iowa</c:v>
                </c:pt>
                <c:pt idx="4">
                  <c:v>Birmingham , Alabama</c:v>
                </c:pt>
              </c:strCache>
            </c:strRef>
          </c:cat>
          <c:val>
            <c:numRef>
              <c:f>PivotCals!$S$24:$S$28</c:f>
              <c:numCache>
                <c:formatCode>0.00%</c:formatCode>
                <c:ptCount val="5"/>
                <c:pt idx="0">
                  <c:v>1.5340078383889479E-2</c:v>
                </c:pt>
                <c:pt idx="1">
                  <c:v>1.6559077428067864E-2</c:v>
                </c:pt>
                <c:pt idx="2">
                  <c:v>1.6878200324815455E-2</c:v>
                </c:pt>
                <c:pt idx="3">
                  <c:v>1.704421226963641E-2</c:v>
                </c:pt>
                <c:pt idx="4">
                  <c:v>1.7197406244747582E-2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8-754E-A8BB-2CFD9552EDE1}"/>
            </c:ext>
          </c:extLst>
        </c:ser>
        <c:ser>
          <c:idx val="2"/>
          <c:order val="2"/>
          <c:tx>
            <c:strRef>
              <c:f>PivotCals!$T$23</c:f>
              <c:strCache>
                <c:ptCount val="1"/>
                <c:pt idx="0">
                  <c:v>Sum of base_2018_costs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PivotCals!$Q$24:$Q$28</c:f>
              <c:strCache>
                <c:ptCount val="5"/>
                <c:pt idx="0">
                  <c:v>Galveston , Texas</c:v>
                </c:pt>
                <c:pt idx="1">
                  <c:v>Kissimmee , Florida</c:v>
                </c:pt>
                <c:pt idx="2">
                  <c:v>Amarillo , Texas</c:v>
                </c:pt>
                <c:pt idx="3">
                  <c:v>Sioux City , Iowa</c:v>
                </c:pt>
                <c:pt idx="4">
                  <c:v>Birmingham , Alabama</c:v>
                </c:pt>
              </c:strCache>
            </c:strRef>
          </c:cat>
          <c:val>
            <c:numRef>
              <c:f>PivotCals!$T$24:$T$28</c:f>
              <c:numCache>
                <c:formatCode>General</c:formatCode>
                <c:ptCount val="5"/>
                <c:pt idx="0">
                  <c:v>561132.47999999986</c:v>
                </c:pt>
                <c:pt idx="1">
                  <c:v>587208.95999999996</c:v>
                </c:pt>
                <c:pt idx="2">
                  <c:v>533609.15999999992</c:v>
                </c:pt>
                <c:pt idx="3">
                  <c:v>552963.83999999997</c:v>
                </c:pt>
                <c:pt idx="4">
                  <c:v>584133.7200000002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8-754E-A8BB-2CFD9552EDE1}"/>
            </c:ext>
          </c:extLst>
        </c:ser>
        <c:ser>
          <c:idx val="3"/>
          <c:order val="3"/>
          <c:tx>
            <c:strRef>
              <c:f>PivotCals!$U$23</c:f>
              <c:strCache>
                <c:ptCount val="1"/>
                <c:pt idx="0">
                  <c:v> Sum of revenue_per_rental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PivotCals!$Q$24:$Q$28</c:f>
              <c:strCache>
                <c:ptCount val="5"/>
                <c:pt idx="0">
                  <c:v>Galveston , Texas</c:v>
                </c:pt>
                <c:pt idx="1">
                  <c:v>Kissimmee , Florida</c:v>
                </c:pt>
                <c:pt idx="2">
                  <c:v>Amarillo , Texas</c:v>
                </c:pt>
                <c:pt idx="3">
                  <c:v>Sioux City , Iowa</c:v>
                </c:pt>
                <c:pt idx="4">
                  <c:v>Birmingham , Alabama</c:v>
                </c:pt>
              </c:strCache>
            </c:strRef>
          </c:cat>
          <c:val>
            <c:numRef>
              <c:f>PivotCals!$U$24:$U$28</c:f>
              <c:numCache>
                <c:formatCode>_("$"* #,##0_);_("$"* \(#,##0\);_("$"* "-"??_);_(@_)</c:formatCode>
                <c:ptCount val="5"/>
                <c:pt idx="0">
                  <c:v>864153</c:v>
                </c:pt>
                <c:pt idx="1">
                  <c:v>914309</c:v>
                </c:pt>
                <c:pt idx="2">
                  <c:v>867013</c:v>
                </c:pt>
                <c:pt idx="3">
                  <c:v>889647</c:v>
                </c:pt>
                <c:pt idx="4">
                  <c:v>923843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08-754E-A8BB-2CFD9552ED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0318127"/>
        <c:axId val="1580252975"/>
      </c:barChart>
      <c:catAx>
        <c:axId val="158031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252975"/>
        <c:crosses val="autoZero"/>
        <c:auto val="1"/>
        <c:lblAlgn val="ctr"/>
        <c:lblOffset val="100"/>
        <c:noMultiLvlLbl val="0"/>
      </c:catAx>
      <c:valAx>
        <c:axId val="158025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31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[Lariat Rent-A-Car Project _JN_Final_Draft.xlsx]Sheet6!PivotTable22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Car revenue with  both low</a:t>
            </a:r>
            <a:r>
              <a:rPr lang="en-US" b="1" baseline="0" dirty="0"/>
              <a:t> and high</a:t>
            </a:r>
            <a:r>
              <a:rPr lang="en-US" b="1" dirty="0"/>
              <a:t> yielding new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Sum of with the new locations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Sheet6!$A$2:$A$5</c:f>
              <c:strCache>
                <c:ptCount val="3"/>
                <c:pt idx="0">
                  <c:v> $19,753,518.36 </c:v>
                </c:pt>
                <c:pt idx="1">
                  <c:v> $33,076,688.64 </c:v>
                </c:pt>
                <c:pt idx="2">
                  <c:v> $52,830,207.00 </c:v>
                </c:pt>
              </c:strCache>
            </c:strRef>
          </c:cat>
          <c:val>
            <c:numRef>
              <c:f>Sheet6!$B$2:$B$5</c:f>
              <c:numCache>
                <c:formatCode>General</c:formatCode>
                <c:ptCount val="3"/>
                <c:pt idx="0">
                  <c:v>22523765.919999994</c:v>
                </c:pt>
                <c:pt idx="1">
                  <c:v>37498570.080000006</c:v>
                </c:pt>
                <c:pt idx="2">
                  <c:v>60022336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D-6C43-8E9F-69FC1A158C40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Sum of without the 5 locations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Sheet6!$A$2:$A$5</c:f>
              <c:strCache>
                <c:ptCount val="3"/>
                <c:pt idx="0">
                  <c:v> $19,753,518.36 </c:v>
                </c:pt>
                <c:pt idx="1">
                  <c:v> $33,076,688.64 </c:v>
                </c:pt>
                <c:pt idx="2">
                  <c:v> $52,830,207.00 </c:v>
                </c:pt>
              </c:strCache>
            </c:strRef>
          </c:cat>
          <c:val>
            <c:numRef>
              <c:f>Sheet6!$C$2:$C$5</c:f>
              <c:numCache>
                <c:formatCode>General</c:formatCode>
                <c:ptCount val="3"/>
                <c:pt idx="0">
                  <c:v>18113601.519999996</c:v>
                </c:pt>
                <c:pt idx="1">
                  <c:v>30257640.480000004</c:v>
                </c:pt>
                <c:pt idx="2">
                  <c:v>48371242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D-6C43-8E9F-69FC1A158C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1776175"/>
        <c:axId val="1101777823"/>
      </c:barChart>
      <c:catAx>
        <c:axId val="110177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77823"/>
        <c:crosses val="autoZero"/>
        <c:auto val="1"/>
        <c:lblAlgn val="ctr"/>
        <c:lblOffset val="100"/>
        <c:noMultiLvlLbl val="0"/>
      </c:catAx>
      <c:valAx>
        <c:axId val="11017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77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[Lariat Rent-A-Car Project _JN_Final_Draft.xlsx]model_car_make_revenue!PivotTable5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Car make and  model for the last three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817541813121311E-2"/>
          <c:y val="0.1906064209274673"/>
          <c:w val="0.83813819690667324"/>
          <c:h val="0.5032950399630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model_car_make_revenue!$B$3:$B$4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model_car_make_revenue!$A$5:$A$25</c:f>
              <c:strCache>
                <c:ptCount val="20"/>
                <c:pt idx="0">
                  <c:v>Audi  200</c:v>
                </c:pt>
                <c:pt idx="1">
                  <c:v>Audi  riolet</c:v>
                </c:pt>
                <c:pt idx="2">
                  <c:v>BMW  525</c:v>
                </c:pt>
                <c:pt idx="3">
                  <c:v>Buick  LaCrosse</c:v>
                </c:pt>
                <c:pt idx="4">
                  <c:v>Dodge  Journey</c:v>
                </c:pt>
                <c:pt idx="5">
                  <c:v>Dodge  Ram Van B150</c:v>
                </c:pt>
                <c:pt idx="6">
                  <c:v>Ford  E250</c:v>
                </c:pt>
                <c:pt idx="7">
                  <c:v>Ford  Laser</c:v>
                </c:pt>
                <c:pt idx="8">
                  <c:v>Ford  Windstar</c:v>
                </c:pt>
                <c:pt idx="9">
                  <c:v>GMC  Sonoma</c:v>
                </c:pt>
                <c:pt idx="10">
                  <c:v>Isuzu  Trooper</c:v>
                </c:pt>
                <c:pt idx="11">
                  <c:v>Land Rover  Discovery</c:v>
                </c:pt>
                <c:pt idx="12">
                  <c:v>Lincoln  Navigator</c:v>
                </c:pt>
                <c:pt idx="13">
                  <c:v>Maybach  62</c:v>
                </c:pt>
                <c:pt idx="14">
                  <c:v>Mitsubishi  Starion</c:v>
                </c:pt>
                <c:pt idx="15">
                  <c:v>Plymouth  Colt</c:v>
                </c:pt>
                <c:pt idx="16">
                  <c:v>Plymouth  Voyager</c:v>
                </c:pt>
                <c:pt idx="17">
                  <c:v>Pontiac  Tempest</c:v>
                </c:pt>
                <c:pt idx="18">
                  <c:v>Toyota  T100 Xtra</c:v>
                </c:pt>
                <c:pt idx="19">
                  <c:v>Volkswagen  Jetta</c:v>
                </c:pt>
              </c:strCache>
            </c:strRef>
          </c:cat>
          <c:val>
            <c:numRef>
              <c:f>model_car_make_revenue!$B$5:$B$25</c:f>
              <c:numCache>
                <c:formatCode>General</c:formatCode>
                <c:ptCount val="20"/>
                <c:pt idx="0" formatCode="_(&quot;$&quot;* #,##0_);_(&quot;$&quot;* \(#,##0\);_(&quot;$&quot;* &quot;-&quot;??_);_(@_)">
                  <c:v>12822</c:v>
                </c:pt>
                <c:pt idx="2" formatCode="_(&quot;$&quot;* #,##0_);_(&quot;$&quot;* \(#,##0\);_(&quot;$&quot;* &quot;-&quot;??_);_(@_)">
                  <c:v>9420</c:v>
                </c:pt>
                <c:pt idx="6" formatCode="_(&quot;$&quot;* #,##0_);_(&quot;$&quot;* \(#,##0\);_(&quot;$&quot;* &quot;-&quot;??_);_(@_)">
                  <c:v>16344</c:v>
                </c:pt>
                <c:pt idx="7" formatCode="_(&quot;$&quot;* #,##0_);_(&quot;$&quot;* \(#,##0\);_(&quot;$&quot;* &quot;-&quot;??_);_(@_)">
                  <c:v>11597</c:v>
                </c:pt>
                <c:pt idx="8" formatCode="_(&quot;$&quot;* #,##0_);_(&quot;$&quot;* \(#,##0\);_(&quot;$&quot;* &quot;-&quot;??_);_(@_)">
                  <c:v>13558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7-D14A-B033-7C03BEE81029}"/>
            </c:ext>
          </c:extLst>
        </c:ser>
        <c:ser>
          <c:idx val="1"/>
          <c:order val="1"/>
          <c:tx>
            <c:strRef>
              <c:f>model_car_make_revenue!$C$3:$C$4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model_car_make_revenue!$A$5:$A$25</c:f>
              <c:strCache>
                <c:ptCount val="20"/>
                <c:pt idx="0">
                  <c:v>Audi  200</c:v>
                </c:pt>
                <c:pt idx="1">
                  <c:v>Audi  riolet</c:v>
                </c:pt>
                <c:pt idx="2">
                  <c:v>BMW  525</c:v>
                </c:pt>
                <c:pt idx="3">
                  <c:v>Buick  LaCrosse</c:v>
                </c:pt>
                <c:pt idx="4">
                  <c:v>Dodge  Journey</c:v>
                </c:pt>
                <c:pt idx="5">
                  <c:v>Dodge  Ram Van B150</c:v>
                </c:pt>
                <c:pt idx="6">
                  <c:v>Ford  E250</c:v>
                </c:pt>
                <c:pt idx="7">
                  <c:v>Ford  Laser</c:v>
                </c:pt>
                <c:pt idx="8">
                  <c:v>Ford  Windstar</c:v>
                </c:pt>
                <c:pt idx="9">
                  <c:v>GMC  Sonoma</c:v>
                </c:pt>
                <c:pt idx="10">
                  <c:v>Isuzu  Trooper</c:v>
                </c:pt>
                <c:pt idx="11">
                  <c:v>Land Rover  Discovery</c:v>
                </c:pt>
                <c:pt idx="12">
                  <c:v>Lincoln  Navigator</c:v>
                </c:pt>
                <c:pt idx="13">
                  <c:v>Maybach  62</c:v>
                </c:pt>
                <c:pt idx="14">
                  <c:v>Mitsubishi  Starion</c:v>
                </c:pt>
                <c:pt idx="15">
                  <c:v>Plymouth  Colt</c:v>
                </c:pt>
                <c:pt idx="16">
                  <c:v>Plymouth  Voyager</c:v>
                </c:pt>
                <c:pt idx="17">
                  <c:v>Pontiac  Tempest</c:v>
                </c:pt>
                <c:pt idx="18">
                  <c:v>Toyota  T100 Xtra</c:v>
                </c:pt>
                <c:pt idx="19">
                  <c:v>Volkswagen  Jetta</c:v>
                </c:pt>
              </c:strCache>
            </c:strRef>
          </c:cat>
          <c:val>
            <c:numRef>
              <c:f>model_car_make_revenue!$C$5:$C$25</c:f>
              <c:numCache>
                <c:formatCode>_("$"* #,##0_);_("$"* \(#,##0\);_("$"* "-"??_);_(@_)</c:formatCode>
                <c:ptCount val="20"/>
                <c:pt idx="1">
                  <c:v>16118</c:v>
                </c:pt>
                <c:pt idx="11">
                  <c:v>13187</c:v>
                </c:pt>
                <c:pt idx="12">
                  <c:v>13588</c:v>
                </c:pt>
                <c:pt idx="14">
                  <c:v>12429</c:v>
                </c:pt>
                <c:pt idx="16">
                  <c:v>15812</c:v>
                </c:pt>
                <c:pt idx="17">
                  <c:v>17001</c:v>
                </c:pt>
                <c:pt idx="18">
                  <c:v>13722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47-D14A-B033-7C03BEE81029}"/>
            </c:ext>
          </c:extLst>
        </c:ser>
        <c:ser>
          <c:idx val="2"/>
          <c:order val="2"/>
          <c:tx>
            <c:strRef>
              <c:f>model_car_make_revenue!$D$3:$D$4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model_car_make_revenue!$A$5:$A$25</c:f>
              <c:strCache>
                <c:ptCount val="20"/>
                <c:pt idx="0">
                  <c:v>Audi  200</c:v>
                </c:pt>
                <c:pt idx="1">
                  <c:v>Audi  riolet</c:v>
                </c:pt>
                <c:pt idx="2">
                  <c:v>BMW  525</c:v>
                </c:pt>
                <c:pt idx="3">
                  <c:v>Buick  LaCrosse</c:v>
                </c:pt>
                <c:pt idx="4">
                  <c:v>Dodge  Journey</c:v>
                </c:pt>
                <c:pt idx="5">
                  <c:v>Dodge  Ram Van B150</c:v>
                </c:pt>
                <c:pt idx="6">
                  <c:v>Ford  E250</c:v>
                </c:pt>
                <c:pt idx="7">
                  <c:v>Ford  Laser</c:v>
                </c:pt>
                <c:pt idx="8">
                  <c:v>Ford  Windstar</c:v>
                </c:pt>
                <c:pt idx="9">
                  <c:v>GMC  Sonoma</c:v>
                </c:pt>
                <c:pt idx="10">
                  <c:v>Isuzu  Trooper</c:v>
                </c:pt>
                <c:pt idx="11">
                  <c:v>Land Rover  Discovery</c:v>
                </c:pt>
                <c:pt idx="12">
                  <c:v>Lincoln  Navigator</c:v>
                </c:pt>
                <c:pt idx="13">
                  <c:v>Maybach  62</c:v>
                </c:pt>
                <c:pt idx="14">
                  <c:v>Mitsubishi  Starion</c:v>
                </c:pt>
                <c:pt idx="15">
                  <c:v>Plymouth  Colt</c:v>
                </c:pt>
                <c:pt idx="16">
                  <c:v>Plymouth  Voyager</c:v>
                </c:pt>
                <c:pt idx="17">
                  <c:v>Pontiac  Tempest</c:v>
                </c:pt>
                <c:pt idx="18">
                  <c:v>Toyota  T100 Xtra</c:v>
                </c:pt>
                <c:pt idx="19">
                  <c:v>Volkswagen  Jetta</c:v>
                </c:pt>
              </c:strCache>
            </c:strRef>
          </c:cat>
          <c:val>
            <c:numRef>
              <c:f>model_car_make_revenue!$D$5:$D$25</c:f>
              <c:numCache>
                <c:formatCode>General</c:formatCode>
                <c:ptCount val="20"/>
                <c:pt idx="3" formatCode="_(&quot;$&quot;* #,##0_);_(&quot;$&quot;* \(#,##0\);_(&quot;$&quot;* &quot;-&quot;??_);_(@_)">
                  <c:v>18286</c:v>
                </c:pt>
                <c:pt idx="4" formatCode="_(&quot;$&quot;* #,##0_);_(&quot;$&quot;* \(#,##0\);_(&quot;$&quot;* &quot;-&quot;??_);_(@_)">
                  <c:v>13244</c:v>
                </c:pt>
                <c:pt idx="5" formatCode="_(&quot;$&quot;* #,##0_);_(&quot;$&quot;* \(#,##0\);_(&quot;$&quot;* &quot;-&quot;??_);_(@_)">
                  <c:v>11207</c:v>
                </c:pt>
                <c:pt idx="9" formatCode="_(&quot;$&quot;* #,##0_);_(&quot;$&quot;* \(#,##0\);_(&quot;$&quot;* &quot;-&quot;??_);_(@_)">
                  <c:v>9643</c:v>
                </c:pt>
                <c:pt idx="10" formatCode="_(&quot;$&quot;* #,##0_);_(&quot;$&quot;* \(#,##0\);_(&quot;$&quot;* &quot;-&quot;??_);_(@_)">
                  <c:v>11784</c:v>
                </c:pt>
                <c:pt idx="13" formatCode="_(&quot;$&quot;* #,##0_);_(&quot;$&quot;* \(#,##0\);_(&quot;$&quot;* &quot;-&quot;??_);_(@_)">
                  <c:v>10427</c:v>
                </c:pt>
                <c:pt idx="15" formatCode="_(&quot;$&quot;* #,##0_);_(&quot;$&quot;* \(#,##0\);_(&quot;$&quot;* &quot;-&quot;??_);_(@_)">
                  <c:v>15864</c:v>
                </c:pt>
                <c:pt idx="19" formatCode="_(&quot;$&quot;* #,##0_);_(&quot;$&quot;* \(#,##0\);_(&quot;$&quot;* &quot;-&quot;??_);_(@_)">
                  <c:v>17714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47-D14A-B033-7C03BEE81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775823"/>
        <c:axId val="1600047759"/>
      </c:barChart>
      <c:catAx>
        <c:axId val="115977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047759"/>
        <c:crosses val="autoZero"/>
        <c:auto val="1"/>
        <c:lblAlgn val="ctr"/>
        <c:lblOffset val="100"/>
        <c:noMultiLvlLbl val="0"/>
      </c:catAx>
      <c:valAx>
        <c:axId val="160004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7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1E25-014A-1F4F-89DB-D83908F1BE6A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A97F3-629C-704A-B3D5-DC0306009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2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3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electric cars in low yielding locations to offset cost and increase revenue in low yielding areas (Doung.,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have performed and why re-inventing this business is a priority.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Keeping costs low requires targeted approach.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3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6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growth rate 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a projected 5 – 10%  cost in car insurance . Keep insurance costs low and reduce accidents by investing in safe driving rewards program for customers.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 Margin breakdown: Baseline : 37%,  Strategy-1:   40%, Strategy 2:  38%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06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A97F3-629C-704A-B3D5-DC03060099E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0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8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6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2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8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00DD-D89F-3B4B-B76F-54CF854CBA6C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A4CAE9-1CB2-4240-8857-CCE157B6CE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watch.com/story/the-pros-and-cons-of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https://curricula.thinkful.com/curricula/3e124efb-6ce3-4315-b593-73cdf62ff70e/dabc-capstone-1-v1/assets2/capstone_case_study_1_intro/lariat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A1A-5E4A-3441-B274-2E7417488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050" y="1122363"/>
            <a:ext cx="7981950" cy="1800245"/>
          </a:xfrm>
        </p:spPr>
        <p:txBody>
          <a:bodyPr>
            <a:normAutofit/>
          </a:bodyPr>
          <a:lstStyle/>
          <a:p>
            <a:r>
              <a:rPr lang="en-US" sz="4400" dirty="0"/>
              <a:t>Rental Fleet Data Analysis and Business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179B-6A1B-7D46-9DC1-562807B54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392"/>
            <a:ext cx="9144000" cy="2054244"/>
          </a:xfrm>
        </p:spPr>
        <p:txBody>
          <a:bodyPr>
            <a:normAutofit fontScale="92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Capstone 1 Project</a:t>
            </a:r>
          </a:p>
          <a:p>
            <a:pPr algn="r"/>
            <a:r>
              <a:rPr lang="en-US" dirty="0"/>
              <a:t>Joan Nnadi</a:t>
            </a:r>
          </a:p>
          <a:p>
            <a:pPr algn="r"/>
            <a:r>
              <a:rPr lang="en-US" dirty="0"/>
              <a:t>Thinkful Summer 2021</a:t>
            </a:r>
          </a:p>
        </p:txBody>
      </p:sp>
    </p:spTree>
    <p:extLst>
      <p:ext uri="{BB962C8B-B14F-4D97-AF65-F5344CB8AC3E}">
        <p14:creationId xmlns:p14="http://schemas.microsoft.com/office/powerpoint/2010/main" val="107237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928A-3E79-FD4F-ACA6-4B8D40AE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1200150"/>
            <a:ext cx="9418320" cy="697230"/>
          </a:xfrm>
        </p:spPr>
        <p:txBody>
          <a:bodyPr/>
          <a:lstStyle/>
          <a:p>
            <a:r>
              <a:rPr lang="en-US" dirty="0"/>
              <a:t>Comparing 2018 baseline to gross revenue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233612-2862-9F4A-8C49-15BC79668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538678"/>
              </p:ext>
            </p:extLst>
          </p:nvPr>
        </p:nvGraphicFramePr>
        <p:xfrm>
          <a:off x="1668780" y="2308860"/>
          <a:ext cx="393954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6CDD48-C22C-8F48-AE71-165778AEC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859763"/>
              </p:ext>
            </p:extLst>
          </p:nvPr>
        </p:nvGraphicFramePr>
        <p:xfrm>
          <a:off x="6096000" y="2308860"/>
          <a:ext cx="475107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450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C640-46A2-864F-828B-8A433F44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765810"/>
            <a:ext cx="9776460" cy="811530"/>
          </a:xfrm>
        </p:spPr>
        <p:txBody>
          <a:bodyPr/>
          <a:lstStyle/>
          <a:p>
            <a:r>
              <a:rPr lang="en-US" dirty="0"/>
              <a:t>Car profit by locations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C08BF6-75DD-AB41-B3FD-E747652DA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070" y="2057400"/>
            <a:ext cx="8103870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FDF9-1B0E-0540-A3EC-E911D125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profit by locations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774D355-1F50-2543-81AC-E07042C8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2285999"/>
            <a:ext cx="8186737" cy="27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85FA-5DF5-0A41-AF46-01B97C1F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branch revenue based on locations input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C62E37-4871-F142-9C23-022058A86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4696" y="2125980"/>
            <a:ext cx="9140924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6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2B80-8A39-744B-87F3-508D114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040130"/>
            <a:ext cx="9520158" cy="813624"/>
          </a:xfrm>
        </p:spPr>
        <p:txBody>
          <a:bodyPr/>
          <a:lstStyle/>
          <a:p>
            <a:r>
              <a:rPr lang="en-US" dirty="0"/>
              <a:t>Making every location 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F4E439-A8C5-B040-9DE9-9C29AAC50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737617"/>
              </p:ext>
            </p:extLst>
          </p:nvPr>
        </p:nvGraphicFramePr>
        <p:xfrm>
          <a:off x="1657350" y="1965960"/>
          <a:ext cx="8492490" cy="366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363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9B26-0583-A648-94CC-6E530C35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impact of locations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95D6D1-D0C2-C34A-B3E5-EEED78707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93164"/>
              </p:ext>
            </p:extLst>
          </p:nvPr>
        </p:nvGraphicFramePr>
        <p:xfrm>
          <a:off x="2160270" y="2274570"/>
          <a:ext cx="7235190" cy="3451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481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76C8-BBA0-6B44-98C6-02676D6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make and model – A closer look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0C60C3-824D-3F4E-A9FF-166065DDF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456393"/>
              </p:ext>
            </p:extLst>
          </p:nvPr>
        </p:nvGraphicFramePr>
        <p:xfrm>
          <a:off x="1680210" y="2133600"/>
          <a:ext cx="7818120" cy="3204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382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336F-9C6B-594A-A038-75C1A6B6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EF9A-B6AD-E244-ABDE-F7A62F6B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210" y="2251711"/>
            <a:ext cx="8092440" cy="2594610"/>
          </a:xfrm>
        </p:spPr>
        <p:txBody>
          <a:bodyPr/>
          <a:lstStyle/>
          <a:p>
            <a:r>
              <a:rPr lang="en-US" dirty="0"/>
              <a:t>Increasing the car insurance at 5-10% will increase profit by 38-40%</a:t>
            </a:r>
          </a:p>
          <a:p>
            <a:r>
              <a:rPr lang="en-US" dirty="0"/>
              <a:t>Removing low yielding locations, increases profit by 14%</a:t>
            </a:r>
          </a:p>
          <a:p>
            <a:r>
              <a:rPr lang="en-US" dirty="0"/>
              <a:t>Adding electric cars to low yielding locations (Doung, 2021)</a:t>
            </a:r>
          </a:p>
          <a:p>
            <a:r>
              <a:rPr lang="en-US" dirty="0"/>
              <a:t>Keep car rental fee steady</a:t>
            </a:r>
          </a:p>
        </p:txBody>
      </p:sp>
    </p:spTree>
    <p:extLst>
      <p:ext uri="{BB962C8B-B14F-4D97-AF65-F5344CB8AC3E}">
        <p14:creationId xmlns:p14="http://schemas.microsoft.com/office/powerpoint/2010/main" val="362562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8AD0-8D0B-F049-8CD8-1D0E14F9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890" y="514350"/>
            <a:ext cx="9589770" cy="5296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Any Questions 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625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2AB-D2EE-C344-ABAF-D1045D0B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3C12-81C0-7845-9FF0-00DCCD3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Doung, D., (2021). Driving past the gas station is nice but electricity still</a:t>
            </a:r>
          </a:p>
          <a:p>
            <a:pPr marL="0" indent="0">
              <a:buNone/>
            </a:pPr>
            <a:r>
              <a:rPr lang="en-US" dirty="0"/>
              <a:t>                still costs money. Retrieved June 19, 2021 from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https://www.marketwatch.com/story/the-pros-and-cons-of-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u="sng" dirty="0"/>
              <a:t>electric-cars-11622129903</a:t>
            </a:r>
            <a:r>
              <a:rPr lang="en-US" dirty="0"/>
              <a:t> </a:t>
            </a:r>
          </a:p>
          <a:p>
            <a:r>
              <a:rPr lang="en-US" dirty="0"/>
              <a:t> Thinkful Capstone 1 Excel JN_ Final draft  June 17, 2021.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88EBBF4-AF5D-1A4B-9736-8283E4348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1071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 descr="Lariat's logo">
            <a:extLst>
              <a:ext uri="{FF2B5EF4-FFF2-40B4-BE49-F238E27FC236}">
                <a16:creationId xmlns:a16="http://schemas.microsoft.com/office/drawing/2014/main" id="{9709A9FE-8175-0E42-A1FD-16A57DCC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3" y="821808"/>
            <a:ext cx="9859940" cy="49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E2AF5-AE01-404E-A9B4-3324A83C7334}"/>
              </a:ext>
            </a:extLst>
          </p:cNvPr>
          <p:cNvSpPr txBox="1"/>
          <p:nvPr/>
        </p:nvSpPr>
        <p:spPr>
          <a:xfrm>
            <a:off x="5875020" y="5463543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 A rental car fleet company you can depend on” </a:t>
            </a:r>
          </a:p>
        </p:txBody>
      </p:sp>
    </p:spTree>
    <p:extLst>
      <p:ext uri="{BB962C8B-B14F-4D97-AF65-F5344CB8AC3E}">
        <p14:creationId xmlns:p14="http://schemas.microsoft.com/office/powerpoint/2010/main" val="235546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908-5914-2F4E-A755-237A720E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C7CB-3603-804B-B575-DF6F7EC4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car purchasing decisions FY 2019</a:t>
            </a:r>
          </a:p>
          <a:p>
            <a:r>
              <a:rPr lang="en-US" dirty="0"/>
              <a:t>Provide strategic insights using 2018 baseline</a:t>
            </a:r>
          </a:p>
          <a:p>
            <a:r>
              <a:rPr lang="en-US" dirty="0"/>
              <a:t>Minimize cost </a:t>
            </a:r>
          </a:p>
          <a:p>
            <a:r>
              <a:rPr lang="en-US" dirty="0"/>
              <a:t>Maximize revenue by $2 million</a:t>
            </a:r>
          </a:p>
        </p:txBody>
      </p:sp>
    </p:spTree>
    <p:extLst>
      <p:ext uri="{BB962C8B-B14F-4D97-AF65-F5344CB8AC3E}">
        <p14:creationId xmlns:p14="http://schemas.microsoft.com/office/powerpoint/2010/main" val="120139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8883-9CB4-2845-8C21-716FD60B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F1D6-0983-2049-A419-D33D568E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137410"/>
            <a:ext cx="3905985" cy="2606040"/>
          </a:xfrm>
        </p:spPr>
        <p:txBody>
          <a:bodyPr/>
          <a:lstStyle/>
          <a:p>
            <a:r>
              <a:rPr lang="en-US" dirty="0"/>
              <a:t>Excel  </a:t>
            </a:r>
          </a:p>
          <a:p>
            <a:r>
              <a:rPr lang="en-US" dirty="0"/>
              <a:t>Strategy 1</a:t>
            </a:r>
          </a:p>
          <a:p>
            <a:r>
              <a:rPr lang="en-US" dirty="0"/>
              <a:t>Strategy 2</a:t>
            </a:r>
          </a:p>
          <a:p>
            <a:r>
              <a:rPr lang="en-US" dirty="0"/>
              <a:t>Summary dashboards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5523-0B12-3C4D-8B2D-3245B11C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37410"/>
            <a:ext cx="4561305" cy="2606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Organized, cleaned data </a:t>
            </a:r>
          </a:p>
          <a:p>
            <a:pPr marL="0" indent="0">
              <a:buNone/>
            </a:pPr>
            <a:r>
              <a:rPr lang="en-US" dirty="0"/>
              <a:t>Assume 5% revenue increase </a:t>
            </a:r>
          </a:p>
          <a:p>
            <a:pPr marL="0" indent="0">
              <a:buNone/>
            </a:pPr>
            <a:r>
              <a:rPr lang="en-US" dirty="0"/>
              <a:t>Assume 10% revenue increase</a:t>
            </a:r>
          </a:p>
          <a:p>
            <a:pPr marL="0" indent="0">
              <a:buNone/>
            </a:pPr>
            <a:r>
              <a:rPr lang="en-US" dirty="0"/>
              <a:t>2018 baseline rental length, insurance cost, revenue versus all strategies </a:t>
            </a:r>
          </a:p>
        </p:txBody>
      </p:sp>
    </p:spTree>
    <p:extLst>
      <p:ext uri="{BB962C8B-B14F-4D97-AF65-F5344CB8AC3E}">
        <p14:creationId xmlns:p14="http://schemas.microsoft.com/office/powerpoint/2010/main" val="351323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3D70-47EE-ED49-BE03-0306DBAF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C72E-A5DB-B948-BF63-7B2DF8A2C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366009"/>
            <a:ext cx="3700245" cy="2194561"/>
          </a:xfrm>
        </p:spPr>
        <p:txBody>
          <a:bodyPr/>
          <a:lstStyle/>
          <a:p>
            <a:r>
              <a:rPr lang="en-US" dirty="0"/>
              <a:t>Pivot tables</a:t>
            </a:r>
          </a:p>
          <a:p>
            <a:r>
              <a:rPr lang="en-US" dirty="0"/>
              <a:t>Pivot charts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286E9-CEB9-BD4E-807E-EBA20318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6391" y="2366009"/>
            <a:ext cx="4812029" cy="2194561"/>
          </a:xfrm>
        </p:spPr>
        <p:txBody>
          <a:bodyPr/>
          <a:lstStyle/>
          <a:p>
            <a:r>
              <a:rPr lang="en-US" dirty="0"/>
              <a:t>Validated data to gain insights</a:t>
            </a:r>
          </a:p>
          <a:p>
            <a:r>
              <a:rPr lang="en-US" dirty="0"/>
              <a:t>Model summaries by car make + model</a:t>
            </a:r>
          </a:p>
          <a:p>
            <a:r>
              <a:rPr lang="en-US" dirty="0"/>
              <a:t>Car profits by locations</a:t>
            </a:r>
          </a:p>
        </p:txBody>
      </p:sp>
    </p:spTree>
    <p:extLst>
      <p:ext uri="{BB962C8B-B14F-4D97-AF65-F5344CB8AC3E}">
        <p14:creationId xmlns:p14="http://schemas.microsoft.com/office/powerpoint/2010/main" val="22911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D805-C71B-AA4F-B270-5BC081B5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CF5E-1DCF-5D43-AC71-5B941A39A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8780" y="2731770"/>
            <a:ext cx="4427219" cy="2434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Increase revenue</a:t>
            </a:r>
          </a:p>
          <a:p>
            <a:r>
              <a:rPr lang="en-US" dirty="0"/>
              <a:t>Optimize profit by 5-10% increase for FY 2019</a:t>
            </a:r>
          </a:p>
          <a:p>
            <a:r>
              <a:rPr lang="en-US" dirty="0"/>
              <a:t>Primarily increase gross revenue</a:t>
            </a:r>
          </a:p>
          <a:p>
            <a:r>
              <a:rPr lang="en-US" dirty="0"/>
              <a:t>Offer safe driving rewards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C751-AD01-AF42-BF92-F964A4728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536" y="2731769"/>
            <a:ext cx="4303658" cy="2434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Reduce costs</a:t>
            </a:r>
          </a:p>
          <a:p>
            <a:r>
              <a:rPr lang="en-US" dirty="0"/>
              <a:t>Add new cars in high yielding locations</a:t>
            </a:r>
          </a:p>
          <a:p>
            <a:r>
              <a:rPr lang="en-US" dirty="0"/>
              <a:t>Remove low yielders</a:t>
            </a:r>
          </a:p>
          <a:p>
            <a:r>
              <a:rPr lang="en-US" dirty="0"/>
              <a:t>Invest in electric cars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A5937-277B-5F47-9A49-DB0ABCB417D8}"/>
              </a:ext>
            </a:extLst>
          </p:cNvPr>
          <p:cNvSpPr txBox="1"/>
          <p:nvPr/>
        </p:nvSpPr>
        <p:spPr>
          <a:xfrm>
            <a:off x="1534695" y="1886673"/>
            <a:ext cx="925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remain relevant in today’s market, its critical we need to re-invent how we run and grow our fleet</a:t>
            </a:r>
          </a:p>
        </p:txBody>
      </p:sp>
    </p:spTree>
    <p:extLst>
      <p:ext uri="{BB962C8B-B14F-4D97-AF65-F5344CB8AC3E}">
        <p14:creationId xmlns:p14="http://schemas.microsoft.com/office/powerpoint/2010/main" val="313246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3DFC-B9BA-2C4C-9DC8-2B8F243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 2019 car business strategic insights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8A27A4-09FE-5244-8FD8-A61C4551C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4695" y="2016124"/>
            <a:ext cx="8523705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BD68-8F52-7F4C-8204-C9E115B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70" y="1028700"/>
            <a:ext cx="9986010" cy="937260"/>
          </a:xfrm>
        </p:spPr>
        <p:txBody>
          <a:bodyPr/>
          <a:lstStyle/>
          <a:p>
            <a:r>
              <a:rPr lang="en-US" dirty="0"/>
              <a:t> Comparing 2018 baseline to all cost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9DE1-B9AE-7E4E-9DFF-0DB11A56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2" y="2080259"/>
            <a:ext cx="9677398" cy="37490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Increased Rentals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FB1D15-7B6F-874B-A8AC-E94156E37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655665"/>
              </p:ext>
            </p:extLst>
          </p:nvPr>
        </p:nvGraphicFramePr>
        <p:xfrm>
          <a:off x="1565909" y="2571749"/>
          <a:ext cx="4266565" cy="296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4B0038-99D4-C94C-80C6-FE20AAD4A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80972"/>
              </p:ext>
            </p:extLst>
          </p:nvPr>
        </p:nvGraphicFramePr>
        <p:xfrm>
          <a:off x="6626225" y="2571749"/>
          <a:ext cx="4617082" cy="296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1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2078-6EC0-734C-89B0-43762CE5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731837"/>
            <a:ext cx="10039350" cy="958851"/>
          </a:xfrm>
        </p:spPr>
        <p:txBody>
          <a:bodyPr/>
          <a:lstStyle/>
          <a:p>
            <a:r>
              <a:rPr lang="en-US" dirty="0"/>
              <a:t> Comparing 2018 baseline versus insurance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D505-CFEA-9443-A30A-858D92E6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82801"/>
            <a:ext cx="9520158" cy="31353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F04961-2FDF-724E-9C3D-7FC782BE5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682527"/>
              </p:ext>
            </p:extLst>
          </p:nvPr>
        </p:nvGraphicFramePr>
        <p:xfrm>
          <a:off x="1828800" y="2082800"/>
          <a:ext cx="3968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4D91CD-B6B3-374C-9C70-031C0570F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878911"/>
              </p:ext>
            </p:extLst>
          </p:nvPr>
        </p:nvGraphicFramePr>
        <p:xfrm>
          <a:off x="6394452" y="2032000"/>
          <a:ext cx="43954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5114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{DFE026DF-3C59-D544-9BB3-E8A4E4C8C334}tf10001119</Template>
  <TotalTime>1003</TotalTime>
  <Words>505</Words>
  <Application>Microsoft Macintosh PowerPoint</Application>
  <PresentationFormat>Widescreen</PresentationFormat>
  <Paragraphs>91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Palatino Linotype</vt:lpstr>
      <vt:lpstr>Gallery</vt:lpstr>
      <vt:lpstr>Rental Fleet Data Analysis and Business Recommendations</vt:lpstr>
      <vt:lpstr>PowerPoint Presentation</vt:lpstr>
      <vt:lpstr>Objectives</vt:lpstr>
      <vt:lpstr>Methods and Deliverables</vt:lpstr>
      <vt:lpstr>Methods and Deliverables</vt:lpstr>
      <vt:lpstr>Overall Approach</vt:lpstr>
      <vt:lpstr>FY 2019 car business strategic insights</vt:lpstr>
      <vt:lpstr> Comparing 2018 baseline to all cost strategies</vt:lpstr>
      <vt:lpstr> Comparing 2018 baseline versus insurance </vt:lpstr>
      <vt:lpstr>Comparing 2018 baseline to gross revenue</vt:lpstr>
      <vt:lpstr>Car profit by locations</vt:lpstr>
      <vt:lpstr>Car profit by locations</vt:lpstr>
      <vt:lpstr>Car branch revenue based on locations input</vt:lpstr>
      <vt:lpstr>Making every location count</vt:lpstr>
      <vt:lpstr>Comparing impact of locations performance</vt:lpstr>
      <vt:lpstr>Car make and model – A closer look</vt:lpstr>
      <vt:lpstr>Recommendations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Nnadi</dc:creator>
  <cp:lastModifiedBy>Joan Nnadi</cp:lastModifiedBy>
  <cp:revision>42</cp:revision>
  <dcterms:created xsi:type="dcterms:W3CDTF">2021-06-19T18:24:00Z</dcterms:created>
  <dcterms:modified xsi:type="dcterms:W3CDTF">2021-06-23T14:52:07Z</dcterms:modified>
</cp:coreProperties>
</file>