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8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>
        <p:scale>
          <a:sx n="125" d="100"/>
          <a:sy n="125" d="100"/>
        </p:scale>
        <p:origin x="1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03E-92C4-2FBC-5C2F-6182F91D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0837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ffect of treatment on the effect of growth factor on the gene expression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1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4F7D2-4030-8011-8274-58BCF016E242}"/>
              </a:ext>
            </a:extLst>
          </p:cNvPr>
          <p:cNvSpPr txBox="1"/>
          <p:nvPr/>
        </p:nvSpPr>
        <p:spPr>
          <a:xfrm>
            <a:off x="464201" y="192024"/>
            <a:ext cx="114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FBAD2"/>
                </a:solidFill>
                <a:latin typeface="Helvetica" pitchFamily="2" charset="0"/>
              </a:rPr>
              <a:t>A summary of concentration and gene expression of Cell-type 101 with activating factor 42 and the saline solution (Placebo)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727D79-B9BB-203B-32FA-92DAF88A7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361191"/>
              </p:ext>
            </p:extLst>
          </p:nvPr>
        </p:nvGraphicFramePr>
        <p:xfrm>
          <a:off x="540333" y="1646268"/>
          <a:ext cx="11111333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149">
                  <a:extLst>
                    <a:ext uri="{9D8B030D-6E8A-4147-A177-3AD203B41FA5}">
                      <a16:colId xmlns:a16="http://schemas.microsoft.com/office/drawing/2014/main" val="3838211107"/>
                    </a:ext>
                  </a:extLst>
                </a:gridCol>
                <a:gridCol w="1515651">
                  <a:extLst>
                    <a:ext uri="{9D8B030D-6E8A-4147-A177-3AD203B41FA5}">
                      <a16:colId xmlns:a16="http://schemas.microsoft.com/office/drawing/2014/main" val="2772366870"/>
                    </a:ext>
                  </a:extLst>
                </a:gridCol>
                <a:gridCol w="941552">
                  <a:extLst>
                    <a:ext uri="{9D8B030D-6E8A-4147-A177-3AD203B41FA5}">
                      <a16:colId xmlns:a16="http://schemas.microsoft.com/office/drawing/2014/main" val="3367546714"/>
                    </a:ext>
                  </a:extLst>
                </a:gridCol>
                <a:gridCol w="963217">
                  <a:extLst>
                    <a:ext uri="{9D8B030D-6E8A-4147-A177-3AD203B41FA5}">
                      <a16:colId xmlns:a16="http://schemas.microsoft.com/office/drawing/2014/main" val="53712486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1562315342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358705900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3756906494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1913386402"/>
                    </a:ext>
                  </a:extLst>
                </a:gridCol>
              </a:tblGrid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variable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mean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 err="1">
                          <a:latin typeface="Helvetica" pitchFamily="2" charset="0"/>
                        </a:rPr>
                        <a:t>sd</a:t>
                      </a:r>
                      <a:endParaRPr lang="en-US" sz="2200" b="0" i="0" dirty="0">
                        <a:latin typeface="Helvetica" pitchFamily="2" charset="0"/>
                      </a:endParaRP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p25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p50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p75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p100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2315951237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concentration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3.24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2.25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7.75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523842810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Gene expression (Placebo)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14.2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14.2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7.15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9.43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14.1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17.8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23.2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4229660755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Gene expression (Activating factor 42)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16.6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10.1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7.45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8.98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10.9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23.8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38.5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13924566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E92114-FD4B-CA59-E15D-52805A749DF1}"/>
              </a:ext>
            </a:extLst>
          </p:cNvPr>
          <p:cNvSpPr txBox="1"/>
          <p:nvPr/>
        </p:nvSpPr>
        <p:spPr>
          <a:xfrm>
            <a:off x="464200" y="4653894"/>
            <a:ext cx="11430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table above shows a summary of concentration and gene concentration of Cell-type 101 with activating factor 42 and saline solution. In the table, mean is the average value of the corresponding variable on the left, </a:t>
            </a:r>
            <a:r>
              <a:rPr lang="en-US" dirty="0" err="1">
                <a:latin typeface="Helvetica" pitchFamily="2" charset="0"/>
              </a:rPr>
              <a:t>sd</a:t>
            </a:r>
            <a:r>
              <a:rPr lang="en-US" dirty="0">
                <a:latin typeface="Helvetica" pitchFamily="2" charset="0"/>
              </a:rPr>
              <a:t> is the standard deviation, p0, p25, p50, p75, and p100 each correspond to the minimum value, the 1</a:t>
            </a:r>
            <a:r>
              <a:rPr lang="en-US" baseline="30000" dirty="0">
                <a:latin typeface="Helvetica" pitchFamily="2" charset="0"/>
              </a:rPr>
              <a:t>st </a:t>
            </a:r>
            <a:r>
              <a:rPr lang="en-US" dirty="0">
                <a:latin typeface="Helvetica" pitchFamily="2" charset="0"/>
              </a:rPr>
              <a:t>quartile, the median, the 3</a:t>
            </a:r>
            <a:r>
              <a:rPr lang="en-US" baseline="30000" dirty="0">
                <a:latin typeface="Helvetica" pitchFamily="2" charset="0"/>
              </a:rPr>
              <a:t>rd</a:t>
            </a:r>
            <a:r>
              <a:rPr lang="en-US" dirty="0">
                <a:latin typeface="Helvetica" pitchFamily="2" charset="0"/>
              </a:rPr>
              <a:t> quartile, and the maximum value of the variable on the left respectively.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From the table, the gene expression is higher in mean, p0, p75, and p100 when activating factor 42 is used compared to the saline solution. </a:t>
            </a:r>
          </a:p>
        </p:txBody>
      </p:sp>
    </p:spTree>
    <p:extLst>
      <p:ext uri="{BB962C8B-B14F-4D97-AF65-F5344CB8AC3E}">
        <p14:creationId xmlns:p14="http://schemas.microsoft.com/office/powerpoint/2010/main" val="41528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4F7D2-4030-8011-8274-58BCF016E242}"/>
              </a:ext>
            </a:extLst>
          </p:cNvPr>
          <p:cNvSpPr txBox="1"/>
          <p:nvPr/>
        </p:nvSpPr>
        <p:spPr>
          <a:xfrm>
            <a:off x="464201" y="192024"/>
            <a:ext cx="11430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FBAD2"/>
                </a:solidFill>
                <a:latin typeface="Helvetica" pitchFamily="2" charset="0"/>
              </a:rPr>
              <a:t>A summary of concentration and gene expression of Wild-type cells with activating factor 42 and the saline solution (Placebo) 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727D79-B9BB-203B-32FA-92DAF88A7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368627"/>
              </p:ext>
            </p:extLst>
          </p:nvPr>
        </p:nvGraphicFramePr>
        <p:xfrm>
          <a:off x="540333" y="1646268"/>
          <a:ext cx="11111333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149">
                  <a:extLst>
                    <a:ext uri="{9D8B030D-6E8A-4147-A177-3AD203B41FA5}">
                      <a16:colId xmlns:a16="http://schemas.microsoft.com/office/drawing/2014/main" val="3838211107"/>
                    </a:ext>
                  </a:extLst>
                </a:gridCol>
                <a:gridCol w="1515651">
                  <a:extLst>
                    <a:ext uri="{9D8B030D-6E8A-4147-A177-3AD203B41FA5}">
                      <a16:colId xmlns:a16="http://schemas.microsoft.com/office/drawing/2014/main" val="2772366870"/>
                    </a:ext>
                  </a:extLst>
                </a:gridCol>
                <a:gridCol w="941552">
                  <a:extLst>
                    <a:ext uri="{9D8B030D-6E8A-4147-A177-3AD203B41FA5}">
                      <a16:colId xmlns:a16="http://schemas.microsoft.com/office/drawing/2014/main" val="3367546714"/>
                    </a:ext>
                  </a:extLst>
                </a:gridCol>
                <a:gridCol w="963217">
                  <a:extLst>
                    <a:ext uri="{9D8B030D-6E8A-4147-A177-3AD203B41FA5}">
                      <a16:colId xmlns:a16="http://schemas.microsoft.com/office/drawing/2014/main" val="53712486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1562315342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358705900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3756906494"/>
                    </a:ext>
                  </a:extLst>
                </a:gridCol>
                <a:gridCol w="1184191">
                  <a:extLst>
                    <a:ext uri="{9D8B030D-6E8A-4147-A177-3AD203B41FA5}">
                      <a16:colId xmlns:a16="http://schemas.microsoft.com/office/drawing/2014/main" val="1913386402"/>
                    </a:ext>
                  </a:extLst>
                </a:gridCol>
              </a:tblGrid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variable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mean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 err="1">
                          <a:latin typeface="Helvetica" pitchFamily="2" charset="0"/>
                        </a:rPr>
                        <a:t>sd</a:t>
                      </a:r>
                      <a:endParaRPr lang="en-US" sz="2200" b="0" i="0" dirty="0">
                        <a:latin typeface="Helvetica" pitchFamily="2" charset="0"/>
                      </a:endParaRP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p25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p50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p75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p100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2315951237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concentration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3.24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2.25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7.75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10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523842810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Gene expression (Placebo)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4.59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1.12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2.58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3.70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4.69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5.52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6.67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4229660755"/>
                  </a:ext>
                </a:extLst>
              </a:tr>
              <a:tr h="42187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Gene expression (Activating factor 42)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21.9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9.99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9.32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13.8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19.3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27.9</a:t>
                      </a:r>
                    </a:p>
                  </a:txBody>
                  <a:tcPr marL="154732" marR="154732" marT="77365" marB="77365"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Helvetica" pitchFamily="2" charset="0"/>
                        </a:rPr>
                        <a:t>44.4</a:t>
                      </a:r>
                    </a:p>
                  </a:txBody>
                  <a:tcPr marL="154732" marR="154732" marT="77365" marB="77365"/>
                </a:tc>
                <a:extLst>
                  <a:ext uri="{0D108BD9-81ED-4DB2-BD59-A6C34878D82A}">
                    <a16:rowId xmlns:a16="http://schemas.microsoft.com/office/drawing/2014/main" val="13924566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E92114-FD4B-CA59-E15D-52805A749DF1}"/>
              </a:ext>
            </a:extLst>
          </p:cNvPr>
          <p:cNvSpPr txBox="1"/>
          <p:nvPr/>
        </p:nvSpPr>
        <p:spPr>
          <a:xfrm>
            <a:off x="464200" y="4653894"/>
            <a:ext cx="11430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The table above shows a summary of concentration and gene concentration of Wild-type cells with activating factor 42 and saline solution. In the table, mean is the average value of the corresponding variable on the left, </a:t>
            </a:r>
            <a:r>
              <a:rPr lang="en-US" dirty="0" err="1">
                <a:latin typeface="Helvetica" pitchFamily="2" charset="0"/>
              </a:rPr>
              <a:t>sd</a:t>
            </a:r>
            <a:r>
              <a:rPr lang="en-US" dirty="0">
                <a:latin typeface="Helvetica" pitchFamily="2" charset="0"/>
              </a:rPr>
              <a:t> is the standard deviation, p0, p25, p50, p75, and p100 each correspond to the minimum value, the 1</a:t>
            </a:r>
            <a:r>
              <a:rPr lang="en-US" baseline="30000" dirty="0">
                <a:latin typeface="Helvetica" pitchFamily="2" charset="0"/>
              </a:rPr>
              <a:t>st </a:t>
            </a:r>
            <a:r>
              <a:rPr lang="en-US" dirty="0">
                <a:latin typeface="Helvetica" pitchFamily="2" charset="0"/>
              </a:rPr>
              <a:t>quartile, the median, the 3</a:t>
            </a:r>
            <a:r>
              <a:rPr lang="en-US" baseline="30000" dirty="0">
                <a:latin typeface="Helvetica" pitchFamily="2" charset="0"/>
              </a:rPr>
              <a:t>rd</a:t>
            </a:r>
            <a:r>
              <a:rPr lang="en-US" dirty="0">
                <a:latin typeface="Helvetica" pitchFamily="2" charset="0"/>
              </a:rPr>
              <a:t> quartile, and the maximum value of the variable on the left respectively.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As depicted in table, the gene expression is significantly higher in mean, </a:t>
            </a:r>
            <a:r>
              <a:rPr lang="en-US" dirty="0" err="1">
                <a:latin typeface="Helvetica" pitchFamily="2" charset="0"/>
              </a:rPr>
              <a:t>sd</a:t>
            </a:r>
            <a:r>
              <a:rPr lang="en-US" dirty="0">
                <a:latin typeface="Helvetica" pitchFamily="2" charset="0"/>
              </a:rPr>
              <a:t>, p0, p25, p50, p75, and p100 when activating factor 42 is used compared to the saline solution. </a:t>
            </a:r>
          </a:p>
        </p:txBody>
      </p:sp>
    </p:spTree>
    <p:extLst>
      <p:ext uri="{BB962C8B-B14F-4D97-AF65-F5344CB8AC3E}">
        <p14:creationId xmlns:p14="http://schemas.microsoft.com/office/powerpoint/2010/main" val="296099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2E31-DE8A-D236-688B-773313B9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1" y="768095"/>
            <a:ext cx="3252280" cy="1038177"/>
          </a:xfrm>
        </p:spPr>
        <p:txBody>
          <a:bodyPr anchor="b">
            <a:normAutofit fontScale="90000"/>
          </a:bodyPr>
          <a:lstStyle/>
          <a:p>
            <a:r>
              <a:rPr lang="en-US" sz="2400" dirty="0"/>
              <a:t>Effect of activating factor on Cell-type 101 compared to saline solution (placebo)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D502EC-ECA2-E8D4-6278-357C3A2E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979572"/>
            <a:ext cx="2947482" cy="4024988"/>
          </a:xfrm>
        </p:spPr>
        <p:txBody>
          <a:bodyPr anchor="t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Both cell lines GL-</a:t>
            </a:r>
            <a:r>
              <a:rPr lang="en-US" sz="1600" dirty="0" err="1">
                <a:solidFill>
                  <a:srgbClr val="FFFFFF"/>
                </a:solidFill>
              </a:rPr>
              <a:t>cwN</a:t>
            </a:r>
            <a:r>
              <a:rPr lang="en-US" sz="1600" dirty="0">
                <a:solidFill>
                  <a:srgbClr val="FFFFFF"/>
                </a:solidFill>
              </a:rPr>
              <a:t> and   GL-</a:t>
            </a:r>
            <a:r>
              <a:rPr lang="en-US" sz="1600" dirty="0" err="1">
                <a:solidFill>
                  <a:srgbClr val="FFFFFF"/>
                </a:solidFill>
              </a:rPr>
              <a:t>kYH</a:t>
            </a:r>
            <a:r>
              <a:rPr lang="en-US" sz="1600" dirty="0">
                <a:solidFill>
                  <a:srgbClr val="FFFFFF"/>
                </a:solidFill>
              </a:rPr>
              <a:t> exhibit an increase in gene expression as the concentration of the saline solution increases. 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Cell line GL-MFA shows an increase in gene expression but cell line GL-</a:t>
            </a:r>
            <a:r>
              <a:rPr lang="en-US" sz="1600" dirty="0" err="1">
                <a:solidFill>
                  <a:srgbClr val="FFFFFF"/>
                </a:solidFill>
              </a:rPr>
              <a:t>ZHw</a:t>
            </a:r>
            <a:r>
              <a:rPr lang="en-US" sz="1600" dirty="0">
                <a:solidFill>
                  <a:srgbClr val="FFFFFF"/>
                </a:solidFill>
              </a:rPr>
              <a:t> exhibits a  decrease in gene expression as concentration of the activating factor increases.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</a:rPr>
              <a:t>Thus, activating factor 42 is effective in increasing gene expression (for certain cell lines) when compared to the saline solution.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BA8EB-056E-1165-3334-0F974A8C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52" y="748145"/>
            <a:ext cx="7126328" cy="5344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2E31-DE8A-D236-688B-773313B9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1" y="768095"/>
            <a:ext cx="3252280" cy="1038177"/>
          </a:xfrm>
        </p:spPr>
        <p:txBody>
          <a:bodyPr anchor="b">
            <a:normAutofit fontScale="90000"/>
          </a:bodyPr>
          <a:lstStyle/>
          <a:p>
            <a:r>
              <a:rPr lang="en-US" sz="2400" dirty="0"/>
              <a:t>Effect of activating factor on Wild-type cell compared to saline solution (placebo)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BA8EB-056E-1165-3334-0F974A8C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42452" y="748145"/>
            <a:ext cx="7126328" cy="534474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D502EC-ECA2-E8D4-6278-357C3A2E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1815414"/>
            <a:ext cx="3099881" cy="4189146"/>
          </a:xfrm>
        </p:spPr>
        <p:txBody>
          <a:bodyPr anchor="t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Both cell lines GL-</a:t>
            </a:r>
            <a:r>
              <a:rPr lang="en-US" sz="1600" dirty="0" err="1">
                <a:solidFill>
                  <a:schemeClr val="bg1"/>
                </a:solidFill>
              </a:rPr>
              <a:t>rjS</a:t>
            </a:r>
            <a:r>
              <a:rPr lang="en-US" sz="1600" dirty="0">
                <a:solidFill>
                  <a:schemeClr val="bg1"/>
                </a:solidFill>
              </a:rPr>
              <a:t> and GL-</a:t>
            </a:r>
            <a:r>
              <a:rPr lang="en-US" sz="1600" dirty="0" err="1">
                <a:solidFill>
                  <a:schemeClr val="bg1"/>
                </a:solidFill>
              </a:rPr>
              <a:t>Xik</a:t>
            </a:r>
            <a:r>
              <a:rPr lang="en-US" sz="1600" dirty="0">
                <a:solidFill>
                  <a:schemeClr val="bg1"/>
                </a:solidFill>
              </a:rPr>
              <a:t> increase in gene expression as concentration of activating factor 42 increases.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Overall, </a:t>
            </a:r>
            <a:r>
              <a:rPr lang="en-US" sz="1600" dirty="0">
                <a:solidFill>
                  <a:srgbClr val="FFFFFF"/>
                </a:solidFill>
              </a:rPr>
              <a:t>the gene expression of wild-type cell line increases as concentration of activating factor 42 increases.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Gene expression for wild-type cell line adheres to a decreasing trend as concentration of saline solution increases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Thus, activating factor 42 is effective at increasing gene expression for wild-type cell line when compared to the saline solution.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23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151</TotalTime>
  <Words>552</Words>
  <Application>Microsoft Macintosh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Helvetica</vt:lpstr>
      <vt:lpstr>Wingdings 2</vt:lpstr>
      <vt:lpstr>Frame</vt:lpstr>
      <vt:lpstr>Effect of treatment on the effect of growth factor on the gene expression</vt:lpstr>
      <vt:lpstr>PowerPoint Presentation</vt:lpstr>
      <vt:lpstr>PowerPoint Presentation</vt:lpstr>
      <vt:lpstr>Effect of activating factor on Cell-type 101 compared to saline solution (placebo)</vt:lpstr>
      <vt:lpstr>Effect of activating factor on Wild-type cell compared to saline solution (placebo)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Shu Ting Lim</dc:creator>
  <cp:lastModifiedBy>Joan Shu Ting Lim</cp:lastModifiedBy>
  <cp:revision>5</cp:revision>
  <dcterms:created xsi:type="dcterms:W3CDTF">2024-03-09T11:59:26Z</dcterms:created>
  <dcterms:modified xsi:type="dcterms:W3CDTF">2024-03-22T05:16:30Z</dcterms:modified>
</cp:coreProperties>
</file>