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2"/>
  </p:notesMasterIdLst>
  <p:sldIdLst>
    <p:sldId id="256" r:id="rId2"/>
    <p:sldId id="360" r:id="rId3"/>
    <p:sldId id="364" r:id="rId4"/>
    <p:sldId id="363" r:id="rId5"/>
    <p:sldId id="365" r:id="rId6"/>
    <p:sldId id="326" r:id="rId7"/>
    <p:sldId id="258" r:id="rId8"/>
    <p:sldId id="367" r:id="rId9"/>
    <p:sldId id="368" r:id="rId10"/>
    <p:sldId id="322" r:id="rId11"/>
    <p:sldId id="329" r:id="rId12"/>
    <p:sldId id="330" r:id="rId13"/>
    <p:sldId id="331" r:id="rId14"/>
    <p:sldId id="332" r:id="rId15"/>
    <p:sldId id="333" r:id="rId16"/>
    <p:sldId id="369" r:id="rId17"/>
    <p:sldId id="334" r:id="rId18"/>
    <p:sldId id="350" r:id="rId19"/>
    <p:sldId id="351" r:id="rId20"/>
    <p:sldId id="35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2443E4-2765-401E-8006-989151A907FB}">
          <p14:sldIdLst>
            <p14:sldId id="256"/>
            <p14:sldId id="360"/>
            <p14:sldId id="364"/>
            <p14:sldId id="363"/>
            <p14:sldId id="365"/>
          </p14:sldIdLst>
        </p14:section>
        <p14:section name="Git" id="{EC9D51FE-ACF5-422B-BA10-F0DABABF13A5}">
          <p14:sldIdLst>
            <p14:sldId id="326"/>
            <p14:sldId id="258"/>
          </p14:sldIdLst>
        </p14:section>
        <p14:section name="GitHub 註冊" id="{6BAE0FE3-AFDB-4F28-B4FE-3EB4325BB7DE}">
          <p14:sldIdLst>
            <p14:sldId id="367"/>
            <p14:sldId id="368"/>
            <p14:sldId id="322"/>
            <p14:sldId id="329"/>
            <p14:sldId id="330"/>
            <p14:sldId id="331"/>
            <p14:sldId id="332"/>
            <p14:sldId id="333"/>
            <p14:sldId id="369"/>
            <p14:sldId id="334"/>
            <p14:sldId id="350"/>
          </p14:sldIdLst>
        </p14:section>
        <p14:section name="Summary" id="{9BCBA5B2-5B9C-4224-AFF1-DF9633055254}">
          <p14:sldIdLst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CC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2019/10/02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1081-FCU-SE/Tutorial/blob/master/GitHub.md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1081-FCU-SE/Base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hi1.cc/LD4c1/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jlord.us/git-it/index-zhtw.html" TargetMode="External"/><Relationship Id="rId13" Type="http://schemas.openxmlformats.org/officeDocument/2006/relationships/hyperlink" Target="https://wellwind.idv.tw/blog/2018/04/05/git-using-gitkraken-3-remote/" TargetMode="External"/><Relationship Id="rId3" Type="http://schemas.openxmlformats.org/officeDocument/2006/relationships/hyperlink" Target="https://blog.louie.lu/2017/03/21/%E5%A6%82%E4%BD%95%E5%AF%AB%E4%B8%80%E5%80%8B-git-commit-message/" TargetMode="External"/><Relationship Id="rId7" Type="http://schemas.openxmlformats.org/officeDocument/2006/relationships/hyperlink" Target="https://try.github.io/" TargetMode="External"/><Relationship Id="rId12" Type="http://schemas.openxmlformats.org/officeDocument/2006/relationships/hyperlink" Target="https://wellwind.idv.tw/blog/2018/04/04/git-using-gitkraken-2-advanced/" TargetMode="External"/><Relationship Id="rId2" Type="http://schemas.openxmlformats.org/officeDocument/2006/relationships/hyperlink" Target="https://zlargon.gitbooks.io/git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book.tw/" TargetMode="External"/><Relationship Id="rId11" Type="http://schemas.openxmlformats.org/officeDocument/2006/relationships/hyperlink" Target="https://wellwind.idv.tw/blog/2018/04/03/git-using-gitkraken-1-basic/" TargetMode="External"/><Relationship Id="rId5" Type="http://schemas.openxmlformats.org/officeDocument/2006/relationships/hyperlink" Target="https://backlogtool.com/git-tutorial/tw/" TargetMode="External"/><Relationship Id="rId10" Type="http://schemas.openxmlformats.org/officeDocument/2006/relationships/hyperlink" Target="https://www.slideshare.net/littlebtc/git-5528339" TargetMode="External"/><Relationship Id="rId4" Type="http://schemas.openxmlformats.org/officeDocument/2006/relationships/hyperlink" Target="https://github.com/doggy8088/Learn-Git-in-30-days" TargetMode="External"/><Relationship Id="rId9" Type="http://schemas.openxmlformats.org/officeDocument/2006/relationships/hyperlink" Target="https://guides.github.com/" TargetMode="External"/><Relationship Id="rId14" Type="http://schemas.openxmlformats.org/officeDocument/2006/relationships/hyperlink" Target="https://www.google.com.t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odeblocks.org/" TargetMode="External"/><Relationship Id="rId4" Type="http://schemas.openxmlformats.org/officeDocument/2006/relationships/hyperlink" Target="https://www.gitkrake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技術實務課程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  <a:br>
              <a:rPr lang="en-US" altLang="zh-TW" dirty="0"/>
            </a:br>
            <a:r>
              <a:rPr lang="en-US" altLang="zh-TW" dirty="0"/>
              <a:t>(KID)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CE6B20B-8E24-4B22-A037-36FD3C8F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&amp; 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1AFC70-34D7-44DE-BCCE-B7AF3CF8B0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2800" dirty="0"/>
              <a:t>Git</a:t>
            </a:r>
          </a:p>
          <a:p>
            <a:pPr lvl="1"/>
            <a:r>
              <a:rPr lang="en-US" altLang="zh-TW" sz="2400" dirty="0">
                <a:hlinkClick r:id="rId2"/>
              </a:rPr>
              <a:t>https://git-scm.com/</a:t>
            </a:r>
            <a:endParaRPr lang="en-US" altLang="zh-TW" sz="2400" dirty="0"/>
          </a:p>
          <a:p>
            <a:pPr lvl="1"/>
            <a:r>
              <a:rPr lang="zh-TW" altLang="en-US" sz="2400" dirty="0"/>
              <a:t>軟體</a:t>
            </a:r>
            <a:endParaRPr lang="en-US" altLang="zh-TW" sz="2400" dirty="0"/>
          </a:p>
          <a:p>
            <a:pPr lvl="1"/>
            <a:r>
              <a:rPr lang="zh-TW" altLang="en-US" sz="2400" dirty="0"/>
              <a:t>版本控制系統</a:t>
            </a:r>
            <a:endParaRPr lang="en-US" altLang="zh-TW" sz="2400" dirty="0"/>
          </a:p>
          <a:p>
            <a:pPr lvl="1"/>
            <a:endParaRPr lang="zh-TW" altLang="en-US" sz="24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FFB98C9-6933-4E84-A40B-F0F6100919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GitHub</a:t>
            </a:r>
          </a:p>
          <a:p>
            <a:pPr lvl="1"/>
            <a:r>
              <a:rPr lang="en-US" altLang="zh-TW" sz="2400" dirty="0">
                <a:hlinkClick r:id="rId3"/>
              </a:rPr>
              <a:t>https://github.com/</a:t>
            </a:r>
            <a:endParaRPr lang="en-US" altLang="zh-TW" sz="2400" dirty="0"/>
          </a:p>
          <a:p>
            <a:pPr lvl="1"/>
            <a:r>
              <a:rPr lang="zh-TW" altLang="en-US" sz="2400" dirty="0"/>
              <a:t>商業網站</a:t>
            </a:r>
            <a:endParaRPr lang="en-US" altLang="zh-TW" sz="2400" dirty="0"/>
          </a:p>
          <a:p>
            <a:pPr lvl="1"/>
            <a:r>
              <a:rPr lang="en-US" altLang="zh-TW" sz="2400" dirty="0"/>
              <a:t>Git Hosting</a:t>
            </a:r>
            <a:br>
              <a:rPr lang="en-US" altLang="zh-TW" sz="2400" dirty="0"/>
            </a:br>
            <a:r>
              <a:rPr lang="zh-TW" altLang="en-US" sz="2400" dirty="0"/>
              <a:t>（放置 </a:t>
            </a:r>
            <a:r>
              <a:rPr lang="en-US" altLang="zh-TW" sz="2400" dirty="0"/>
              <a:t>Git </a:t>
            </a:r>
            <a:r>
              <a:rPr lang="zh-TW" altLang="en-US" sz="2400" dirty="0"/>
              <a:t>儲存庫的網站）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A438B0-2D65-4A42-AE30-416EF97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799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1C90F-2CBB-4A03-8CFD-F877743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 </a:t>
            </a:r>
            <a:r>
              <a:rPr lang="en-US" altLang="zh-TW" dirty="0"/>
              <a:t>GitHub </a:t>
            </a:r>
            <a:r>
              <a:rPr lang="zh-TW" altLang="en-US" dirty="0"/>
              <a:t>帳號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41A50-D182-477C-9FE2-E2144C91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 </a:t>
            </a:r>
            <a:r>
              <a:rPr lang="en-US" altLang="zh-TW" dirty="0"/>
              <a:t>GitHub </a:t>
            </a:r>
            <a:r>
              <a:rPr lang="zh-TW" altLang="en-US" dirty="0"/>
              <a:t>網站 </a:t>
            </a:r>
            <a:r>
              <a:rPr lang="en-US" altLang="zh-TW" dirty="0">
                <a:hlinkClick r:id="rId2"/>
              </a:rPr>
              <a:t>https://github.com/</a:t>
            </a:r>
            <a:endParaRPr lang="en-US" altLang="zh-TW" dirty="0"/>
          </a:p>
          <a:p>
            <a:r>
              <a:rPr lang="zh-TW" altLang="en-US" dirty="0"/>
              <a:t>填寫表單註冊</a:t>
            </a:r>
            <a:endParaRPr lang="en-US" altLang="zh-TW" dirty="0"/>
          </a:p>
          <a:p>
            <a:r>
              <a:rPr lang="zh-TW" altLang="en-US" dirty="0"/>
              <a:t>方案選擇「</a:t>
            </a:r>
            <a:r>
              <a:rPr lang="en-US" altLang="zh-TW" dirty="0">
                <a:effectLst/>
              </a:rPr>
              <a:t>Unlimited public repositories for free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收信點擊驗證連結完成註冊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0813F-6B23-45BD-8715-F6541F2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CB65A-49B7-4EB2-87C7-005AA57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64" y="4363124"/>
            <a:ext cx="1995900" cy="249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1D023C-CECD-4C90-A244-E89D89B18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9" y="4320874"/>
            <a:ext cx="6625505" cy="249487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851C49-252A-4A53-8710-3455FFE3A9E2}"/>
              </a:ext>
            </a:extLst>
          </p:cNvPr>
          <p:cNvSpPr txBox="1"/>
          <p:nvPr/>
        </p:nvSpPr>
        <p:spPr>
          <a:xfrm>
            <a:off x="5194747" y="1461995"/>
            <a:ext cx="179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hlinkClick r:id="rId5"/>
              </a:rPr>
              <a:t>詳細圖文說明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73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87AF-D69D-4417-B703-3E09C4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BD6E3-874B-4452-AD5B-15F76A11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如果你想要參與一個你沒有修改權限的專案，你可以「</a:t>
            </a:r>
            <a:r>
              <a:rPr lang="en-US" altLang="zh-TW" dirty="0"/>
              <a:t>fork</a:t>
            </a:r>
            <a:r>
              <a:rPr lang="zh-TW" altLang="en-US" dirty="0"/>
              <a:t>」一份。</a:t>
            </a:r>
            <a:endParaRPr lang="en-US" altLang="zh-TW" dirty="0"/>
          </a:p>
          <a:p>
            <a:r>
              <a:rPr lang="zh-TW" altLang="en-US" dirty="0"/>
              <a:t>這代表說 </a:t>
            </a:r>
            <a:r>
              <a:rPr lang="en-US" altLang="zh-TW" dirty="0"/>
              <a:t>GitHub </a:t>
            </a:r>
            <a:r>
              <a:rPr lang="zh-TW" altLang="en-US" dirty="0"/>
              <a:t>會</a:t>
            </a:r>
            <a:r>
              <a:rPr lang="zh-TW" altLang="en-US" dirty="0">
                <a:solidFill>
                  <a:srgbClr val="FFC000"/>
                </a:solidFill>
              </a:rPr>
              <a:t>複製一份這個專案的副本</a:t>
            </a:r>
            <a:r>
              <a:rPr lang="zh-TW" altLang="en-US" dirty="0"/>
              <a:t>給你，並且你對這副本有全部的權限。</a:t>
            </a:r>
            <a:endParaRPr lang="en-US" altLang="zh-TW" dirty="0"/>
          </a:p>
          <a:p>
            <a:r>
              <a:rPr lang="zh-TW" altLang="en-US" dirty="0"/>
              <a:t>這副本會存在於你的帳號下，你可以對它進行推送。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CC4D32-5ACF-4F6F-8268-504DDCC9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8873D-BFD3-4672-97A1-1BBD3284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分組專題基本樣板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CE9BA8-2E6D-445A-A09D-0D2169E1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進入本課程基礎專案：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https://github.com/1081-FCU-SE/BaseProject</a:t>
            </a:r>
            <a:endParaRPr lang="en-US" altLang="zh-TW" dirty="0"/>
          </a:p>
          <a:p>
            <a:r>
              <a:rPr lang="zh-TW" altLang="en-US" dirty="0"/>
              <a:t>點擊右上方的「</a:t>
            </a:r>
            <a:r>
              <a:rPr lang="en-US" altLang="zh-TW" dirty="0"/>
              <a:t>Fork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等待專案建立</a:t>
            </a:r>
            <a:endParaRPr lang="en-US" altLang="zh-TW" dirty="0"/>
          </a:p>
          <a:p>
            <a:r>
              <a:rPr lang="zh-TW" altLang="en-US" dirty="0"/>
              <a:t>進入專案，確認該專案是由基礎專案 </a:t>
            </a:r>
            <a:r>
              <a:rPr lang="en-US" altLang="zh-TW" dirty="0"/>
              <a:t>fork </a:t>
            </a:r>
            <a:r>
              <a:rPr lang="zh-TW" altLang="en-US" dirty="0"/>
              <a:t>出來的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A6A5E-7B86-4F01-B807-004DE54B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CF3A6-DF97-437D-A5D6-51177728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18" y="3242685"/>
            <a:ext cx="3448050" cy="88582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2EAC5F3-B8B6-4DC4-8446-9D548B32FBF8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之後作業繳交以「組長的專案」為主，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但考量到並非同組全員皆參與同一場次，</a:t>
            </a:r>
            <a:br>
              <a:rPr lang="en-US" altLang="zh-TW" sz="2400" dirty="0"/>
            </a:br>
            <a:r>
              <a:rPr lang="zh-TW" altLang="en-US" sz="2400" dirty="0"/>
              <a:t>請所有人都 </a:t>
            </a:r>
            <a:r>
              <a:rPr lang="en-US" altLang="zh-TW" sz="2400" dirty="0"/>
              <a:t>fork </a:t>
            </a:r>
            <a:r>
              <a:rPr lang="zh-TW" altLang="en-US" sz="2400" dirty="0"/>
              <a:t>專案，以利後續操作</a:t>
            </a:r>
          </a:p>
        </p:txBody>
      </p:sp>
    </p:spTree>
    <p:extLst>
      <p:ext uri="{BB962C8B-B14F-4D97-AF65-F5344CB8AC3E}">
        <p14:creationId xmlns:p14="http://schemas.microsoft.com/office/powerpoint/2010/main" val="325813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AC04E9-9B91-475E-A8D3-31786405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7" t="34481"/>
          <a:stretch/>
        </p:blipFill>
        <p:spPr>
          <a:xfrm>
            <a:off x="2941437" y="3052621"/>
            <a:ext cx="6309127" cy="3581721"/>
          </a:xfrm>
          <a:prstGeom prst="rect">
            <a:avLst/>
          </a:prstGeom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5FB946C-9406-4DD0-896A-EF5AF1C8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Issue Tracker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3C4B1-3434-4373-9C3D-131E7B05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由於助教需要透過 </a:t>
            </a:r>
            <a:r>
              <a:rPr lang="en-US" altLang="zh-TW" dirty="0"/>
              <a:t>Issue Tracker </a:t>
            </a:r>
            <a:r>
              <a:rPr lang="zh-TW" altLang="en-US" dirty="0"/>
              <a:t>與大家溝通，</a:t>
            </a:r>
            <a:br>
              <a:rPr lang="en-US" altLang="zh-TW" dirty="0"/>
            </a:br>
            <a:r>
              <a:rPr lang="zh-TW" altLang="en-US" dirty="0"/>
              <a:t>請進入 </a:t>
            </a:r>
            <a:r>
              <a:rPr lang="en-US" altLang="zh-TW" dirty="0"/>
              <a:t>Settings → Options</a:t>
            </a:r>
            <a:r>
              <a:rPr lang="zh-TW" altLang="en-US" dirty="0"/>
              <a:t>，勾選 </a:t>
            </a:r>
            <a:r>
              <a:rPr lang="en-US" altLang="zh-TW" dirty="0"/>
              <a:t>Issues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30081-4938-4E49-85BF-863A88C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6B949-7F48-4BD6-9331-0E4014939001}"/>
              </a:ext>
            </a:extLst>
          </p:cNvPr>
          <p:cNvSpPr/>
          <p:nvPr/>
        </p:nvSpPr>
        <p:spPr>
          <a:xfrm>
            <a:off x="3075709" y="4843480"/>
            <a:ext cx="6040582" cy="94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6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14958-D49F-423E-9097-D8B0357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將其他組員設定為協作者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4EF2F-B060-4FCC-AB5A-82286DFA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 </a:t>
            </a:r>
            <a:r>
              <a:rPr lang="en-US" altLang="zh-TW" dirty="0"/>
              <a:t>Settings → Collaborators </a:t>
            </a:r>
            <a:r>
              <a:rPr lang="zh-TW" altLang="en-US" dirty="0"/>
              <a:t>進入協作者設定頁面</a:t>
            </a:r>
            <a:endParaRPr lang="en-US" altLang="zh-TW" dirty="0"/>
          </a:p>
          <a:p>
            <a:r>
              <a:rPr lang="zh-TW" altLang="en-US" dirty="0"/>
              <a:t>輸入組員帳號，並按下 </a:t>
            </a:r>
            <a:r>
              <a:rPr lang="en-US" altLang="zh-TW" dirty="0"/>
              <a:t>Add collaborator</a:t>
            </a:r>
          </a:p>
          <a:p>
            <a:r>
              <a:rPr lang="zh-TW" altLang="en-US" dirty="0"/>
              <a:t>等待組員接受邀請</a:t>
            </a:r>
            <a:endParaRPr lang="en-US" altLang="zh-TW" dirty="0"/>
          </a:p>
          <a:p>
            <a:pPr lvl="1"/>
            <a:r>
              <a:rPr lang="zh-TW" altLang="en-US" dirty="0"/>
              <a:t>可請組員收信並點擊通知信件中的連結，</a:t>
            </a:r>
            <a:br>
              <a:rPr lang="en-US" altLang="zh-TW" dirty="0"/>
            </a:br>
            <a:r>
              <a:rPr lang="zh-TW" altLang="en-US" dirty="0"/>
              <a:t>或點擊 </a:t>
            </a:r>
            <a:r>
              <a:rPr lang="en-US" altLang="zh-TW" dirty="0"/>
              <a:t>Copy invite link </a:t>
            </a:r>
            <a:r>
              <a:rPr lang="zh-TW" altLang="en-US" dirty="0"/>
              <a:t>複製連結請組員點擊</a:t>
            </a:r>
            <a:endParaRPr lang="en-US" altLang="zh-TW" dirty="0"/>
          </a:p>
          <a:p>
            <a:r>
              <a:rPr lang="zh-TW" altLang="en-US" dirty="0"/>
              <a:t>組員點擊 </a:t>
            </a:r>
            <a:r>
              <a:rPr lang="en-US" altLang="zh-TW" dirty="0"/>
              <a:t>Accept invitation </a:t>
            </a:r>
            <a:r>
              <a:rPr lang="zh-TW" altLang="en-US" dirty="0"/>
              <a:t>接受邀請連結，並成為協作者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898A60-2FA7-4EAE-8486-EF7D37E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6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FEE56-C60B-4E9E-AE37-DCA53E92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檔案放置路徑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676C5-A008-4554-9B70-B9B48EBC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BaseProject</a:t>
            </a:r>
            <a:r>
              <a:rPr lang="en-US" altLang="zh-TW" dirty="0"/>
              <a:t> </a:t>
            </a:r>
            <a:r>
              <a:rPr lang="zh-TW" altLang="en-US" dirty="0"/>
              <a:t>專案中的每個資料夾，都有各自的用途</a:t>
            </a:r>
            <a:endParaRPr lang="en-US" altLang="zh-TW" dirty="0"/>
          </a:p>
          <a:p>
            <a:pPr lvl="1"/>
            <a:r>
              <a:rPr lang="en-US" altLang="zh-TW" dirty="0"/>
              <a:t>docs		</a:t>
            </a:r>
            <a:r>
              <a:rPr lang="zh-TW" altLang="en-US" dirty="0"/>
              <a:t>文件</a:t>
            </a:r>
            <a:endParaRPr lang="en-US" altLang="zh-TW" dirty="0"/>
          </a:p>
          <a:p>
            <a:pPr lvl="1"/>
            <a:r>
              <a:rPr lang="en-US" altLang="zh-TW" dirty="0"/>
              <a:t>diagrams	UML </a:t>
            </a:r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en-US" altLang="zh-TW" dirty="0" err="1"/>
              <a:t>src</a:t>
            </a:r>
            <a:r>
              <a:rPr lang="en-US" altLang="zh-TW" dirty="0"/>
              <a:t>		</a:t>
            </a:r>
            <a:r>
              <a:rPr lang="zh-TW" altLang="en-US" dirty="0"/>
              <a:t>程式碼</a:t>
            </a:r>
            <a:endParaRPr lang="en-US" altLang="zh-TW" dirty="0"/>
          </a:p>
          <a:p>
            <a:pPr lvl="1"/>
            <a:r>
              <a:rPr lang="en-US" altLang="zh-TW" dirty="0"/>
              <a:t>test		</a:t>
            </a:r>
            <a:r>
              <a:rPr lang="zh-TW" altLang="en-US" dirty="0"/>
              <a:t>測試代碼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A0A595-6A62-4323-B2A4-A59C5B4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826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E064D-A879-4F0A-B572-B2124A57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GitHub </a:t>
            </a:r>
            <a:r>
              <a:rPr lang="zh-TW" altLang="en-US" dirty="0"/>
              <a:t>網頁介面上傳檔案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66862-CB0A-439A-9347-EC528A36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進入小組專案</a:t>
            </a:r>
            <a:endParaRPr lang="en-US" altLang="zh-TW" dirty="0"/>
          </a:p>
          <a:p>
            <a:r>
              <a:rPr lang="zh-TW" altLang="en-US" dirty="0"/>
              <a:t>進入</a:t>
            </a:r>
            <a:r>
              <a:rPr lang="zh-TW" altLang="en-US" dirty="0">
                <a:solidFill>
                  <a:srgbClr val="FFC000"/>
                </a:solidFill>
              </a:rPr>
              <a:t>欲上傳檔案之路徑</a:t>
            </a:r>
            <a:r>
              <a:rPr lang="zh-TW" altLang="en-US" dirty="0"/>
              <a:t>，點擊右上方的 </a:t>
            </a:r>
            <a:r>
              <a:rPr lang="en-US" altLang="zh-TW" dirty="0"/>
              <a:t>Upload files</a:t>
            </a:r>
          </a:p>
          <a:p>
            <a:r>
              <a:rPr lang="zh-TW" altLang="en-US" dirty="0"/>
              <a:t>選擇檔案，並於 </a:t>
            </a:r>
            <a:r>
              <a:rPr lang="en-US" altLang="zh-TW" dirty="0"/>
              <a:t>Commit changes </a:t>
            </a:r>
            <a:r>
              <a:rPr lang="zh-TW" altLang="en-US" dirty="0"/>
              <a:t>填寫 </a:t>
            </a:r>
            <a:r>
              <a:rPr lang="en-US" altLang="zh-TW" dirty="0">
                <a:solidFill>
                  <a:srgbClr val="FFC000"/>
                </a:solidFill>
              </a:rPr>
              <a:t>commit message</a:t>
            </a:r>
            <a:r>
              <a:rPr lang="en-US" altLang="zh-TW" dirty="0"/>
              <a:t> </a:t>
            </a:r>
            <a:r>
              <a:rPr lang="zh-TW" altLang="en-US" dirty="0"/>
              <a:t>之後，點擊 </a:t>
            </a:r>
            <a:r>
              <a:rPr lang="en-US" altLang="zh-TW" dirty="0"/>
              <a:t>Commit changes</a:t>
            </a:r>
          </a:p>
          <a:p>
            <a:r>
              <a:rPr lang="zh-TW" altLang="en-US" dirty="0"/>
              <a:t>上傳後，即可於該路徑看到上傳之檔案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4969D-6A5C-40A2-A995-D92B089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9AC265-1976-414D-8C06-1FD0D902AC9B}"/>
              </a:ext>
            </a:extLst>
          </p:cNvPr>
          <p:cNvSpPr txBox="1"/>
          <p:nvPr/>
        </p:nvSpPr>
        <p:spPr>
          <a:xfrm>
            <a:off x="6650180" y="3694357"/>
            <a:ext cx="338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C000"/>
                </a:solidFill>
              </a:rPr>
              <a:t>↑</a:t>
            </a:r>
            <a:br>
              <a:rPr lang="en-US" altLang="zh-TW" dirty="0">
                <a:solidFill>
                  <a:srgbClr val="FFC000"/>
                </a:solidFill>
              </a:rPr>
            </a:br>
            <a:r>
              <a:rPr lang="zh-TW" altLang="en-US" dirty="0">
                <a:solidFill>
                  <a:srgbClr val="FFC000"/>
                </a:solidFill>
              </a:rPr>
              <a:t>簡單說明自己所做事情的訊息</a:t>
            </a:r>
          </a:p>
        </p:txBody>
      </p:sp>
    </p:spTree>
    <p:extLst>
      <p:ext uri="{BB962C8B-B14F-4D97-AF65-F5344CB8AC3E}">
        <p14:creationId xmlns:p14="http://schemas.microsoft.com/office/powerpoint/2010/main" val="144588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B663C-A1FF-4471-8FDC-CCB251A0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於 </a:t>
            </a:r>
            <a:r>
              <a:rPr lang="en-US" altLang="zh-TW" dirty="0"/>
              <a:t>GitHub </a:t>
            </a:r>
            <a:r>
              <a:rPr lang="zh-TW" altLang="en-US" dirty="0"/>
              <a:t>儲存庫檢視變更紀錄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DB93DC-B5A2-4AB7-8877-116080E4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點擊專案頁面的 </a:t>
            </a:r>
            <a:r>
              <a:rPr lang="en-US" altLang="zh-TW" dirty="0"/>
              <a:t>commits </a:t>
            </a:r>
            <a:r>
              <a:rPr lang="zh-TW" altLang="en-US" dirty="0"/>
              <a:t>即可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F9916-F65B-4142-842F-B24A9D0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68DA82-5F3B-4144-979D-44F90F3D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15" y="3038475"/>
            <a:ext cx="2943225" cy="2752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2129A28-9B01-42B6-80C8-B5FC36D4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0" y="2623992"/>
            <a:ext cx="35718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4F364-6E02-4AC0-89D3-E086A735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D94C59-7D4A-47CD-BA0A-6A1B127D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Git </a:t>
            </a:r>
            <a:r>
              <a:rPr lang="zh-TW" altLang="en-US" sz="3200" dirty="0"/>
              <a:t>和 </a:t>
            </a:r>
            <a:r>
              <a:rPr lang="en-US" altLang="zh-TW" sz="3200" dirty="0"/>
              <a:t>GitHub </a:t>
            </a:r>
            <a:r>
              <a:rPr lang="zh-TW" altLang="en-US" sz="3200"/>
              <a:t>不一樣</a:t>
            </a:r>
            <a:endParaRPr lang="en-US" altLang="zh-TW" sz="3200"/>
          </a:p>
          <a:p>
            <a:r>
              <a:rPr lang="en-US" altLang="zh-TW" sz="3200" dirty="0"/>
              <a:t>GitHub</a:t>
            </a:r>
            <a:r>
              <a:rPr lang="zh-TW" altLang="en-US" sz="3200" dirty="0"/>
              <a:t> 註冊</a:t>
            </a:r>
            <a:endParaRPr lang="en-US" altLang="zh-TW" sz="3200" dirty="0"/>
          </a:p>
          <a:p>
            <a:r>
              <a:rPr lang="en-US" altLang="zh-TW" sz="3200" dirty="0"/>
              <a:t>Fork</a:t>
            </a:r>
            <a:r>
              <a:rPr lang="zh-TW" altLang="en-US" sz="3200" dirty="0"/>
              <a:t> 專案、設定協作者</a:t>
            </a:r>
            <a:endParaRPr lang="en-US" altLang="zh-TW" sz="3200" dirty="0"/>
          </a:p>
          <a:p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A365F6-995B-464A-865E-CB1985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8BA92A-27FB-405E-8C3C-94E7AEBBD830}"/>
              </a:ext>
            </a:extLst>
          </p:cNvPr>
          <p:cNvSpPr/>
          <p:nvPr/>
        </p:nvSpPr>
        <p:spPr>
          <a:xfrm>
            <a:off x="1370893" y="4899169"/>
            <a:ext cx="9439564" cy="152861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今天似乎也沒講到什麼</a:t>
            </a:r>
            <a:endParaRPr lang="en-US" altLang="zh-TW" sz="2400" dirty="0"/>
          </a:p>
          <a:p>
            <a:pPr algn="ctr"/>
            <a:r>
              <a:rPr lang="zh-TW" altLang="en-US" sz="2400" dirty="0"/>
              <a:t>連皮毛都沒沾上</a:t>
            </a:r>
            <a:r>
              <a:rPr lang="en-US" altLang="zh-TW" sz="2400" dirty="0"/>
              <a:t>…</a:t>
            </a:r>
            <a:r>
              <a:rPr lang="zh-TW" altLang="en-US" sz="2400" dirty="0"/>
              <a:t>就下次吧</a:t>
            </a:r>
            <a:r>
              <a:rPr lang="ja-JP" altLang="en-US" sz="2400" dirty="0"/>
              <a:t>ヽ</a:t>
            </a:r>
            <a:r>
              <a:rPr lang="en-US" altLang="ja-JP" sz="2400" dirty="0"/>
              <a:t>(✿</a:t>
            </a:r>
            <a:r>
              <a:rPr lang="ja-JP" altLang="en-US" sz="2400" dirty="0"/>
              <a:t>ﾟ▽ﾟ</a:t>
            </a:r>
            <a:r>
              <a:rPr lang="en-US" altLang="ja-JP" sz="2400" dirty="0"/>
              <a:t>)</a:t>
            </a:r>
            <a:r>
              <a:rPr lang="ja-JP" altLang="en-US" sz="2400" dirty="0"/>
              <a:t>ノ</a:t>
            </a:r>
            <a:endParaRPr lang="en-US" altLang="zh-TW" sz="2400" dirty="0"/>
          </a:p>
          <a:p>
            <a:pPr algn="ctr"/>
            <a:r>
              <a:rPr lang="zh-TW" altLang="en-US" sz="2400" dirty="0"/>
              <a:t>想先深入了解可參閱下一頁的相關資源</a:t>
            </a:r>
          </a:p>
        </p:txBody>
      </p:sp>
    </p:spTree>
    <p:extLst>
      <p:ext uri="{BB962C8B-B14F-4D97-AF65-F5344CB8AC3E}">
        <p14:creationId xmlns:p14="http://schemas.microsoft.com/office/powerpoint/2010/main" val="335379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B9E7-7E9D-43D0-9C4E-DEA00E9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等待的過程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F4311B-7FC3-4040-9AFB-EAD1F8B9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先到最前面報到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為加快報到速度，建議使用 </a:t>
            </a:r>
            <a:r>
              <a:rPr lang="en-US" altLang="zh-TW" b="1" dirty="0">
                <a:effectLst/>
              </a:rPr>
              <a:t>KKTIX </a:t>
            </a:r>
            <a:r>
              <a:rPr lang="zh-TW" altLang="en-US" b="1" dirty="0">
                <a:effectLst/>
              </a:rPr>
              <a:t>票券條碼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若無智慧型手機，</a:t>
            </a:r>
            <a:r>
              <a:rPr lang="zh-TW" altLang="en-US" b="1" dirty="0">
                <a:effectLst/>
              </a:rPr>
              <a:t>紙本簽到</a:t>
            </a:r>
            <a:r>
              <a:rPr lang="zh-TW" altLang="en-US" dirty="0">
                <a:effectLst/>
              </a:rPr>
              <a:t> 也可以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完成報到之後，可以先下載簡報</a:t>
            </a:r>
            <a:endParaRPr lang="en-US" altLang="zh-TW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https://lihi1.cc/LD4c1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座位與電腦請讓給有</a:t>
            </a:r>
            <a:r>
              <a:rPr lang="zh-TW" altLang="en-US" b="1" dirty="0">
                <a:effectLst/>
              </a:rPr>
              <a:t>報名此場次</a:t>
            </a:r>
            <a:r>
              <a:rPr lang="zh-TW" altLang="en-US" dirty="0">
                <a:effectLst/>
              </a:rPr>
              <a:t>的人使用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DD590C-5E5C-4282-B334-8BD93843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C43E5E3-B992-4794-868B-D4088336B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272" y="1778966"/>
            <a:ext cx="4058272" cy="40582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77B60FD-9D64-4126-AEB4-A4C1C59B3FB0}"/>
              </a:ext>
            </a:extLst>
          </p:cNvPr>
          <p:cNvSpPr txBox="1"/>
          <p:nvPr/>
        </p:nvSpPr>
        <p:spPr>
          <a:xfrm>
            <a:off x="8279753" y="5879068"/>
            <a:ext cx="216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簡報下載</a:t>
            </a:r>
          </a:p>
        </p:txBody>
      </p:sp>
    </p:spTree>
    <p:extLst>
      <p:ext uri="{BB962C8B-B14F-4D97-AF65-F5344CB8AC3E}">
        <p14:creationId xmlns:p14="http://schemas.microsoft.com/office/powerpoint/2010/main" val="188106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0BC0-B98F-4295-B3DD-ADD35B1E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相關資源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55ADF-750A-439E-A221-200B3AC3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9419"/>
            <a:ext cx="10353762" cy="4996872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>
                <a:hlinkClick r:id="rId2"/>
              </a:rPr>
              <a:t>Git Tutorial</a:t>
            </a:r>
            <a:r>
              <a:rPr lang="zh-TW" altLang="en-US" dirty="0"/>
              <a:t> ← 自學手冊</a:t>
            </a:r>
            <a:endParaRPr lang="en-US" altLang="zh-TW" dirty="0"/>
          </a:p>
          <a:p>
            <a:r>
              <a:rPr lang="zh-TW" altLang="en-US" dirty="0">
                <a:hlinkClick r:id="rId3"/>
              </a:rPr>
              <a:t>如何寫一個 </a:t>
            </a:r>
            <a:r>
              <a:rPr lang="en-US" altLang="zh-TW" dirty="0">
                <a:hlinkClick r:id="rId3"/>
              </a:rPr>
              <a:t>Git Commit Message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30 </a:t>
            </a:r>
            <a:r>
              <a:rPr lang="zh-TW" altLang="en-US" dirty="0">
                <a:hlinkClick r:id="rId4"/>
              </a:rPr>
              <a:t>天精通 </a:t>
            </a:r>
            <a:r>
              <a:rPr lang="en-US" altLang="zh-TW" dirty="0">
                <a:hlinkClick r:id="rId4"/>
              </a:rPr>
              <a:t>Git </a:t>
            </a:r>
            <a:r>
              <a:rPr lang="zh-TW" altLang="en-US" dirty="0">
                <a:hlinkClick r:id="rId4"/>
              </a:rPr>
              <a:t>版本控管</a:t>
            </a:r>
            <a:endParaRPr lang="zh-TW" altLang="en-US" dirty="0"/>
          </a:p>
          <a:p>
            <a:r>
              <a:rPr lang="zh-TW" altLang="en-US" dirty="0">
                <a:hlinkClick r:id="rId5"/>
              </a:rPr>
              <a:t>連猴子都能懂的</a:t>
            </a:r>
            <a:r>
              <a:rPr lang="en-US" altLang="zh-TW" dirty="0">
                <a:hlinkClick r:id="rId5"/>
              </a:rPr>
              <a:t>Git</a:t>
            </a:r>
            <a:r>
              <a:rPr lang="zh-TW" altLang="en-US" dirty="0">
                <a:hlinkClick r:id="rId5"/>
              </a:rPr>
              <a:t>入門指南</a:t>
            </a:r>
            <a:endParaRPr lang="zh-TW" altLang="en-US" dirty="0"/>
          </a:p>
          <a:p>
            <a:r>
              <a:rPr lang="zh-TW" altLang="en-US" dirty="0">
                <a:hlinkClick r:id="rId6"/>
              </a:rPr>
              <a:t>為你自己學 </a:t>
            </a:r>
            <a:r>
              <a:rPr lang="en-US" altLang="zh-TW" dirty="0">
                <a:hlinkClick r:id="rId6"/>
              </a:rPr>
              <a:t>Git</a:t>
            </a:r>
            <a:endParaRPr lang="zh-TW" altLang="en-US" dirty="0"/>
          </a:p>
          <a:p>
            <a:r>
              <a:rPr lang="en-US" altLang="zh-TW" dirty="0">
                <a:hlinkClick r:id="rId7"/>
              </a:rPr>
              <a:t>Try Git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Git-it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GitHub Guide</a:t>
            </a:r>
            <a:endParaRPr lang="en-US" altLang="zh-TW" dirty="0"/>
          </a:p>
          <a:p>
            <a:r>
              <a:rPr lang="zh-TW" altLang="en-US" dirty="0">
                <a:hlinkClick r:id="rId10"/>
              </a:rPr>
              <a:t>寫給大家的 </a:t>
            </a:r>
            <a:r>
              <a:rPr lang="en-US" altLang="zh-TW" dirty="0">
                <a:hlinkClick r:id="rId10"/>
              </a:rPr>
              <a:t>Git </a:t>
            </a:r>
            <a:r>
              <a:rPr lang="zh-TW" altLang="en-US" dirty="0">
                <a:hlinkClick r:id="rId10"/>
              </a:rPr>
              <a:t>教學</a:t>
            </a:r>
            <a:endParaRPr lang="zh-TW" altLang="en-US" dirty="0"/>
          </a:p>
          <a:p>
            <a:r>
              <a:rPr lang="en-US" altLang="zh-TW" dirty="0">
                <a:hlinkClick r:id="rId11"/>
              </a:rPr>
              <a:t>[Git]</a:t>
            </a:r>
            <a:r>
              <a:rPr lang="en-US" altLang="zh-TW" dirty="0" err="1">
                <a:hlinkClick r:id="rId11"/>
              </a:rPr>
              <a:t>GitKraken</a:t>
            </a:r>
            <a:r>
              <a:rPr lang="en-US" altLang="zh-TW" dirty="0">
                <a:hlinkClick r:id="rId11"/>
              </a:rPr>
              <a:t> </a:t>
            </a:r>
            <a:r>
              <a:rPr lang="zh-TW" altLang="en-US" dirty="0">
                <a:hlinkClick r:id="rId11"/>
              </a:rPr>
              <a:t>強大的剛剛好的</a:t>
            </a:r>
            <a:r>
              <a:rPr lang="en-US" altLang="zh-TW" dirty="0">
                <a:hlinkClick r:id="rId11"/>
              </a:rPr>
              <a:t>Git GUI</a:t>
            </a:r>
            <a:r>
              <a:rPr lang="zh-TW" altLang="en-US" dirty="0">
                <a:hlinkClick r:id="rId11"/>
              </a:rPr>
              <a:t>神器</a:t>
            </a:r>
            <a:r>
              <a:rPr lang="en-US" altLang="zh-TW" dirty="0">
                <a:hlinkClick r:id="rId11"/>
              </a:rPr>
              <a:t>(1)</a:t>
            </a:r>
            <a:r>
              <a:rPr lang="zh-TW" altLang="en-US" dirty="0">
                <a:hlinkClick r:id="rId11"/>
              </a:rPr>
              <a:t>基本篇</a:t>
            </a:r>
            <a:endParaRPr lang="zh-TW" altLang="en-US" dirty="0"/>
          </a:p>
          <a:p>
            <a:r>
              <a:rPr lang="en-US" altLang="zh-TW" dirty="0">
                <a:hlinkClick r:id="rId12"/>
              </a:rPr>
              <a:t>[Git]</a:t>
            </a:r>
            <a:r>
              <a:rPr lang="en-US" altLang="zh-TW" dirty="0" err="1">
                <a:hlinkClick r:id="rId12"/>
              </a:rPr>
              <a:t>GitKraken</a:t>
            </a:r>
            <a:r>
              <a:rPr lang="en-US" altLang="zh-TW" dirty="0">
                <a:hlinkClick r:id="rId12"/>
              </a:rPr>
              <a:t> </a:t>
            </a:r>
            <a:r>
              <a:rPr lang="zh-TW" altLang="en-US" dirty="0">
                <a:hlinkClick r:id="rId12"/>
              </a:rPr>
              <a:t>強大的剛剛好的</a:t>
            </a:r>
            <a:r>
              <a:rPr lang="en-US" altLang="zh-TW" dirty="0">
                <a:hlinkClick r:id="rId12"/>
              </a:rPr>
              <a:t>Git GUI</a:t>
            </a:r>
            <a:r>
              <a:rPr lang="zh-TW" altLang="en-US" dirty="0">
                <a:hlinkClick r:id="rId12"/>
              </a:rPr>
              <a:t>神器</a:t>
            </a:r>
            <a:r>
              <a:rPr lang="en-US" altLang="zh-TW" dirty="0">
                <a:hlinkClick r:id="rId12"/>
              </a:rPr>
              <a:t>(2)</a:t>
            </a:r>
            <a:r>
              <a:rPr lang="zh-TW" altLang="en-US" dirty="0">
                <a:hlinkClick r:id="rId12"/>
              </a:rPr>
              <a:t>進階篇</a:t>
            </a:r>
            <a:r>
              <a:rPr lang="en-US" altLang="zh-TW" dirty="0">
                <a:hlinkClick r:id="rId12"/>
              </a:rPr>
              <a:t>-</a:t>
            </a:r>
            <a:r>
              <a:rPr lang="en-US" altLang="zh-TW" dirty="0" err="1">
                <a:hlinkClick r:id="rId12"/>
              </a:rPr>
              <a:t>GitFlow</a:t>
            </a:r>
            <a:r>
              <a:rPr lang="zh-TW" altLang="en-US" dirty="0">
                <a:hlinkClick r:id="rId12"/>
              </a:rPr>
              <a:t>、</a:t>
            </a:r>
            <a:r>
              <a:rPr lang="en-US" altLang="zh-TW" dirty="0">
                <a:hlinkClick r:id="rId12"/>
              </a:rPr>
              <a:t>Commit Template</a:t>
            </a:r>
            <a:r>
              <a:rPr lang="zh-TW" altLang="en-US" dirty="0">
                <a:hlinkClick r:id="rId12"/>
              </a:rPr>
              <a:t>和衝突管理</a:t>
            </a:r>
            <a:endParaRPr lang="zh-TW" altLang="en-US" dirty="0"/>
          </a:p>
          <a:p>
            <a:r>
              <a:rPr lang="en-US" altLang="zh-TW" dirty="0">
                <a:hlinkClick r:id="rId13"/>
              </a:rPr>
              <a:t>[Git]</a:t>
            </a:r>
            <a:r>
              <a:rPr lang="en-US" altLang="zh-TW" dirty="0" err="1">
                <a:hlinkClick r:id="rId13"/>
              </a:rPr>
              <a:t>GitKraken</a:t>
            </a:r>
            <a:r>
              <a:rPr lang="en-US" altLang="zh-TW" dirty="0">
                <a:hlinkClick r:id="rId13"/>
              </a:rPr>
              <a:t> </a:t>
            </a:r>
            <a:r>
              <a:rPr lang="zh-TW" altLang="en-US" dirty="0">
                <a:hlinkClick r:id="rId13"/>
              </a:rPr>
              <a:t>強大的剛剛好的</a:t>
            </a:r>
            <a:r>
              <a:rPr lang="en-US" altLang="zh-TW" dirty="0">
                <a:hlinkClick r:id="rId13"/>
              </a:rPr>
              <a:t>Git GUI</a:t>
            </a:r>
            <a:r>
              <a:rPr lang="zh-TW" altLang="en-US" dirty="0">
                <a:hlinkClick r:id="rId13"/>
              </a:rPr>
              <a:t>神器</a:t>
            </a:r>
            <a:r>
              <a:rPr lang="en-US" altLang="zh-TW" dirty="0">
                <a:hlinkClick r:id="rId13"/>
              </a:rPr>
              <a:t>(3)</a:t>
            </a:r>
            <a:r>
              <a:rPr lang="zh-TW" altLang="en-US" dirty="0">
                <a:hlinkClick r:id="rId13"/>
              </a:rPr>
              <a:t>遠端篇</a:t>
            </a:r>
            <a:endParaRPr lang="zh-TW" altLang="en-US" dirty="0"/>
          </a:p>
          <a:p>
            <a:r>
              <a:rPr lang="en-US" altLang="zh-TW" dirty="0">
                <a:hlinkClick r:id="rId14"/>
              </a:rPr>
              <a:t>Google</a:t>
            </a:r>
            <a:r>
              <a:rPr lang="en-US" altLang="zh-TW" dirty="0"/>
              <a:t> </a:t>
            </a:r>
            <a:r>
              <a:rPr lang="zh-TW" altLang="en-US" dirty="0"/>
              <a:t>← 大部分問題的答案這邊都有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B31AA-AF8C-4C36-ABE2-FEFA5C5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06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A9E06-D75D-4CA7-A74E-D91BDEC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今天要準備的東西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00361-8AAD-4E9C-92D3-3DDA300B2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註冊：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GitHub</a:t>
            </a:r>
          </a:p>
          <a:p>
            <a:pPr lvl="2"/>
            <a:r>
              <a:rPr lang="en-US" altLang="zh-TW" sz="1800" dirty="0">
                <a:hlinkClick r:id="rId2"/>
              </a:rPr>
              <a:t>https://github.com/</a:t>
            </a:r>
            <a:endParaRPr lang="zh-TW" altLang="en-US" sz="18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640C1F-6F1D-462C-BDA4-CAE201178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安裝：</a:t>
            </a:r>
            <a:endParaRPr lang="en-US" altLang="zh-TW" sz="2400" dirty="0"/>
          </a:p>
          <a:p>
            <a:pPr lvl="1"/>
            <a:r>
              <a:rPr lang="en-US" altLang="zh-TW" sz="2000" dirty="0"/>
              <a:t>Git </a:t>
            </a:r>
            <a:r>
              <a:rPr lang="zh-TW" altLang="en-US" sz="2000" dirty="0">
                <a:solidFill>
                  <a:srgbClr val="FFC000"/>
                </a:solidFill>
              </a:rPr>
              <a:t>← 電腦教室有裝了，可以跳過</a:t>
            </a:r>
            <a:endParaRPr lang="en-US" altLang="zh-TW" sz="2000" dirty="0">
              <a:solidFill>
                <a:srgbClr val="FFC000"/>
              </a:solidFill>
            </a:endParaRPr>
          </a:p>
          <a:p>
            <a:pPr lvl="2"/>
            <a:r>
              <a:rPr lang="en-US" altLang="zh-TW" sz="1800" dirty="0">
                <a:hlinkClick r:id="rId3"/>
              </a:rPr>
              <a:t>https://git-scm.com/</a:t>
            </a:r>
            <a:endParaRPr lang="en-US" altLang="zh-TW" sz="1800" dirty="0"/>
          </a:p>
          <a:p>
            <a:pPr lvl="1"/>
            <a:r>
              <a:rPr lang="en-US" altLang="zh-TW" sz="2000" dirty="0" err="1"/>
              <a:t>GitKraken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4"/>
              </a:rPr>
              <a:t>https://www.gitkraken.com/</a:t>
            </a:r>
            <a:endParaRPr lang="en-US" altLang="zh-TW" sz="1800" dirty="0"/>
          </a:p>
          <a:p>
            <a:pPr lvl="1"/>
            <a:r>
              <a:rPr lang="en-US" altLang="zh-TW" sz="2000" dirty="0"/>
              <a:t>Code::Blocks </a:t>
            </a:r>
            <a:r>
              <a:rPr lang="zh-TW" altLang="en-US" sz="2000" dirty="0">
                <a:solidFill>
                  <a:srgbClr val="FFC000"/>
                </a:solidFill>
              </a:rPr>
              <a:t>← 似乎也有裝了</a:t>
            </a:r>
            <a:endParaRPr lang="en-US" altLang="zh-TW" sz="2000" dirty="0"/>
          </a:p>
          <a:p>
            <a:pPr lvl="2"/>
            <a:r>
              <a:rPr lang="en-US" altLang="zh-TW" sz="1800" dirty="0">
                <a:hlinkClick r:id="rId5"/>
              </a:rPr>
              <a:t>http://www.codeblocks.org/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460DBD-CC23-411A-9CA1-0D98B299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30EA60-24B8-4EBE-9B4C-D5703DA9B2CE}"/>
              </a:ext>
            </a:extLst>
          </p:cNvPr>
          <p:cNvSpPr txBox="1"/>
          <p:nvPr/>
        </p:nvSpPr>
        <p:spPr>
          <a:xfrm>
            <a:off x="3015673" y="1461995"/>
            <a:ext cx="616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雖然後面會帶大家註冊和安裝，但等待時間太無聊可以先弄</a:t>
            </a:r>
          </a:p>
        </p:txBody>
      </p:sp>
      <p:sp>
        <p:nvSpPr>
          <p:cNvPr id="7" name="乘號 6">
            <a:extLst>
              <a:ext uri="{FF2B5EF4-FFF2-40B4-BE49-F238E27FC236}">
                <a16:creationId xmlns:a16="http://schemas.microsoft.com/office/drawing/2014/main" id="{4854CF68-BE29-4720-AF62-9577A8A75759}"/>
              </a:ext>
            </a:extLst>
          </p:cNvPr>
          <p:cNvSpPr/>
          <p:nvPr/>
        </p:nvSpPr>
        <p:spPr>
          <a:xfrm>
            <a:off x="5181600" y="2134356"/>
            <a:ext cx="7305964" cy="370288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EAC243-88F0-4799-BDB2-2B2527252BBA}"/>
              </a:ext>
            </a:extLst>
          </p:cNvPr>
          <p:cNvSpPr/>
          <p:nvPr/>
        </p:nvSpPr>
        <p:spPr>
          <a:xfrm rot="20668753">
            <a:off x="6204407" y="3062595"/>
            <a:ext cx="50321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這邊的比較麻煩</a:t>
            </a:r>
            <a:endParaRPr lang="en-US" altLang="zh-TW" sz="5400" b="1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sz="5400" b="1" dirty="0">
                <a:ln w="22225">
                  <a:solidFill>
                    <a:schemeClr val="tx2">
                      <a:lumMod val="25000"/>
                    </a:schemeClr>
                  </a:solidFill>
                  <a:prstDash val="solid"/>
                </a:ln>
                <a:solidFill>
                  <a:schemeClr val="tx1">
                    <a:lumMod val="95000"/>
                  </a:schemeClr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下次才會講解</a:t>
            </a:r>
            <a:endParaRPr lang="zh-TW" altLang="en-US" sz="5400" b="1" cap="none" spc="0" dirty="0">
              <a:ln w="22225">
                <a:solidFill>
                  <a:schemeClr val="tx2">
                    <a:lumMod val="25000"/>
                  </a:schemeClr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glow rad="139700">
                  <a:schemeClr val="tx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567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23801-FCEC-4017-B449-B617A2CA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ヽ</a:t>
            </a:r>
            <a:r>
              <a:rPr lang="en-US" altLang="ja-JP" dirty="0"/>
              <a:t>(</a:t>
            </a:r>
            <a:r>
              <a:rPr lang="ja-JP" altLang="en-US" dirty="0"/>
              <a:t>ﾟ∀ﾟ*</a:t>
            </a:r>
            <a:r>
              <a:rPr lang="en-US" altLang="ja-JP" dirty="0"/>
              <a:t>)</a:t>
            </a:r>
            <a:r>
              <a:rPr lang="ja-JP" altLang="en-US" dirty="0"/>
              <a:t>ノ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1782C4-DB92-476E-9996-83C9F776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許展源（</a:t>
            </a:r>
            <a:r>
              <a:rPr lang="en-US" altLang="zh-TW" dirty="0"/>
              <a:t>KID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逢甲黑客社 元老之一</a:t>
            </a:r>
            <a:endParaRPr lang="en-US" altLang="zh-TW" dirty="0"/>
          </a:p>
          <a:p>
            <a:r>
              <a:rPr lang="zh-TW" altLang="en-US" dirty="0"/>
              <a:t>逢甲資訊系 研究助理</a:t>
            </a:r>
            <a:endParaRPr lang="en-US" altLang="zh-TW" dirty="0"/>
          </a:p>
          <a:p>
            <a:r>
              <a:rPr lang="en-US" altLang="zh-TW" dirty="0"/>
              <a:t>《</a:t>
            </a:r>
            <a:r>
              <a:rPr lang="en-US" altLang="zh-TW" dirty="0" err="1"/>
              <a:t>CheckIn</a:t>
            </a:r>
            <a:r>
              <a:rPr lang="en-US" altLang="zh-TW" dirty="0"/>
              <a:t> </a:t>
            </a:r>
            <a:r>
              <a:rPr lang="zh-TW" altLang="en-US" dirty="0"/>
              <a:t>逢甲社博集點</a:t>
            </a:r>
            <a:r>
              <a:rPr lang="en-US" altLang="zh-TW" dirty="0"/>
              <a:t>》</a:t>
            </a:r>
            <a:r>
              <a:rPr lang="zh-TW" altLang="en-US" dirty="0"/>
              <a:t>主要開發者</a:t>
            </a:r>
            <a:endParaRPr lang="en-US" altLang="zh-TW" dirty="0"/>
          </a:p>
          <a:p>
            <a:r>
              <a:rPr lang="zh-TW" altLang="en-US" dirty="0"/>
              <a:t>專長領域：網站系統開發</a:t>
            </a:r>
            <a:endParaRPr lang="en-US" altLang="zh-TW" dirty="0"/>
          </a:p>
          <a:p>
            <a:r>
              <a:rPr lang="zh-TW" altLang="en-US" dirty="0"/>
              <a:t>其他自己 </a:t>
            </a:r>
            <a:r>
              <a:rPr lang="en-US" altLang="zh-TW" dirty="0"/>
              <a:t>Google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02CA7-85FE-4AF3-AFE8-C5BD917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72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934F-AB96-4502-9959-0E1BCA14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這課程是要做啥的？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3CBE4-AA5B-498A-84FE-C4AE0D1D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從零開始，帶領大家學會如何繳交這學期的作業 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← 今天的重點</a:t>
            </a:r>
            <a:endParaRPr lang="en-US" altLang="zh-TW" dirty="0"/>
          </a:p>
          <a:p>
            <a:r>
              <a:rPr lang="zh-TW" altLang="en-US" dirty="0"/>
              <a:t>引導大家學習版本控制系統</a:t>
            </a:r>
            <a:endParaRPr lang="en-US" altLang="zh-TW" dirty="0"/>
          </a:p>
          <a:p>
            <a:r>
              <a:rPr lang="zh-TW" altLang="en-US" dirty="0"/>
              <a:t>更深入探討版本控制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4D45A1-C700-4718-8FE1-5F7538C2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4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一款分散式版本控制系統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3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雲朵形 176">
            <a:extLst>
              <a:ext uri="{FF2B5EF4-FFF2-40B4-BE49-F238E27FC236}">
                <a16:creationId xmlns:a16="http://schemas.microsoft.com/office/drawing/2014/main" id="{EE490D4F-CF07-448D-91E1-311C2ED138A2}"/>
              </a:ext>
            </a:extLst>
          </p:cNvPr>
          <p:cNvSpPr/>
          <p:nvPr/>
        </p:nvSpPr>
        <p:spPr>
          <a:xfrm>
            <a:off x="6197662" y="1038730"/>
            <a:ext cx="5812930" cy="2752436"/>
          </a:xfrm>
          <a:prstGeom prst="cloud">
            <a:avLst/>
          </a:prstGeom>
          <a:solidFill>
            <a:srgbClr val="FFFFFF">
              <a:alpha val="6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1935AA1-7A6B-4718-B6C7-661973FC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5FFF-2FDB-4FC8-8B3D-2C58AF2C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https://git-scm.com/</a:t>
            </a:r>
            <a:endParaRPr lang="en-US" altLang="zh-TW" dirty="0"/>
          </a:p>
          <a:p>
            <a:r>
              <a:rPr lang="zh-TW" altLang="en-US" dirty="0"/>
              <a:t>一款分散式的版本控制系統</a:t>
            </a:r>
            <a:endParaRPr lang="en-US" altLang="zh-TW" dirty="0"/>
          </a:p>
          <a:p>
            <a:r>
              <a:rPr lang="zh-TW" altLang="en-US" dirty="0"/>
              <a:t>在多人合作時，追蹤檔案變更，並使合作順利</a:t>
            </a:r>
            <a:endParaRPr lang="en-US" altLang="zh-TW" dirty="0"/>
          </a:p>
          <a:p>
            <a:r>
              <a:rPr lang="zh-TW" altLang="en-US" dirty="0"/>
              <a:t>處理從小專案到超大專案的所有內容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69019B-F803-4141-8DB4-421AEBC8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5DD4CBD-BE80-4146-A0CE-2F81C70D5CCF}"/>
              </a:ext>
            </a:extLst>
          </p:cNvPr>
          <p:cNvGrpSpPr/>
          <p:nvPr/>
        </p:nvGrpSpPr>
        <p:grpSpPr>
          <a:xfrm>
            <a:off x="7097427" y="1878264"/>
            <a:ext cx="3833091" cy="672114"/>
            <a:chOff x="268509" y="2521625"/>
            <a:chExt cx="11775709" cy="2064814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7BD5422F-2BB2-41FD-A217-E86357F8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BCEDE70-9D39-49D9-9FC1-DE1C88178320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936153D-AA5B-43BD-A016-96750702E0D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37BAC2CE-D454-4986-98F8-CD9FC02C59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" name="橢圓 12">
                  <a:extLst>
                    <a:ext uri="{FF2B5EF4-FFF2-40B4-BE49-F238E27FC236}">
                      <a16:creationId xmlns:a16="http://schemas.microsoft.com/office/drawing/2014/main" id="{E2176570-FCA3-43C0-A416-A85806131C6C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B6CF22DF-479E-45B2-9161-39530D2423B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3EF69255-147D-4A18-809C-9EB014743786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E4F9932-7808-4189-A670-BD5CC9C2CBEE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6D3CD14A-D03D-44A0-9564-D9CCB48C5F48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B54004D4-ED92-46EA-8F5D-C551C8CE773A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34A23A11-EA28-4BF4-ABAE-76D54C67D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1CDA275-B3C8-49F9-8EC5-C4BC951294F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D83061CE-CFCA-4262-A56F-45FC42EFE895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0211F11-F099-4C3B-BD49-1F8DCD1543C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149C9A5-BCAB-4F71-929C-14C738A2A8A9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65C860DA-1313-496C-8F3D-00CF98A2B500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01A86678-8EBB-4065-A6FB-16A33445F0B8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FFFA5B5C-C616-4B56-832E-A32AF6C5895E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1388AC96-E880-4E36-ABEB-D957405A183D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F481D016-51B4-472E-BB36-D56DCF568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634E5FFB-8A9D-4EA0-930C-5093D287875B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338EC70E-37CD-459E-B79B-AB1EA1BCAB92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DB20053D-77D1-41AF-9EB0-B4EB1E7040D7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10B20A1-468A-40A3-BBBA-80043FE1D87C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F9A1886-8954-4BDA-8F15-6DDC8003AA4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E917936-2303-4582-8B18-0305A0B7C323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82817475-A22D-4884-B9A6-F795984FBB05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A1E33166-788C-4006-B4EA-4CF861A734E7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42" name="圖片 41">
                  <a:extLst>
                    <a:ext uri="{FF2B5EF4-FFF2-40B4-BE49-F238E27FC236}">
                      <a16:creationId xmlns:a16="http://schemas.microsoft.com/office/drawing/2014/main" id="{C0CF71AB-3989-470A-A50A-45C47E2AAD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57D85606-22EB-4257-A2E7-8E23D635E36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7B4F83E5-E327-4313-ADB1-1F3EA16B022B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083C53B0-4921-4361-8705-9FD8AC6AD0CB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310D589-197A-4A7F-ABAD-9A708A0CA1C6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F630BE7-ADA5-4D88-A3DC-1F4BA091372E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FB499E56-C4AA-4BA2-8450-B737FB79AEFB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8E00003A-A2B1-4F88-8E09-E78DB69D3234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3D1A7EE0-9CB0-4DEF-9800-AE4637D4B88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76F2C464-C472-4071-B50F-F25AB06C1464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CF7A2B76-856F-49CD-8315-2B5D0FA27084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7E04CC9A-C167-471B-9994-E3B07A470D2E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55" name="圖片 54">
                  <a:extLst>
                    <a:ext uri="{FF2B5EF4-FFF2-40B4-BE49-F238E27FC236}">
                      <a16:creationId xmlns:a16="http://schemas.microsoft.com/office/drawing/2014/main" id="{4BCE95E3-03AB-4FF6-936D-DC6E091488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26F11A55-2B3F-4F0F-AA89-CA1FAF3477C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B2607A17-7077-4C43-B630-DBCF98306B70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>
                  <a:extLst>
                    <a:ext uri="{FF2B5EF4-FFF2-40B4-BE49-F238E27FC236}">
                      <a16:creationId xmlns:a16="http://schemas.microsoft.com/office/drawing/2014/main" id="{AD7C614D-8BEA-4123-A5B4-574A8D8395EB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0BD3911-B93E-437D-B52A-0006868F0248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EA549E5A-C9B4-45EA-881F-F30989EE1251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>
                  <a:extLst>
                    <a:ext uri="{FF2B5EF4-FFF2-40B4-BE49-F238E27FC236}">
                      <a16:creationId xmlns:a16="http://schemas.microsoft.com/office/drawing/2014/main" id="{93AB3A3D-C46D-4EA5-B4F6-9C203D8541D6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橢圓 62">
                  <a:extLst>
                    <a:ext uri="{FF2B5EF4-FFF2-40B4-BE49-F238E27FC236}">
                      <a16:creationId xmlns:a16="http://schemas.microsoft.com/office/drawing/2014/main" id="{9A550464-3C1E-4DE7-926F-8CE780E397FD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A4A5378-D772-4A84-8C32-357CEE532D43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接點 64">
                  <a:extLst>
                    <a:ext uri="{FF2B5EF4-FFF2-40B4-BE49-F238E27FC236}">
                      <a16:creationId xmlns:a16="http://schemas.microsoft.com/office/drawing/2014/main" id="{32BF277F-87BC-4A8B-A59C-2FD51867F59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9" name="圖形 67" descr="電腦">
            <a:extLst>
              <a:ext uri="{FF2B5EF4-FFF2-40B4-BE49-F238E27FC236}">
                <a16:creationId xmlns:a16="http://schemas.microsoft.com/office/drawing/2014/main" id="{F7C8856E-AAD1-4B55-AA58-8BE6876BC7E0}"/>
              </a:ext>
            </a:extLst>
          </p:cNvPr>
          <p:cNvGrpSpPr/>
          <p:nvPr/>
        </p:nvGrpSpPr>
        <p:grpSpPr>
          <a:xfrm>
            <a:off x="5227884" y="4196567"/>
            <a:ext cx="2341418" cy="2341418"/>
            <a:chOff x="6012162" y="3783572"/>
            <a:chExt cx="2341418" cy="2341418"/>
          </a:xfrm>
        </p:grpSpPr>
        <p:sp>
          <p:nvSpPr>
            <p:cNvPr id="70" name="手繪多邊形: 圖案 69">
              <a:extLst>
                <a:ext uri="{FF2B5EF4-FFF2-40B4-BE49-F238E27FC236}">
                  <a16:creationId xmlns:a16="http://schemas.microsoft.com/office/drawing/2014/main" id="{224B03FE-1BF0-414D-9D04-69EED6460993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1" name="手繪多邊形: 圖案 70">
              <a:extLst>
                <a:ext uri="{FF2B5EF4-FFF2-40B4-BE49-F238E27FC236}">
                  <a16:creationId xmlns:a16="http://schemas.microsoft.com/office/drawing/2014/main" id="{ECB95F7C-68F6-438A-8D8F-09B7A8682D57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3B1C1B2C-A0CA-4A11-8986-79FD16A05FB8}"/>
              </a:ext>
            </a:extLst>
          </p:cNvPr>
          <p:cNvGrpSpPr/>
          <p:nvPr/>
        </p:nvGrpSpPr>
        <p:grpSpPr>
          <a:xfrm>
            <a:off x="5536493" y="5032449"/>
            <a:ext cx="1851936" cy="324728"/>
            <a:chOff x="268509" y="2521625"/>
            <a:chExt cx="11775709" cy="2064814"/>
          </a:xfrm>
        </p:grpSpPr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5D45173E-6353-4D0A-95ED-6BFDDF764C3E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BFEF4AA0-0352-4840-B9BC-B89C45E68D78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17" name="群組 116">
                <a:extLst>
                  <a:ext uri="{FF2B5EF4-FFF2-40B4-BE49-F238E27FC236}">
                    <a16:creationId xmlns:a16="http://schemas.microsoft.com/office/drawing/2014/main" id="{51356FCC-15C3-4FF4-9FCE-32606CB8FBC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9" name="圖片 118">
                  <a:extLst>
                    <a:ext uri="{FF2B5EF4-FFF2-40B4-BE49-F238E27FC236}">
                      <a16:creationId xmlns:a16="http://schemas.microsoft.com/office/drawing/2014/main" id="{278A7ABE-1DD0-402A-9CF6-7772C46A78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20" name="橢圓 119">
                  <a:extLst>
                    <a:ext uri="{FF2B5EF4-FFF2-40B4-BE49-F238E27FC236}">
                      <a16:creationId xmlns:a16="http://schemas.microsoft.com/office/drawing/2014/main" id="{A95CB0F5-35F5-4D99-9646-29C0C3DD8B9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1" name="橢圓 120">
                  <a:extLst>
                    <a:ext uri="{FF2B5EF4-FFF2-40B4-BE49-F238E27FC236}">
                      <a16:creationId xmlns:a16="http://schemas.microsoft.com/office/drawing/2014/main" id="{A50FC69C-6DD0-48DD-BA9C-0466675F87FF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2" name="橢圓 121">
                  <a:extLst>
                    <a:ext uri="{FF2B5EF4-FFF2-40B4-BE49-F238E27FC236}">
                      <a16:creationId xmlns:a16="http://schemas.microsoft.com/office/drawing/2014/main" id="{99A24971-1CF6-4DA5-AEC7-F7219C57CD99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8" name="直線接點 117">
                <a:extLst>
                  <a:ext uri="{FF2B5EF4-FFF2-40B4-BE49-F238E27FC236}">
                    <a16:creationId xmlns:a16="http://schemas.microsoft.com/office/drawing/2014/main" id="{1E31080A-7BC2-49D8-A171-6513EF6416F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904BFA73-210E-4450-A3F4-98FA9632C100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9" name="群組 108">
                <a:extLst>
                  <a:ext uri="{FF2B5EF4-FFF2-40B4-BE49-F238E27FC236}">
                    <a16:creationId xmlns:a16="http://schemas.microsoft.com/office/drawing/2014/main" id="{F4F52197-5B83-4FA7-9611-5FB71D7468D5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11" name="圖片 110">
                  <a:extLst>
                    <a:ext uri="{FF2B5EF4-FFF2-40B4-BE49-F238E27FC236}">
                      <a16:creationId xmlns:a16="http://schemas.microsoft.com/office/drawing/2014/main" id="{4C46273F-4FE2-4F8B-9348-B43C30E8E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12" name="橢圓 111">
                  <a:extLst>
                    <a:ext uri="{FF2B5EF4-FFF2-40B4-BE49-F238E27FC236}">
                      <a16:creationId xmlns:a16="http://schemas.microsoft.com/office/drawing/2014/main" id="{BDED4A98-1A4B-4CD6-BE0C-CD13728030E4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3" name="橢圓 112">
                  <a:extLst>
                    <a:ext uri="{FF2B5EF4-FFF2-40B4-BE49-F238E27FC236}">
                      <a16:creationId xmlns:a16="http://schemas.microsoft.com/office/drawing/2014/main" id="{BE6491DB-8BCC-48E8-A71F-82079092E05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橢圓 113">
                  <a:extLst>
                    <a:ext uri="{FF2B5EF4-FFF2-40B4-BE49-F238E27FC236}">
                      <a16:creationId xmlns:a16="http://schemas.microsoft.com/office/drawing/2014/main" id="{CAC1B43F-C67E-4986-A774-6929A55C2EAF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90FFE647-BFC6-4166-808A-E6B6160353DE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74DE6698-EC8C-45B6-A065-D98130EEAF52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23D4A130-7209-4F92-B215-671899893A0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DCC85122-962A-43D3-9C65-47A5EC6A3EC1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77965D75-F65E-49B4-A8C3-C9DB40AA0CB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03" name="圖片 102">
                  <a:extLst>
                    <a:ext uri="{FF2B5EF4-FFF2-40B4-BE49-F238E27FC236}">
                      <a16:creationId xmlns:a16="http://schemas.microsoft.com/office/drawing/2014/main" id="{F0B897C3-2C54-4393-9EB6-F539127AF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04" name="橢圓 103">
                  <a:extLst>
                    <a:ext uri="{FF2B5EF4-FFF2-40B4-BE49-F238E27FC236}">
                      <a16:creationId xmlns:a16="http://schemas.microsoft.com/office/drawing/2014/main" id="{892805CC-1ED9-47CD-81FE-7B24EC6669BF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" name="橢圓 104">
                  <a:extLst>
                    <a:ext uri="{FF2B5EF4-FFF2-40B4-BE49-F238E27FC236}">
                      <a16:creationId xmlns:a16="http://schemas.microsoft.com/office/drawing/2014/main" id="{9B4CAFB1-3559-43AF-95C3-50F0C875D4B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6" name="橢圓 105">
                  <a:extLst>
                    <a:ext uri="{FF2B5EF4-FFF2-40B4-BE49-F238E27FC236}">
                      <a16:creationId xmlns:a16="http://schemas.microsoft.com/office/drawing/2014/main" id="{956A73DC-0576-4FBC-957C-5BF1C2445D7A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A45A308-329D-469B-9254-671C31DB6C53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347EA131-9EE2-482E-84CE-84D34BB715CF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1F952FAE-DD01-4BD2-AF47-85E89678C590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E03E6BED-D806-4A2B-B118-5A203EA18668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91" name="群組 90">
                <a:extLst>
                  <a:ext uri="{FF2B5EF4-FFF2-40B4-BE49-F238E27FC236}">
                    <a16:creationId xmlns:a16="http://schemas.microsoft.com/office/drawing/2014/main" id="{5FC2DFB2-A6E1-498C-BC61-369E5905CAD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93" name="圖片 92">
                  <a:extLst>
                    <a:ext uri="{FF2B5EF4-FFF2-40B4-BE49-F238E27FC236}">
                      <a16:creationId xmlns:a16="http://schemas.microsoft.com/office/drawing/2014/main" id="{A02A695C-19BC-49DE-B448-2062CA616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94" name="橢圓 93">
                  <a:extLst>
                    <a:ext uri="{FF2B5EF4-FFF2-40B4-BE49-F238E27FC236}">
                      <a16:creationId xmlns:a16="http://schemas.microsoft.com/office/drawing/2014/main" id="{9A95D70F-9950-4621-B76F-A31637314C39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A579E238-855E-4429-8CD8-611DE9DBD6C9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6" name="橢圓 95">
                  <a:extLst>
                    <a:ext uri="{FF2B5EF4-FFF2-40B4-BE49-F238E27FC236}">
                      <a16:creationId xmlns:a16="http://schemas.microsoft.com/office/drawing/2014/main" id="{A4F6C9DB-2AD1-420C-A863-FED2EA029CBD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660A25D-9416-4CAA-BA14-D33D6BFD095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BF3F3B0-E209-4DAE-9A2B-C7A8B18BBCC9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橢圓 98">
                  <a:extLst>
                    <a:ext uri="{FF2B5EF4-FFF2-40B4-BE49-F238E27FC236}">
                      <a16:creationId xmlns:a16="http://schemas.microsoft.com/office/drawing/2014/main" id="{7035A5E5-30FD-4DA9-B340-755A66FB42D8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0" name="橢圓 99">
                  <a:extLst>
                    <a:ext uri="{FF2B5EF4-FFF2-40B4-BE49-F238E27FC236}">
                      <a16:creationId xmlns:a16="http://schemas.microsoft.com/office/drawing/2014/main" id="{6455A37F-189B-48F8-BAAD-59FD50388A15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9534BAD0-6606-4C82-A036-11C1F586804C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0D014911-1241-4DE7-A73E-84B513609AA9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69669795-2E4E-4990-B567-848B5BB2E702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80" name="群組 79">
                <a:extLst>
                  <a:ext uri="{FF2B5EF4-FFF2-40B4-BE49-F238E27FC236}">
                    <a16:creationId xmlns:a16="http://schemas.microsoft.com/office/drawing/2014/main" id="{57A3E229-27ED-41B3-B930-946B0B21C3EC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81" name="圖片 80">
                  <a:extLst>
                    <a:ext uri="{FF2B5EF4-FFF2-40B4-BE49-F238E27FC236}">
                      <a16:creationId xmlns:a16="http://schemas.microsoft.com/office/drawing/2014/main" id="{3AD74938-92E1-499C-8C0F-D82E8E4FD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82" name="橢圓 81">
                  <a:extLst>
                    <a:ext uri="{FF2B5EF4-FFF2-40B4-BE49-F238E27FC236}">
                      <a16:creationId xmlns:a16="http://schemas.microsoft.com/office/drawing/2014/main" id="{2924C71B-5CD2-44A8-AEB9-1066D5FE646E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3" name="橢圓 82">
                  <a:extLst>
                    <a:ext uri="{FF2B5EF4-FFF2-40B4-BE49-F238E27FC236}">
                      <a16:creationId xmlns:a16="http://schemas.microsoft.com/office/drawing/2014/main" id="{49A79D00-23CD-4DA9-8F37-EE9FEA4B8CFE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橢圓 83">
                  <a:extLst>
                    <a:ext uri="{FF2B5EF4-FFF2-40B4-BE49-F238E27FC236}">
                      <a16:creationId xmlns:a16="http://schemas.microsoft.com/office/drawing/2014/main" id="{C39DC65F-BE16-4937-8179-59CBB16C1780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85D64CE9-FD59-4122-8598-653885A1D721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2E409752-4FB2-408D-B8F6-47AC19A2B818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981CD958-9802-489A-BBE2-B242ADB66817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8" name="橢圓 87">
                  <a:extLst>
                    <a:ext uri="{FF2B5EF4-FFF2-40B4-BE49-F238E27FC236}">
                      <a16:creationId xmlns:a16="http://schemas.microsoft.com/office/drawing/2014/main" id="{13D448E9-0140-4A8C-AC73-FAFD6EA144A0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9" name="直線接點 88">
                  <a:extLst>
                    <a:ext uri="{FF2B5EF4-FFF2-40B4-BE49-F238E27FC236}">
                      <a16:creationId xmlns:a16="http://schemas.microsoft.com/office/drawing/2014/main" id="{A9699DA0-3ED3-438B-9611-9335896EA247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接點 89">
                  <a:extLst>
                    <a:ext uri="{FF2B5EF4-FFF2-40B4-BE49-F238E27FC236}">
                      <a16:creationId xmlns:a16="http://schemas.microsoft.com/office/drawing/2014/main" id="{954A6EE8-B0E1-474F-8FDF-7C27657D34BE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3" name="圖形 67" descr="電腦">
            <a:extLst>
              <a:ext uri="{FF2B5EF4-FFF2-40B4-BE49-F238E27FC236}">
                <a16:creationId xmlns:a16="http://schemas.microsoft.com/office/drawing/2014/main" id="{E1264014-3288-4FC4-9F04-63FC142034D2}"/>
              </a:ext>
            </a:extLst>
          </p:cNvPr>
          <p:cNvGrpSpPr/>
          <p:nvPr/>
        </p:nvGrpSpPr>
        <p:grpSpPr>
          <a:xfrm>
            <a:off x="8420483" y="4184198"/>
            <a:ext cx="2341418" cy="2341418"/>
            <a:chOff x="6012162" y="3783572"/>
            <a:chExt cx="2341418" cy="2341418"/>
          </a:xfrm>
        </p:grpSpPr>
        <p:sp>
          <p:nvSpPr>
            <p:cNvPr id="124" name="手繪多邊形: 圖案 123">
              <a:extLst>
                <a:ext uri="{FF2B5EF4-FFF2-40B4-BE49-F238E27FC236}">
                  <a16:creationId xmlns:a16="http://schemas.microsoft.com/office/drawing/2014/main" id="{4BC606A8-6218-444A-9E46-C7088ABE9B9D}"/>
                </a:ext>
              </a:extLst>
            </p:cNvPr>
            <p:cNvSpPr/>
            <p:nvPr/>
          </p:nvSpPr>
          <p:spPr>
            <a:xfrm>
              <a:off x="6014258" y="4224684"/>
              <a:ext cx="1536556" cy="1438996"/>
            </a:xfrm>
            <a:custGeom>
              <a:avLst/>
              <a:gdLst>
                <a:gd name="connsiteX0" fmla="*/ 1363731 w 1536555"/>
                <a:gd name="connsiteY0" fmla="*/ 973495 h 1438996"/>
                <a:gd name="connsiteX1" fmla="*/ 193022 w 1536555"/>
                <a:gd name="connsiteY1" fmla="*/ 973495 h 1438996"/>
                <a:gd name="connsiteX2" fmla="*/ 193022 w 1536555"/>
                <a:gd name="connsiteY2" fmla="*/ 193022 h 1438996"/>
                <a:gd name="connsiteX3" fmla="*/ 1363731 w 1536555"/>
                <a:gd name="connsiteY3" fmla="*/ 193022 h 1438996"/>
                <a:gd name="connsiteX4" fmla="*/ 1363731 w 1536555"/>
                <a:gd name="connsiteY4" fmla="*/ 973495 h 1438996"/>
                <a:gd name="connsiteX5" fmla="*/ 1412511 w 1536555"/>
                <a:gd name="connsiteY5" fmla="*/ 46684 h 1438996"/>
                <a:gd name="connsiteX6" fmla="*/ 144243 w 1536555"/>
                <a:gd name="connsiteY6" fmla="*/ 46684 h 1438996"/>
                <a:gd name="connsiteX7" fmla="*/ 46684 w 1536555"/>
                <a:gd name="connsiteY7" fmla="*/ 144243 h 1438996"/>
                <a:gd name="connsiteX8" fmla="*/ 46684 w 1536555"/>
                <a:gd name="connsiteY8" fmla="*/ 1022274 h 1438996"/>
                <a:gd name="connsiteX9" fmla="*/ 144243 w 1536555"/>
                <a:gd name="connsiteY9" fmla="*/ 1119834 h 1438996"/>
                <a:gd name="connsiteX10" fmla="*/ 632038 w 1536555"/>
                <a:gd name="connsiteY10" fmla="*/ 1119834 h 1438996"/>
                <a:gd name="connsiteX11" fmla="*/ 632038 w 1536555"/>
                <a:gd name="connsiteY11" fmla="*/ 1266172 h 1438996"/>
                <a:gd name="connsiteX12" fmla="*/ 412530 w 1536555"/>
                <a:gd name="connsiteY12" fmla="*/ 1266172 h 1438996"/>
                <a:gd name="connsiteX13" fmla="*/ 412530 w 1536555"/>
                <a:gd name="connsiteY13" fmla="*/ 1412511 h 1438996"/>
                <a:gd name="connsiteX14" fmla="*/ 1144223 w 1536555"/>
                <a:gd name="connsiteY14" fmla="*/ 1412511 h 1438996"/>
                <a:gd name="connsiteX15" fmla="*/ 1144223 w 1536555"/>
                <a:gd name="connsiteY15" fmla="*/ 1266172 h 1438996"/>
                <a:gd name="connsiteX16" fmla="*/ 924715 w 1536555"/>
                <a:gd name="connsiteY16" fmla="*/ 1266172 h 1438996"/>
                <a:gd name="connsiteX17" fmla="*/ 924715 w 1536555"/>
                <a:gd name="connsiteY17" fmla="*/ 1119834 h 1438996"/>
                <a:gd name="connsiteX18" fmla="*/ 1412511 w 1536555"/>
                <a:gd name="connsiteY18" fmla="*/ 1119834 h 1438996"/>
                <a:gd name="connsiteX19" fmla="*/ 1510070 w 1536555"/>
                <a:gd name="connsiteY19" fmla="*/ 1022274 h 1438996"/>
                <a:gd name="connsiteX20" fmla="*/ 1510070 w 1536555"/>
                <a:gd name="connsiteY20" fmla="*/ 144243 h 1438996"/>
                <a:gd name="connsiteX21" fmla="*/ 1412511 w 1536555"/>
                <a:gd name="connsiteY21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6555" h="1438996">
                  <a:moveTo>
                    <a:pt x="1363731" y="973495"/>
                  </a:moveTo>
                  <a:lnTo>
                    <a:pt x="193022" y="973495"/>
                  </a:lnTo>
                  <a:lnTo>
                    <a:pt x="193022" y="193022"/>
                  </a:lnTo>
                  <a:lnTo>
                    <a:pt x="1363731" y="193022"/>
                  </a:lnTo>
                  <a:lnTo>
                    <a:pt x="1363731" y="973495"/>
                  </a:lnTo>
                  <a:close/>
                  <a:moveTo>
                    <a:pt x="1412511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022274"/>
                  </a:lnTo>
                  <a:cubicBezTo>
                    <a:pt x="46684" y="1075932"/>
                    <a:pt x="90585" y="1119834"/>
                    <a:pt x="144243" y="1119834"/>
                  </a:cubicBezTo>
                  <a:lnTo>
                    <a:pt x="632038" y="1119834"/>
                  </a:lnTo>
                  <a:lnTo>
                    <a:pt x="632038" y="1266172"/>
                  </a:lnTo>
                  <a:lnTo>
                    <a:pt x="412530" y="1266172"/>
                  </a:lnTo>
                  <a:lnTo>
                    <a:pt x="412530" y="1412511"/>
                  </a:lnTo>
                  <a:lnTo>
                    <a:pt x="1144223" y="1412511"/>
                  </a:lnTo>
                  <a:lnTo>
                    <a:pt x="1144223" y="1266172"/>
                  </a:lnTo>
                  <a:lnTo>
                    <a:pt x="924715" y="1266172"/>
                  </a:lnTo>
                  <a:lnTo>
                    <a:pt x="924715" y="1119834"/>
                  </a:lnTo>
                  <a:lnTo>
                    <a:pt x="1412511" y="1119834"/>
                  </a:lnTo>
                  <a:cubicBezTo>
                    <a:pt x="1466168" y="1119834"/>
                    <a:pt x="1510070" y="1075932"/>
                    <a:pt x="1510070" y="1022274"/>
                  </a:cubicBezTo>
                  <a:lnTo>
                    <a:pt x="1510070" y="144243"/>
                  </a:lnTo>
                  <a:cubicBezTo>
                    <a:pt x="1510070" y="90585"/>
                    <a:pt x="1466168" y="46684"/>
                    <a:pt x="1412511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25" name="手繪多邊形: 圖案 124">
              <a:extLst>
                <a:ext uri="{FF2B5EF4-FFF2-40B4-BE49-F238E27FC236}">
                  <a16:creationId xmlns:a16="http://schemas.microsoft.com/office/drawing/2014/main" id="{D7CEC6F4-F958-4BA5-8A92-FE915D962465}"/>
                </a:ext>
              </a:extLst>
            </p:cNvPr>
            <p:cNvSpPr/>
            <p:nvPr/>
          </p:nvSpPr>
          <p:spPr>
            <a:xfrm>
              <a:off x="7575203" y="4224684"/>
              <a:ext cx="756083" cy="1438996"/>
            </a:xfrm>
            <a:custGeom>
              <a:avLst/>
              <a:gdLst>
                <a:gd name="connsiteX0" fmla="*/ 632038 w 756082"/>
                <a:gd name="connsiteY0" fmla="*/ 290581 h 1438996"/>
                <a:gd name="connsiteX1" fmla="*/ 144243 w 756082"/>
                <a:gd name="connsiteY1" fmla="*/ 290581 h 1438996"/>
                <a:gd name="connsiteX2" fmla="*/ 144243 w 756082"/>
                <a:gd name="connsiteY2" fmla="*/ 144243 h 1438996"/>
                <a:gd name="connsiteX3" fmla="*/ 632038 w 756082"/>
                <a:gd name="connsiteY3" fmla="*/ 144243 h 1438996"/>
                <a:gd name="connsiteX4" fmla="*/ 632038 w 756082"/>
                <a:gd name="connsiteY4" fmla="*/ 290581 h 1438996"/>
                <a:gd name="connsiteX5" fmla="*/ 632038 w 756082"/>
                <a:gd name="connsiteY5" fmla="*/ 534479 h 1438996"/>
                <a:gd name="connsiteX6" fmla="*/ 144243 w 756082"/>
                <a:gd name="connsiteY6" fmla="*/ 534479 h 1438996"/>
                <a:gd name="connsiteX7" fmla="*/ 144243 w 756082"/>
                <a:gd name="connsiteY7" fmla="*/ 388140 h 1438996"/>
                <a:gd name="connsiteX8" fmla="*/ 632038 w 756082"/>
                <a:gd name="connsiteY8" fmla="*/ 388140 h 1438996"/>
                <a:gd name="connsiteX9" fmla="*/ 632038 w 756082"/>
                <a:gd name="connsiteY9" fmla="*/ 534479 h 1438996"/>
                <a:gd name="connsiteX10" fmla="*/ 388140 w 756082"/>
                <a:gd name="connsiteY10" fmla="*/ 1266172 h 1438996"/>
                <a:gd name="connsiteX11" fmla="*/ 314971 w 756082"/>
                <a:gd name="connsiteY11" fmla="*/ 1193003 h 1438996"/>
                <a:gd name="connsiteX12" fmla="*/ 388140 w 756082"/>
                <a:gd name="connsiteY12" fmla="*/ 1119834 h 1438996"/>
                <a:gd name="connsiteX13" fmla="*/ 461310 w 756082"/>
                <a:gd name="connsiteY13" fmla="*/ 1193003 h 1438996"/>
                <a:gd name="connsiteX14" fmla="*/ 388140 w 756082"/>
                <a:gd name="connsiteY14" fmla="*/ 1266172 h 1438996"/>
                <a:gd name="connsiteX15" fmla="*/ 632038 w 756082"/>
                <a:gd name="connsiteY15" fmla="*/ 46684 h 1438996"/>
                <a:gd name="connsiteX16" fmla="*/ 144243 w 756082"/>
                <a:gd name="connsiteY16" fmla="*/ 46684 h 1438996"/>
                <a:gd name="connsiteX17" fmla="*/ 46684 w 756082"/>
                <a:gd name="connsiteY17" fmla="*/ 144243 h 1438996"/>
                <a:gd name="connsiteX18" fmla="*/ 46684 w 756082"/>
                <a:gd name="connsiteY18" fmla="*/ 1314952 h 1438996"/>
                <a:gd name="connsiteX19" fmla="*/ 144243 w 756082"/>
                <a:gd name="connsiteY19" fmla="*/ 1412511 h 1438996"/>
                <a:gd name="connsiteX20" fmla="*/ 632038 w 756082"/>
                <a:gd name="connsiteY20" fmla="*/ 1412511 h 1438996"/>
                <a:gd name="connsiteX21" fmla="*/ 729597 w 756082"/>
                <a:gd name="connsiteY21" fmla="*/ 1314952 h 1438996"/>
                <a:gd name="connsiteX22" fmla="*/ 729597 w 756082"/>
                <a:gd name="connsiteY22" fmla="*/ 144243 h 1438996"/>
                <a:gd name="connsiteX23" fmla="*/ 632038 w 756082"/>
                <a:gd name="connsiteY23" fmla="*/ 46684 h 143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6082" h="1438996">
                  <a:moveTo>
                    <a:pt x="632038" y="290581"/>
                  </a:moveTo>
                  <a:lnTo>
                    <a:pt x="144243" y="290581"/>
                  </a:lnTo>
                  <a:lnTo>
                    <a:pt x="144243" y="144243"/>
                  </a:lnTo>
                  <a:lnTo>
                    <a:pt x="632038" y="144243"/>
                  </a:lnTo>
                  <a:lnTo>
                    <a:pt x="632038" y="290581"/>
                  </a:lnTo>
                  <a:close/>
                  <a:moveTo>
                    <a:pt x="632038" y="534479"/>
                  </a:moveTo>
                  <a:lnTo>
                    <a:pt x="144243" y="534479"/>
                  </a:lnTo>
                  <a:lnTo>
                    <a:pt x="144243" y="388140"/>
                  </a:lnTo>
                  <a:lnTo>
                    <a:pt x="632038" y="388140"/>
                  </a:lnTo>
                  <a:lnTo>
                    <a:pt x="632038" y="534479"/>
                  </a:lnTo>
                  <a:close/>
                  <a:moveTo>
                    <a:pt x="388140" y="1266172"/>
                  </a:moveTo>
                  <a:cubicBezTo>
                    <a:pt x="346678" y="1266172"/>
                    <a:pt x="314971" y="1234465"/>
                    <a:pt x="314971" y="1193003"/>
                  </a:cubicBezTo>
                  <a:cubicBezTo>
                    <a:pt x="314971" y="1151540"/>
                    <a:pt x="346678" y="1119834"/>
                    <a:pt x="388140" y="1119834"/>
                  </a:cubicBezTo>
                  <a:cubicBezTo>
                    <a:pt x="429603" y="1119834"/>
                    <a:pt x="461310" y="1151540"/>
                    <a:pt x="461310" y="1193003"/>
                  </a:cubicBezTo>
                  <a:cubicBezTo>
                    <a:pt x="461310" y="1234465"/>
                    <a:pt x="429603" y="1266172"/>
                    <a:pt x="388140" y="1266172"/>
                  </a:cubicBezTo>
                  <a:close/>
                  <a:moveTo>
                    <a:pt x="632038" y="46684"/>
                  </a:moveTo>
                  <a:lnTo>
                    <a:pt x="144243" y="46684"/>
                  </a:lnTo>
                  <a:cubicBezTo>
                    <a:pt x="90585" y="46684"/>
                    <a:pt x="46684" y="90585"/>
                    <a:pt x="46684" y="144243"/>
                  </a:cubicBezTo>
                  <a:lnTo>
                    <a:pt x="46684" y="1314952"/>
                  </a:lnTo>
                  <a:cubicBezTo>
                    <a:pt x="46684" y="1368609"/>
                    <a:pt x="90585" y="1412511"/>
                    <a:pt x="144243" y="1412511"/>
                  </a:cubicBezTo>
                  <a:lnTo>
                    <a:pt x="632038" y="1412511"/>
                  </a:lnTo>
                  <a:cubicBezTo>
                    <a:pt x="685695" y="1412511"/>
                    <a:pt x="729597" y="1368609"/>
                    <a:pt x="729597" y="1314952"/>
                  </a:cubicBezTo>
                  <a:lnTo>
                    <a:pt x="729597" y="144243"/>
                  </a:lnTo>
                  <a:cubicBezTo>
                    <a:pt x="729597" y="90585"/>
                    <a:pt x="685695" y="46684"/>
                    <a:pt x="632038" y="46684"/>
                  </a:cubicBezTo>
                  <a:close/>
                </a:path>
              </a:pathLst>
            </a:custGeom>
            <a:solidFill>
              <a:schemeClr val="tx1"/>
            </a:solidFill>
            <a:ln w="24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5415BD1C-A339-4AA2-9D95-505A4EE5B4E6}"/>
              </a:ext>
            </a:extLst>
          </p:cNvPr>
          <p:cNvGrpSpPr/>
          <p:nvPr/>
        </p:nvGrpSpPr>
        <p:grpSpPr>
          <a:xfrm>
            <a:off x="8729092" y="5020080"/>
            <a:ext cx="1851936" cy="324728"/>
            <a:chOff x="268509" y="2521625"/>
            <a:chExt cx="11775709" cy="2064814"/>
          </a:xfrm>
        </p:grpSpPr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5A39118C-1D6A-4C7B-B6C4-46654E4A0325}"/>
                </a:ext>
              </a:extLst>
            </p:cNvPr>
            <p:cNvCxnSpPr>
              <a:cxnSpLocks/>
            </p:cNvCxnSpPr>
            <p:nvPr/>
          </p:nvCxnSpPr>
          <p:spPr>
            <a:xfrm>
              <a:off x="268509" y="4572002"/>
              <a:ext cx="1177570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5C1ED5C1-9E94-4075-8E2A-27ECEA0D4664}"/>
                </a:ext>
              </a:extLst>
            </p:cNvPr>
            <p:cNvGrpSpPr/>
            <p:nvPr/>
          </p:nvGrpSpPr>
          <p:grpSpPr>
            <a:xfrm>
              <a:off x="268509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D3B3F3DE-B661-4D18-B82C-2AB48C853A8F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73" name="圖片 172">
                  <a:extLst>
                    <a:ext uri="{FF2B5EF4-FFF2-40B4-BE49-F238E27FC236}">
                      <a16:creationId xmlns:a16="http://schemas.microsoft.com/office/drawing/2014/main" id="{0328B2C9-6275-4E97-92C4-E735BE812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74" name="橢圓 173">
                  <a:extLst>
                    <a:ext uri="{FF2B5EF4-FFF2-40B4-BE49-F238E27FC236}">
                      <a16:creationId xmlns:a16="http://schemas.microsoft.com/office/drawing/2014/main" id="{C936308A-42C0-4D66-B72A-FCD878DDEE3E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059C6F8E-07B6-4B5E-B4D5-F6C4C278D21C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6" name="橢圓 175">
                  <a:extLst>
                    <a:ext uri="{FF2B5EF4-FFF2-40B4-BE49-F238E27FC236}">
                      <a16:creationId xmlns:a16="http://schemas.microsoft.com/office/drawing/2014/main" id="{5990DD65-A77D-44D3-BA82-4CA0832B81EC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7B772DC5-261A-48A0-86FF-271170077C3A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C1A120ED-4690-4954-BF3A-4E51C546BA79}"/>
                </a:ext>
              </a:extLst>
            </p:cNvPr>
            <p:cNvGrpSpPr/>
            <p:nvPr/>
          </p:nvGrpSpPr>
          <p:grpSpPr>
            <a:xfrm>
              <a:off x="2653207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63" name="群組 162">
                <a:extLst>
                  <a:ext uri="{FF2B5EF4-FFF2-40B4-BE49-F238E27FC236}">
                    <a16:creationId xmlns:a16="http://schemas.microsoft.com/office/drawing/2014/main" id="{46B4124A-6614-41E1-B264-3F40A43D0C79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65" name="圖片 164">
                  <a:extLst>
                    <a:ext uri="{FF2B5EF4-FFF2-40B4-BE49-F238E27FC236}">
                      <a16:creationId xmlns:a16="http://schemas.microsoft.com/office/drawing/2014/main" id="{2622A24B-D044-4E50-BA2C-4D8CB3B62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66" name="橢圓 165">
                  <a:extLst>
                    <a:ext uri="{FF2B5EF4-FFF2-40B4-BE49-F238E27FC236}">
                      <a16:creationId xmlns:a16="http://schemas.microsoft.com/office/drawing/2014/main" id="{59306A61-0093-4F55-95A3-6DEB02E3D9DD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7" name="橢圓 166">
                  <a:extLst>
                    <a:ext uri="{FF2B5EF4-FFF2-40B4-BE49-F238E27FC236}">
                      <a16:creationId xmlns:a16="http://schemas.microsoft.com/office/drawing/2014/main" id="{FA018C33-CC86-49F0-A25A-B9935D14FFC7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8" name="橢圓 167">
                  <a:extLst>
                    <a:ext uri="{FF2B5EF4-FFF2-40B4-BE49-F238E27FC236}">
                      <a16:creationId xmlns:a16="http://schemas.microsoft.com/office/drawing/2014/main" id="{CA1D74C8-26B2-4219-B5BA-B7FF274E4410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2E22CE5F-E737-4206-94D7-31CFD7F0D248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3AFBE130-2837-4591-AE34-F235E3B4A85A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64" name="直線接點 163">
                <a:extLst>
                  <a:ext uri="{FF2B5EF4-FFF2-40B4-BE49-F238E27FC236}">
                    <a16:creationId xmlns:a16="http://schemas.microsoft.com/office/drawing/2014/main" id="{78804320-6CFD-479F-A077-B279FC72AD35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4F06B2F9-39FA-4758-9873-166B8B4F40D2}"/>
                </a:ext>
              </a:extLst>
            </p:cNvPr>
            <p:cNvGrpSpPr/>
            <p:nvPr/>
          </p:nvGrpSpPr>
          <p:grpSpPr>
            <a:xfrm>
              <a:off x="5037905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55" name="群組 154">
                <a:extLst>
                  <a:ext uri="{FF2B5EF4-FFF2-40B4-BE49-F238E27FC236}">
                    <a16:creationId xmlns:a16="http://schemas.microsoft.com/office/drawing/2014/main" id="{7D543832-743E-43C3-B13B-5730EA067738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57" name="圖片 156">
                  <a:extLst>
                    <a:ext uri="{FF2B5EF4-FFF2-40B4-BE49-F238E27FC236}">
                      <a16:creationId xmlns:a16="http://schemas.microsoft.com/office/drawing/2014/main" id="{502BFB12-C4A9-4BF6-A5EA-FA1E0D923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58" name="橢圓 157">
                  <a:extLst>
                    <a:ext uri="{FF2B5EF4-FFF2-40B4-BE49-F238E27FC236}">
                      <a16:creationId xmlns:a16="http://schemas.microsoft.com/office/drawing/2014/main" id="{9B7B3F3B-8692-4D0E-8B69-31787DCFC462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811422EF-C2BD-471A-B303-1A1EC6195FC6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4BC16ACB-7A20-489C-8E55-B0B78B81663E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1E8ABD85-16F0-49F3-89D8-EFADA5B19C37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9C7D5066-65AA-4CA6-98A0-5A0941D3946D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56" name="直線接點 155">
                <a:extLst>
                  <a:ext uri="{FF2B5EF4-FFF2-40B4-BE49-F238E27FC236}">
                    <a16:creationId xmlns:a16="http://schemas.microsoft.com/office/drawing/2014/main" id="{37CA1E6F-8693-4273-A59D-871BB362A30B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E3513C9F-4AF9-463D-852C-B15882418FFB}"/>
                </a:ext>
              </a:extLst>
            </p:cNvPr>
            <p:cNvGrpSpPr/>
            <p:nvPr/>
          </p:nvGrpSpPr>
          <p:grpSpPr>
            <a:xfrm>
              <a:off x="7422603" y="2521625"/>
              <a:ext cx="2116189" cy="2064814"/>
              <a:chOff x="606357" y="2211622"/>
              <a:chExt cx="2116189" cy="2064814"/>
            </a:xfrm>
          </p:grpSpPr>
          <p:grpSp>
            <p:nvGrpSpPr>
              <p:cNvPr id="145" name="群組 144">
                <a:extLst>
                  <a:ext uri="{FF2B5EF4-FFF2-40B4-BE49-F238E27FC236}">
                    <a16:creationId xmlns:a16="http://schemas.microsoft.com/office/drawing/2014/main" id="{99C4B90B-AA0C-48D7-9DF9-31771C7560C3}"/>
                  </a:ext>
                </a:extLst>
              </p:cNvPr>
              <p:cNvGrpSpPr/>
              <p:nvPr/>
            </p:nvGrpSpPr>
            <p:grpSpPr>
              <a:xfrm>
                <a:off x="606357" y="2211622"/>
                <a:ext cx="2116189" cy="1524538"/>
                <a:chOff x="477048" y="2488713"/>
                <a:chExt cx="2116189" cy="1524538"/>
              </a:xfrm>
            </p:grpSpPr>
            <p:pic>
              <p:nvPicPr>
                <p:cNvPr id="147" name="圖片 146">
                  <a:extLst>
                    <a:ext uri="{FF2B5EF4-FFF2-40B4-BE49-F238E27FC236}">
                      <a16:creationId xmlns:a16="http://schemas.microsoft.com/office/drawing/2014/main" id="{C24EE8B4-2D3C-4BC4-9637-5886FB86A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7048" y="2488713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48" name="橢圓 147">
                  <a:extLst>
                    <a:ext uri="{FF2B5EF4-FFF2-40B4-BE49-F238E27FC236}">
                      <a16:creationId xmlns:a16="http://schemas.microsoft.com/office/drawing/2014/main" id="{001C0C9A-2D47-4015-9313-3791D003D223}"/>
                    </a:ext>
                  </a:extLst>
                </p:cNvPr>
                <p:cNvSpPr/>
                <p:nvPr/>
              </p:nvSpPr>
              <p:spPr>
                <a:xfrm>
                  <a:off x="711200" y="2826327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9" name="橢圓 148">
                  <a:extLst>
                    <a:ext uri="{FF2B5EF4-FFF2-40B4-BE49-F238E27FC236}">
                      <a16:creationId xmlns:a16="http://schemas.microsoft.com/office/drawing/2014/main" id="{2626AD7D-125F-410E-ABF6-963C0E115BE8}"/>
                    </a:ext>
                  </a:extLst>
                </p:cNvPr>
                <p:cNvSpPr/>
                <p:nvPr/>
              </p:nvSpPr>
              <p:spPr>
                <a:xfrm>
                  <a:off x="1158355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0" name="橢圓 149">
                  <a:extLst>
                    <a:ext uri="{FF2B5EF4-FFF2-40B4-BE49-F238E27FC236}">
                      <a16:creationId xmlns:a16="http://schemas.microsoft.com/office/drawing/2014/main" id="{FE600E25-5BE6-4CF4-9DA7-F3AB8DF65318}"/>
                    </a:ext>
                  </a:extLst>
                </p:cNvPr>
                <p:cNvSpPr/>
                <p:nvPr/>
              </p:nvSpPr>
              <p:spPr>
                <a:xfrm>
                  <a:off x="1605510" y="2826327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271F02D-E71A-4FDF-8969-D875A2B2971A}"/>
                    </a:ext>
                  </a:extLst>
                </p:cNvPr>
                <p:cNvSpPr/>
                <p:nvPr/>
              </p:nvSpPr>
              <p:spPr>
                <a:xfrm>
                  <a:off x="2052665" y="2826327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F3808EA4-A4AF-4E60-9629-B12C9AB43FEC}"/>
                    </a:ext>
                  </a:extLst>
                </p:cNvPr>
                <p:cNvSpPr/>
                <p:nvPr/>
              </p:nvSpPr>
              <p:spPr>
                <a:xfrm>
                  <a:off x="716915" y="3276600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3" name="橢圓 152">
                  <a:extLst>
                    <a:ext uri="{FF2B5EF4-FFF2-40B4-BE49-F238E27FC236}">
                      <a16:creationId xmlns:a16="http://schemas.microsoft.com/office/drawing/2014/main" id="{061F9A77-3FDF-4AEB-99E3-30364788AB3E}"/>
                    </a:ext>
                  </a:extLst>
                </p:cNvPr>
                <p:cNvSpPr/>
                <p:nvPr/>
              </p:nvSpPr>
              <p:spPr>
                <a:xfrm>
                  <a:off x="1158355" y="3276600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4" name="橢圓 153">
                  <a:extLst>
                    <a:ext uri="{FF2B5EF4-FFF2-40B4-BE49-F238E27FC236}">
                      <a16:creationId xmlns:a16="http://schemas.microsoft.com/office/drawing/2014/main" id="{7CD61A13-D86D-4535-92A6-1CA120CE6E3E}"/>
                    </a:ext>
                  </a:extLst>
                </p:cNvPr>
                <p:cNvSpPr/>
                <p:nvPr/>
              </p:nvSpPr>
              <p:spPr>
                <a:xfrm>
                  <a:off x="1599795" y="3269455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46" name="直線接點 145">
                <a:extLst>
                  <a:ext uri="{FF2B5EF4-FFF2-40B4-BE49-F238E27FC236}">
                    <a16:creationId xmlns:a16="http://schemas.microsoft.com/office/drawing/2014/main" id="{32BA4188-4B6C-4041-A031-6DE67A7D886F}"/>
                  </a:ext>
                </a:extLst>
              </p:cNvPr>
              <p:cNvCxnSpPr/>
              <p:nvPr/>
            </p:nvCxnSpPr>
            <p:spPr>
              <a:xfrm flipV="1">
                <a:off x="1664451" y="3943927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CEF29D08-E233-40A0-BD70-03B7E1974CDB}"/>
                </a:ext>
              </a:extLst>
            </p:cNvPr>
            <p:cNvGrpSpPr/>
            <p:nvPr/>
          </p:nvGrpSpPr>
          <p:grpSpPr>
            <a:xfrm>
              <a:off x="9807301" y="2521625"/>
              <a:ext cx="2116189" cy="2064814"/>
              <a:chOff x="9807301" y="2226059"/>
              <a:chExt cx="2116189" cy="2064814"/>
            </a:xfrm>
          </p:grpSpPr>
          <p:cxnSp>
            <p:nvCxnSpPr>
              <p:cNvPr id="133" name="直線接點 132">
                <a:extLst>
                  <a:ext uri="{FF2B5EF4-FFF2-40B4-BE49-F238E27FC236}">
                    <a16:creationId xmlns:a16="http://schemas.microsoft.com/office/drawing/2014/main" id="{D818CF24-7F08-40B4-80AC-B450CBF6E363}"/>
                  </a:ext>
                </a:extLst>
              </p:cNvPr>
              <p:cNvCxnSpPr/>
              <p:nvPr/>
            </p:nvCxnSpPr>
            <p:spPr>
              <a:xfrm flipV="1">
                <a:off x="10865395" y="3958364"/>
                <a:ext cx="0" cy="332509"/>
              </a:xfrm>
              <a:prstGeom prst="line">
                <a:avLst/>
              </a:prstGeom>
              <a:ln w="762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24FF8BC6-DA0E-4760-B5F3-2B295B8B857D}"/>
                  </a:ext>
                </a:extLst>
              </p:cNvPr>
              <p:cNvGrpSpPr/>
              <p:nvPr/>
            </p:nvGrpSpPr>
            <p:grpSpPr>
              <a:xfrm>
                <a:off x="9807301" y="2226059"/>
                <a:ext cx="2116189" cy="1524538"/>
                <a:chOff x="9807301" y="2226059"/>
                <a:chExt cx="2116189" cy="1524538"/>
              </a:xfrm>
            </p:grpSpPr>
            <p:pic>
              <p:nvPicPr>
                <p:cNvPr id="135" name="圖片 134">
                  <a:extLst>
                    <a:ext uri="{FF2B5EF4-FFF2-40B4-BE49-F238E27FC236}">
                      <a16:creationId xmlns:a16="http://schemas.microsoft.com/office/drawing/2014/main" id="{7F67A63E-E3E8-45E2-A0E5-85D9AA5997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7301" y="2226059"/>
                  <a:ext cx="2116189" cy="1524538"/>
                </a:xfrm>
                <a:prstGeom prst="rect">
                  <a:avLst/>
                </a:prstGeom>
              </p:spPr>
            </p:pic>
            <p:sp>
              <p:nvSpPr>
                <p:cNvPr id="136" name="橢圓 135">
                  <a:extLst>
                    <a:ext uri="{FF2B5EF4-FFF2-40B4-BE49-F238E27FC236}">
                      <a16:creationId xmlns:a16="http://schemas.microsoft.com/office/drawing/2014/main" id="{82204189-CA2B-4CE6-9C4B-8320D3C9A7FD}"/>
                    </a:ext>
                  </a:extLst>
                </p:cNvPr>
                <p:cNvSpPr/>
                <p:nvPr/>
              </p:nvSpPr>
              <p:spPr>
                <a:xfrm>
                  <a:off x="10041453" y="2563673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7" name="橢圓 136">
                  <a:extLst>
                    <a:ext uri="{FF2B5EF4-FFF2-40B4-BE49-F238E27FC236}">
                      <a16:creationId xmlns:a16="http://schemas.microsoft.com/office/drawing/2014/main" id="{D3556507-2104-471C-92C9-8F476DCD8CDD}"/>
                    </a:ext>
                  </a:extLst>
                </p:cNvPr>
                <p:cNvSpPr/>
                <p:nvPr/>
              </p:nvSpPr>
              <p:spPr>
                <a:xfrm>
                  <a:off x="10488608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8" name="橢圓 137">
                  <a:extLst>
                    <a:ext uri="{FF2B5EF4-FFF2-40B4-BE49-F238E27FC236}">
                      <a16:creationId xmlns:a16="http://schemas.microsoft.com/office/drawing/2014/main" id="{A6C99BEF-ABEE-401C-8294-0536B0D3612C}"/>
                    </a:ext>
                  </a:extLst>
                </p:cNvPr>
                <p:cNvSpPr/>
                <p:nvPr/>
              </p:nvSpPr>
              <p:spPr>
                <a:xfrm>
                  <a:off x="10935763" y="2563673"/>
                  <a:ext cx="304800" cy="304800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A877058F-08D0-46F4-B957-4C6978C63EA7}"/>
                    </a:ext>
                  </a:extLst>
                </p:cNvPr>
                <p:cNvSpPr/>
                <p:nvPr/>
              </p:nvSpPr>
              <p:spPr>
                <a:xfrm>
                  <a:off x="11382918" y="2563673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C33DBE46-E572-4C46-83E8-FC2D9EBCC995}"/>
                    </a:ext>
                  </a:extLst>
                </p:cNvPr>
                <p:cNvSpPr/>
                <p:nvPr/>
              </p:nvSpPr>
              <p:spPr>
                <a:xfrm>
                  <a:off x="10047168" y="3013946"/>
                  <a:ext cx="304800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1" name="橢圓 140">
                  <a:extLst>
                    <a:ext uri="{FF2B5EF4-FFF2-40B4-BE49-F238E27FC236}">
                      <a16:creationId xmlns:a16="http://schemas.microsoft.com/office/drawing/2014/main" id="{ED74E19E-6C49-4F4B-9598-A8E50BA5C9B5}"/>
                    </a:ext>
                  </a:extLst>
                </p:cNvPr>
                <p:cNvSpPr/>
                <p:nvPr/>
              </p:nvSpPr>
              <p:spPr>
                <a:xfrm>
                  <a:off x="10488608" y="3013946"/>
                  <a:ext cx="304800" cy="304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2" name="橢圓 141">
                  <a:extLst>
                    <a:ext uri="{FF2B5EF4-FFF2-40B4-BE49-F238E27FC236}">
                      <a16:creationId xmlns:a16="http://schemas.microsoft.com/office/drawing/2014/main" id="{429BDEF8-2C1A-4693-A036-F06CCD87F8B7}"/>
                    </a:ext>
                  </a:extLst>
                </p:cNvPr>
                <p:cNvSpPr/>
                <p:nvPr/>
              </p:nvSpPr>
              <p:spPr>
                <a:xfrm>
                  <a:off x="10930048" y="3006801"/>
                  <a:ext cx="304800" cy="304800"/>
                </a:xfrm>
                <a:prstGeom prst="ellipse">
                  <a:avLst/>
                </a:prstGeom>
                <a:solidFill>
                  <a:srgbClr val="4A9CCC">
                    <a:alpha val="6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43" name="直線接點 142">
                  <a:extLst>
                    <a:ext uri="{FF2B5EF4-FFF2-40B4-BE49-F238E27FC236}">
                      <a16:creationId xmlns:a16="http://schemas.microsoft.com/office/drawing/2014/main" id="{DA2511E7-4B0B-4EAF-BAB5-76076EAA852A}"/>
                    </a:ext>
                  </a:extLst>
                </p:cNvPr>
                <p:cNvCxnSpPr/>
                <p:nvPr/>
              </p:nvCxnSpPr>
              <p:spPr>
                <a:xfrm>
                  <a:off x="10922903" y="3013946"/>
                  <a:ext cx="304800" cy="3048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接點 143">
                  <a:extLst>
                    <a:ext uri="{FF2B5EF4-FFF2-40B4-BE49-F238E27FC236}">
                      <a16:creationId xmlns:a16="http://schemas.microsoft.com/office/drawing/2014/main" id="{C8A840E5-3F67-4E8D-B379-F6333AE7DB96}"/>
                    </a:ext>
                  </a:extLst>
                </p:cNvPr>
                <p:cNvCxnSpPr/>
                <p:nvPr/>
              </p:nvCxnSpPr>
              <p:spPr>
                <a:xfrm flipH="1">
                  <a:off x="10930048" y="3013946"/>
                  <a:ext cx="297655" cy="29765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74436AB6-D37F-4E46-80BC-45D591603607}"/>
              </a:ext>
            </a:extLst>
          </p:cNvPr>
          <p:cNvCxnSpPr>
            <a:cxnSpLocks/>
          </p:cNvCxnSpPr>
          <p:nvPr/>
        </p:nvCxnSpPr>
        <p:spPr>
          <a:xfrm flipH="1">
            <a:off x="6816683" y="3328658"/>
            <a:ext cx="747283" cy="1160215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4C4BE25A-321A-42C7-9DAC-BD368828525D}"/>
              </a:ext>
            </a:extLst>
          </p:cNvPr>
          <p:cNvCxnSpPr>
            <a:cxnSpLocks/>
          </p:cNvCxnSpPr>
          <p:nvPr/>
        </p:nvCxnSpPr>
        <p:spPr>
          <a:xfrm>
            <a:off x="9515988" y="3288951"/>
            <a:ext cx="244594" cy="1262368"/>
          </a:xfrm>
          <a:prstGeom prst="straightConnector1">
            <a:avLst/>
          </a:prstGeom>
          <a:ln w="762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50ACC10-FCC5-45BE-A3AD-CB6AB2B4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9600" dirty="0"/>
              <a:t>GitHub</a:t>
            </a:r>
            <a:endParaRPr lang="zh-TW" altLang="en-US" sz="9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1B6B798-C633-45EA-8E1D-919058CC4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67062-1ABA-4EC2-9931-FC9D0995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29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A6D4446-AA02-40AE-B76F-D9537442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0DB537-505B-438C-84F5-17CB5B55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GitHub is where people build software. More than 40 million people use GitHub to discover, fork, and contribute to over 100 million projects.</a:t>
            </a:r>
          </a:p>
          <a:p>
            <a:r>
              <a:rPr lang="zh-TW" altLang="en-US" dirty="0"/>
              <a:t>一個存放 </a:t>
            </a:r>
            <a:r>
              <a:rPr lang="en-US" altLang="zh-TW" dirty="0"/>
              <a:t>Git </a:t>
            </a:r>
            <a:r>
              <a:rPr lang="zh-TW" altLang="en-US" dirty="0"/>
              <a:t>儲存庫的網站 </a:t>
            </a:r>
            <a:r>
              <a:rPr lang="zh-TW" altLang="en-US" dirty="0">
                <a:solidFill>
                  <a:srgbClr val="FFC000"/>
                </a:solidFill>
                <a:effectLst/>
              </a:rPr>
              <a:t>← 這次還沒講，先當作放程式碼的網站</a:t>
            </a:r>
            <a:endParaRPr lang="en-US" altLang="zh-TW" dirty="0">
              <a:solidFill>
                <a:srgbClr val="FFC000"/>
              </a:solidFill>
              <a:effectLst/>
            </a:endParaRPr>
          </a:p>
          <a:p>
            <a:r>
              <a:rPr lang="zh-TW" altLang="en-US" dirty="0"/>
              <a:t>方便查看檔案的修改紀錄</a:t>
            </a:r>
            <a:endParaRPr lang="en-US" altLang="zh-TW" dirty="0"/>
          </a:p>
          <a:p>
            <a:r>
              <a:rPr lang="zh-TW" altLang="en-US" dirty="0"/>
              <a:t>使專案的協作更加方便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6125AD-49FE-4E07-9D84-0EF722CD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669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1790</TotalTime>
  <Words>818</Words>
  <Application>Microsoft Office PowerPoint</Application>
  <PresentationFormat>寬螢幕</PresentationFormat>
  <Paragraphs>138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Sauce Code Powerline</vt:lpstr>
      <vt:lpstr>Damask</vt:lpstr>
      <vt:lpstr>Git 技術實務課程</vt:lpstr>
      <vt:lpstr>等待的過程……</vt:lpstr>
      <vt:lpstr>今天要準備的東西</vt:lpstr>
      <vt:lpstr>ヽ(ﾟ∀ﾟ*)ノ</vt:lpstr>
      <vt:lpstr>這課程是要做啥的？</vt:lpstr>
      <vt:lpstr>Git</vt:lpstr>
      <vt:lpstr>Git</vt:lpstr>
      <vt:lpstr>GitHub</vt:lpstr>
      <vt:lpstr>GitHub</vt:lpstr>
      <vt:lpstr>Git &amp; GitHub</vt:lpstr>
      <vt:lpstr>註冊 GitHub 帳號</vt:lpstr>
      <vt:lpstr>Fork</vt:lpstr>
      <vt:lpstr>Fork 分組專題基本樣板</vt:lpstr>
      <vt:lpstr>開啟 Issue Tracker</vt:lpstr>
      <vt:lpstr>將其他組員設定為協作者</vt:lpstr>
      <vt:lpstr>檔案放置路徑</vt:lpstr>
      <vt:lpstr>透過 GitHub 網頁介面上傳檔案</vt:lpstr>
      <vt:lpstr>於 GitHub 儲存庫檢視變更紀錄</vt:lpstr>
      <vt:lpstr>總結</vt:lpstr>
      <vt:lpstr>相關資源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181</cp:revision>
  <dcterms:created xsi:type="dcterms:W3CDTF">2017-11-26T12:30:33Z</dcterms:created>
  <dcterms:modified xsi:type="dcterms:W3CDTF">2019-10-01T16:25:45Z</dcterms:modified>
</cp:coreProperties>
</file>