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AD1BAB-C8B6-4B0B-89FF-EFCD793A13D4}" type="datetimeFigureOut">
              <a:rPr lang="en-PH" smtClean="0"/>
              <a:t>07/09/2020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D43EEC-BAA6-4725-A05C-89210A4B276D}" type="slidenum">
              <a:rPr lang="en-PH" smtClean="0"/>
              <a:t>‹#›</a:t>
            </a:fld>
            <a:endParaRPr lang="en-P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87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D1BAB-C8B6-4B0B-89FF-EFCD793A13D4}" type="datetimeFigureOut">
              <a:rPr lang="en-PH" smtClean="0"/>
              <a:t>07/09/2020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D43EEC-BAA6-4725-A05C-89210A4B276D}" type="slidenum">
              <a:rPr lang="en-PH" smtClean="0"/>
              <a:t>‹#›</a:t>
            </a:fld>
            <a:endParaRPr lang="en-PH"/>
          </a:p>
        </p:txBody>
      </p:sp>
    </p:spTree>
    <p:extLst>
      <p:ext uri="{BB962C8B-B14F-4D97-AF65-F5344CB8AC3E}">
        <p14:creationId xmlns:p14="http://schemas.microsoft.com/office/powerpoint/2010/main" val="135432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D1BAB-C8B6-4B0B-89FF-EFCD793A13D4}" type="datetimeFigureOut">
              <a:rPr lang="en-PH" smtClean="0"/>
              <a:t>07/09/2020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D43EEC-BAA6-4725-A05C-89210A4B276D}" type="slidenum">
              <a:rPr lang="en-PH" smtClean="0"/>
              <a:t>‹#›</a:t>
            </a:fld>
            <a:endParaRPr lang="en-PH"/>
          </a:p>
        </p:txBody>
      </p:sp>
    </p:spTree>
    <p:extLst>
      <p:ext uri="{BB962C8B-B14F-4D97-AF65-F5344CB8AC3E}">
        <p14:creationId xmlns:p14="http://schemas.microsoft.com/office/powerpoint/2010/main" val="110275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D1BAB-C8B6-4B0B-89FF-EFCD793A13D4}" type="datetimeFigureOut">
              <a:rPr lang="en-PH" smtClean="0"/>
              <a:t>07/09/2020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D43EEC-BAA6-4725-A05C-89210A4B276D}" type="slidenum">
              <a:rPr lang="en-PH" smtClean="0"/>
              <a:t>‹#›</a:t>
            </a:fld>
            <a:endParaRPr lang="en-PH"/>
          </a:p>
        </p:txBody>
      </p:sp>
    </p:spTree>
    <p:extLst>
      <p:ext uri="{BB962C8B-B14F-4D97-AF65-F5344CB8AC3E}">
        <p14:creationId xmlns:p14="http://schemas.microsoft.com/office/powerpoint/2010/main" val="93239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AD1BAB-C8B6-4B0B-89FF-EFCD793A13D4}" type="datetimeFigureOut">
              <a:rPr lang="en-PH" smtClean="0"/>
              <a:t>07/09/2020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6D43EEC-BAA6-4725-A05C-89210A4B276D}" type="slidenum">
              <a:rPr lang="en-PH" smtClean="0"/>
              <a:t>‹#›</a:t>
            </a:fld>
            <a:endParaRPr lang="en-P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AD1BAB-C8B6-4B0B-89FF-EFCD793A13D4}" type="datetimeFigureOut">
              <a:rPr lang="en-PH" smtClean="0"/>
              <a:t>07/09/2020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6D43EEC-BAA6-4725-A05C-89210A4B276D}" type="slidenum">
              <a:rPr lang="en-PH" smtClean="0"/>
              <a:t>‹#›</a:t>
            </a:fld>
            <a:endParaRPr lang="en-PH"/>
          </a:p>
        </p:txBody>
      </p:sp>
    </p:spTree>
    <p:extLst>
      <p:ext uri="{BB962C8B-B14F-4D97-AF65-F5344CB8AC3E}">
        <p14:creationId xmlns:p14="http://schemas.microsoft.com/office/powerpoint/2010/main" val="28494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AD1BAB-C8B6-4B0B-89FF-EFCD793A13D4}" type="datetimeFigureOut">
              <a:rPr lang="en-PH" smtClean="0"/>
              <a:t>07/09/2020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6D43EEC-BAA6-4725-A05C-89210A4B276D}" type="slidenum">
              <a:rPr lang="en-PH" smtClean="0"/>
              <a:t>‹#›</a:t>
            </a:fld>
            <a:endParaRPr lang="en-PH"/>
          </a:p>
        </p:txBody>
      </p:sp>
    </p:spTree>
    <p:extLst>
      <p:ext uri="{BB962C8B-B14F-4D97-AF65-F5344CB8AC3E}">
        <p14:creationId xmlns:p14="http://schemas.microsoft.com/office/powerpoint/2010/main" val="4038918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AD1BAB-C8B6-4B0B-89FF-EFCD793A13D4}" type="datetimeFigureOut">
              <a:rPr lang="en-PH" smtClean="0"/>
              <a:t>07/09/2020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6D43EEC-BAA6-4725-A05C-89210A4B276D}" type="slidenum">
              <a:rPr lang="en-PH" smtClean="0"/>
              <a:t>‹#›</a:t>
            </a:fld>
            <a:endParaRPr lang="en-PH"/>
          </a:p>
        </p:txBody>
      </p:sp>
    </p:spTree>
    <p:extLst>
      <p:ext uri="{BB962C8B-B14F-4D97-AF65-F5344CB8AC3E}">
        <p14:creationId xmlns:p14="http://schemas.microsoft.com/office/powerpoint/2010/main" val="282312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AD1BAB-C8B6-4B0B-89FF-EFCD793A13D4}" type="datetimeFigureOut">
              <a:rPr lang="en-PH" smtClean="0"/>
              <a:t>07/09/2020</a:t>
            </a:fld>
            <a:endParaRPr lang="en-PH"/>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H"/>
          </a:p>
        </p:txBody>
      </p:sp>
      <p:sp>
        <p:nvSpPr>
          <p:cNvPr id="9" name="Slide Number Placeholder 8"/>
          <p:cNvSpPr>
            <a:spLocks noGrp="1"/>
          </p:cNvSpPr>
          <p:nvPr>
            <p:ph type="sldNum" sz="quarter" idx="12"/>
          </p:nvPr>
        </p:nvSpPr>
        <p:spPr/>
        <p:txBody>
          <a:bodyPr/>
          <a:lstStyle/>
          <a:p>
            <a:fld id="{A6D43EEC-BAA6-4725-A05C-89210A4B276D}" type="slidenum">
              <a:rPr lang="en-PH" smtClean="0"/>
              <a:t>‹#›</a:t>
            </a:fld>
            <a:endParaRPr lang="en-PH"/>
          </a:p>
        </p:txBody>
      </p:sp>
    </p:spTree>
    <p:extLst>
      <p:ext uri="{BB962C8B-B14F-4D97-AF65-F5344CB8AC3E}">
        <p14:creationId xmlns:p14="http://schemas.microsoft.com/office/powerpoint/2010/main" val="1907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AD1BAB-C8B6-4B0B-89FF-EFCD793A13D4}" type="datetimeFigureOut">
              <a:rPr lang="en-PH" smtClean="0"/>
              <a:t>07/09/2020</a:t>
            </a:fld>
            <a:endParaRPr lang="en-PH"/>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H"/>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D43EEC-BAA6-4725-A05C-89210A4B276D}" type="slidenum">
              <a:rPr lang="en-PH" smtClean="0"/>
              <a:t>‹#›</a:t>
            </a:fld>
            <a:endParaRPr lang="en-PH"/>
          </a:p>
        </p:txBody>
      </p:sp>
    </p:spTree>
    <p:extLst>
      <p:ext uri="{BB962C8B-B14F-4D97-AF65-F5344CB8AC3E}">
        <p14:creationId xmlns:p14="http://schemas.microsoft.com/office/powerpoint/2010/main" val="148068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AD1BAB-C8B6-4B0B-89FF-EFCD793A13D4}" type="datetimeFigureOut">
              <a:rPr lang="en-PH" smtClean="0"/>
              <a:t>07/09/2020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6D43EEC-BAA6-4725-A05C-89210A4B276D}" type="slidenum">
              <a:rPr lang="en-PH" smtClean="0"/>
              <a:t>‹#›</a:t>
            </a:fld>
            <a:endParaRPr lang="en-PH"/>
          </a:p>
        </p:txBody>
      </p:sp>
    </p:spTree>
    <p:extLst>
      <p:ext uri="{BB962C8B-B14F-4D97-AF65-F5344CB8AC3E}">
        <p14:creationId xmlns:p14="http://schemas.microsoft.com/office/powerpoint/2010/main" val="28679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AD1BAB-C8B6-4B0B-89FF-EFCD793A13D4}" type="datetimeFigureOut">
              <a:rPr lang="en-PH" smtClean="0"/>
              <a:t>07/09/2020</a:t>
            </a:fld>
            <a:endParaRPr lang="en-PH"/>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H"/>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D43EEC-BAA6-4725-A05C-89210A4B276D}" type="slidenum">
              <a:rPr lang="en-PH" smtClean="0"/>
              <a:t>‹#›</a:t>
            </a:fld>
            <a:endParaRPr lang="en-P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91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london.gov.uk/dataset/london-borough-profiles#:~:text=The%20London%20Borough%20Profiles%20help,borough%2C%20alongside%20relevant%20comparator%20area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PH" b="1" dirty="0"/>
              <a:t>Evaluating Food Restaurant Feasibility in London, United Kingdom using k-Means </a:t>
            </a:r>
            <a:r>
              <a:rPr lang="en-PH" b="1" dirty="0" smtClean="0"/>
              <a:t>Clustering	</a:t>
            </a:r>
            <a:endParaRPr lang="en-PH" dirty="0"/>
          </a:p>
        </p:txBody>
      </p:sp>
      <p:sp>
        <p:nvSpPr>
          <p:cNvPr id="3" name="Subtitle 2"/>
          <p:cNvSpPr>
            <a:spLocks noGrp="1"/>
          </p:cNvSpPr>
          <p:nvPr>
            <p:ph type="subTitle" idx="1"/>
          </p:nvPr>
        </p:nvSpPr>
        <p:spPr/>
        <p:txBody>
          <a:bodyPr/>
          <a:lstStyle/>
          <a:p>
            <a:r>
              <a:rPr lang="en-PH" dirty="0"/>
              <a:t>Joanna Cez </a:t>
            </a:r>
            <a:r>
              <a:rPr lang="en-PH" dirty="0" err="1" smtClean="0"/>
              <a:t>Dea</a:t>
            </a:r>
            <a:r>
              <a:rPr lang="en-PH" dirty="0" smtClean="0"/>
              <a:t> </a:t>
            </a:r>
            <a:r>
              <a:rPr lang="en-PH" dirty="0"/>
              <a:t>Cruz</a:t>
            </a:r>
          </a:p>
          <a:p>
            <a:endParaRPr lang="en-PH" dirty="0"/>
          </a:p>
        </p:txBody>
      </p:sp>
    </p:spTree>
    <p:extLst>
      <p:ext uri="{BB962C8B-B14F-4D97-AF65-F5344CB8AC3E}">
        <p14:creationId xmlns:p14="http://schemas.microsoft.com/office/powerpoint/2010/main" val="56721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25183" y="2714625"/>
            <a:ext cx="4412978" cy="2758712"/>
          </a:xfrm>
          <a:prstGeom prst="rect">
            <a:avLst/>
          </a:prstGeom>
        </p:spPr>
      </p:pic>
      <p:sp>
        <p:nvSpPr>
          <p:cNvPr id="5" name="TextBox 4"/>
          <p:cNvSpPr txBox="1"/>
          <p:nvPr/>
        </p:nvSpPr>
        <p:spPr>
          <a:xfrm>
            <a:off x="1096962" y="1902827"/>
            <a:ext cx="10058400" cy="646331"/>
          </a:xfrm>
          <a:prstGeom prst="rect">
            <a:avLst/>
          </a:prstGeom>
          <a:noFill/>
        </p:spPr>
        <p:txBody>
          <a:bodyPr wrap="square" rtlCol="0">
            <a:spAutoFit/>
          </a:bodyPr>
          <a:lstStyle/>
          <a:p>
            <a:r>
              <a:rPr lang="en-US" dirty="0" smtClean="0"/>
              <a:t>This is the model capability with 100% predictability with below average survival rate neighborhoods. However, above average can only read up to 40% predictability. </a:t>
            </a:r>
            <a:endParaRPr lang="en-PH" dirty="0"/>
          </a:p>
        </p:txBody>
      </p:sp>
    </p:spTree>
    <p:extLst>
      <p:ext uri="{BB962C8B-B14F-4D97-AF65-F5344CB8AC3E}">
        <p14:creationId xmlns:p14="http://schemas.microsoft.com/office/powerpoint/2010/main" val="10457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PH"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Use elbow method in identifying K Means Clustering</a:t>
            </a:r>
            <a:r>
              <a:rPr lang="en-PH" dirty="0" smtClean="0"/>
              <a:t>.</a:t>
            </a:r>
          </a:p>
          <a:p>
            <a:pPr>
              <a:buFont typeface="Wingdings" panose="05000000000000000000" pitchFamily="2" charset="2"/>
              <a:buChar char="§"/>
            </a:pPr>
            <a:r>
              <a:rPr lang="en-PH" dirty="0"/>
              <a:t>It is best to build a new food restaurant in Cluster 1 with Pub, Stores, and Bus Stops nearby as it is a good indicator of good business booming around the area.</a:t>
            </a:r>
          </a:p>
          <a:p>
            <a:pPr>
              <a:buFont typeface="Wingdings" panose="05000000000000000000" pitchFamily="2" charset="2"/>
              <a:buChar char="§"/>
            </a:pPr>
            <a:r>
              <a:rPr lang="en-PH" dirty="0" smtClean="0"/>
              <a:t>Most </a:t>
            </a:r>
            <a:r>
              <a:rPr lang="en-PH" dirty="0"/>
              <a:t>of the time with below average of two-year business survival rate in London, United Kingdom.</a:t>
            </a:r>
          </a:p>
          <a:p>
            <a:pPr>
              <a:buFont typeface="Wingdings" panose="05000000000000000000" pitchFamily="2" charset="2"/>
              <a:buChar char="§"/>
            </a:pPr>
            <a:r>
              <a:rPr lang="en-PH" dirty="0"/>
              <a:t>It is suggested to be able to get richer data for the demographic variables and do a feature selection method to further identify the best model. </a:t>
            </a:r>
          </a:p>
          <a:p>
            <a:pPr>
              <a:buFont typeface="Wingdings" panose="05000000000000000000" pitchFamily="2" charset="2"/>
              <a:buChar char="§"/>
            </a:pPr>
            <a:r>
              <a:rPr lang="en-PH" dirty="0"/>
              <a:t>It is also suggested to create a different metric as threshold decision other than business survival rate.</a:t>
            </a:r>
          </a:p>
          <a:p>
            <a:endParaRPr lang="en-US" dirty="0" smtClean="0"/>
          </a:p>
        </p:txBody>
      </p:sp>
    </p:spTree>
    <p:extLst>
      <p:ext uri="{BB962C8B-B14F-4D97-AF65-F5344CB8AC3E}">
        <p14:creationId xmlns:p14="http://schemas.microsoft.com/office/powerpoint/2010/main" val="273114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PH"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Background</a:t>
            </a:r>
          </a:p>
          <a:p>
            <a:pPr>
              <a:buFont typeface="Wingdings" panose="05000000000000000000" pitchFamily="2" charset="2"/>
              <a:buChar char="§"/>
            </a:pPr>
            <a:r>
              <a:rPr lang="en-US" dirty="0" smtClean="0"/>
              <a:t>Problem and Interest</a:t>
            </a:r>
          </a:p>
          <a:p>
            <a:pPr>
              <a:buFont typeface="Wingdings" panose="05000000000000000000" pitchFamily="2" charset="2"/>
              <a:buChar char="§"/>
            </a:pPr>
            <a:r>
              <a:rPr lang="en-US" dirty="0" smtClean="0"/>
              <a:t>Data Sources</a:t>
            </a:r>
          </a:p>
          <a:p>
            <a:pPr>
              <a:buFont typeface="Wingdings" panose="05000000000000000000" pitchFamily="2" charset="2"/>
              <a:buChar char="§"/>
            </a:pPr>
            <a:r>
              <a:rPr lang="en-US" dirty="0" smtClean="0"/>
              <a:t>Method</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PH" dirty="0"/>
          </a:p>
        </p:txBody>
      </p:sp>
    </p:spTree>
    <p:extLst>
      <p:ext uri="{BB962C8B-B14F-4D97-AF65-F5344CB8AC3E}">
        <p14:creationId xmlns:p14="http://schemas.microsoft.com/office/powerpoint/2010/main" val="290913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PH" dirty="0"/>
          </a:p>
        </p:txBody>
      </p:sp>
      <p:sp>
        <p:nvSpPr>
          <p:cNvPr id="3" name="Content Placeholder 2"/>
          <p:cNvSpPr>
            <a:spLocks noGrp="1"/>
          </p:cNvSpPr>
          <p:nvPr>
            <p:ph idx="1"/>
          </p:nvPr>
        </p:nvSpPr>
        <p:spPr/>
        <p:txBody>
          <a:bodyPr/>
          <a:lstStyle/>
          <a:p>
            <a:r>
              <a:rPr lang="en-PH" dirty="0"/>
              <a:t>Food restaurants has been a booming business all over the world – from fast food chains, formal dine-in setup, and on-the-go restaurants. Many international food corporation from US and other countries are investing in London, United Kingdom and expands their network there. There are also small corporations that are willing to risk in expanding their business in Europe. In this instant, it is important to understand the market before pushing through the business expansion</a:t>
            </a:r>
          </a:p>
          <a:p>
            <a:endParaRPr lang="en-PH" dirty="0"/>
          </a:p>
        </p:txBody>
      </p:sp>
    </p:spTree>
    <p:extLst>
      <p:ext uri="{BB962C8B-B14F-4D97-AF65-F5344CB8AC3E}">
        <p14:creationId xmlns:p14="http://schemas.microsoft.com/office/powerpoint/2010/main" val="367347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and Interests</a:t>
            </a:r>
            <a:endParaRPr lang="en-PH" dirty="0"/>
          </a:p>
        </p:txBody>
      </p:sp>
      <p:sp>
        <p:nvSpPr>
          <p:cNvPr id="3" name="Content Placeholder 2"/>
          <p:cNvSpPr>
            <a:spLocks noGrp="1"/>
          </p:cNvSpPr>
          <p:nvPr>
            <p:ph idx="1"/>
          </p:nvPr>
        </p:nvSpPr>
        <p:spPr/>
        <p:txBody>
          <a:bodyPr/>
          <a:lstStyle/>
          <a:p>
            <a:r>
              <a:rPr lang="en-PH" dirty="0"/>
              <a:t>It is essential to determine which neighborhoods are the busy streets and can target the correct audience of their food restaurant. Can a business really bloom in a neighborhood where there are restaurants everywhere or should it build its own first restaurant with less competition. Moreover, we would also like to forecast on how long can a business survive in the neighborhood.</a:t>
            </a:r>
          </a:p>
        </p:txBody>
      </p:sp>
    </p:spTree>
    <p:extLst>
      <p:ext uri="{BB962C8B-B14F-4D97-AF65-F5344CB8AC3E}">
        <p14:creationId xmlns:p14="http://schemas.microsoft.com/office/powerpoint/2010/main" val="280537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PH" dirty="0"/>
          </a:p>
        </p:txBody>
      </p:sp>
      <p:sp>
        <p:nvSpPr>
          <p:cNvPr id="3" name="Content Placeholder 2"/>
          <p:cNvSpPr>
            <a:spLocks noGrp="1"/>
          </p:cNvSpPr>
          <p:nvPr>
            <p:ph idx="1"/>
          </p:nvPr>
        </p:nvSpPr>
        <p:spPr/>
        <p:txBody>
          <a:bodyPr>
            <a:normAutofit fontScale="92500" lnSpcReduction="20000"/>
          </a:bodyPr>
          <a:lstStyle/>
          <a:p>
            <a:r>
              <a:rPr lang="en-US" dirty="0"/>
              <a:t>There will be four sources of data:</a:t>
            </a:r>
          </a:p>
          <a:p>
            <a:endParaRPr lang="en-US" dirty="0"/>
          </a:p>
          <a:p>
            <a:r>
              <a:rPr lang="en-US" dirty="0"/>
              <a:t>1. List of </a:t>
            </a:r>
            <a:r>
              <a:rPr lang="en-US" dirty="0" err="1"/>
              <a:t>Neighbourhood</a:t>
            </a:r>
            <a:r>
              <a:rPr lang="en-US" dirty="0"/>
              <a:t>(Areas) in London - https://</a:t>
            </a:r>
            <a:r>
              <a:rPr lang="en-US" dirty="0" smtClean="0"/>
              <a:t>en.wikipedia.org/wiki/List_of_areas_of_London</a:t>
            </a:r>
            <a:endParaRPr lang="en-US" dirty="0"/>
          </a:p>
          <a:p>
            <a:r>
              <a:rPr lang="en-US" dirty="0"/>
              <a:t>    This contains Location which will be the neighborhood, area which is the borough.</a:t>
            </a:r>
          </a:p>
          <a:p>
            <a:r>
              <a:rPr lang="en-US" dirty="0"/>
              <a:t>2. Post codes and Location data - https://</a:t>
            </a:r>
            <a:r>
              <a:rPr lang="en-US" dirty="0" smtClean="0"/>
              <a:t>www.doogal.co.uk/AdministrativeAreas.php</a:t>
            </a:r>
            <a:endParaRPr lang="en-US" dirty="0"/>
          </a:p>
          <a:p>
            <a:r>
              <a:rPr lang="en-US" dirty="0"/>
              <a:t>    This contains the borough list with latitude and longitude values.</a:t>
            </a:r>
          </a:p>
          <a:p>
            <a:r>
              <a:rPr lang="en-US" dirty="0"/>
              <a:t>3. Venues in the </a:t>
            </a:r>
            <a:r>
              <a:rPr lang="en-US" dirty="0" err="1"/>
              <a:t>neighbourhood</a:t>
            </a:r>
            <a:r>
              <a:rPr lang="en-US" dirty="0"/>
              <a:t> - Foursquare </a:t>
            </a:r>
            <a:r>
              <a:rPr lang="en-US" dirty="0" smtClean="0"/>
              <a:t>API</a:t>
            </a:r>
            <a:endParaRPr lang="en-US" dirty="0"/>
          </a:p>
          <a:p>
            <a:r>
              <a:rPr lang="en-US" dirty="0"/>
              <a:t>    To be extracted from Foursquare API</a:t>
            </a:r>
          </a:p>
          <a:p>
            <a:r>
              <a:rPr lang="en-US" dirty="0"/>
              <a:t>4. London Borough profiles - </a:t>
            </a:r>
            <a:r>
              <a:rPr lang="en-US" dirty="0">
                <a:hlinkClick r:id="rId2"/>
              </a:rPr>
              <a:t>https://data.london.gov.uk/dataset/london-borough-profiles#:~:</a:t>
            </a:r>
            <a:r>
              <a:rPr lang="en-US" dirty="0" smtClean="0">
                <a:hlinkClick r:id="rId2"/>
              </a:rPr>
              <a:t>text=The%20London%20Borough%20Profiles%20help,borough%2C%20alongside%20relevant%20comparator%20areas</a:t>
            </a:r>
            <a:r>
              <a:rPr lang="en-US" dirty="0" smtClean="0"/>
              <a:t>.</a:t>
            </a:r>
          </a:p>
        </p:txBody>
      </p:sp>
    </p:spTree>
    <p:extLst>
      <p:ext uri="{BB962C8B-B14F-4D97-AF65-F5344CB8AC3E}">
        <p14:creationId xmlns:p14="http://schemas.microsoft.com/office/powerpoint/2010/main" val="178420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PH" dirty="0"/>
          </a:p>
        </p:txBody>
      </p:sp>
      <p:sp>
        <p:nvSpPr>
          <p:cNvPr id="3" name="Content Placeholder 2"/>
          <p:cNvSpPr>
            <a:spLocks noGrp="1"/>
          </p:cNvSpPr>
          <p:nvPr>
            <p:ph idx="1"/>
          </p:nvPr>
        </p:nvSpPr>
        <p:spPr/>
        <p:txBody>
          <a:bodyPr/>
          <a:lstStyle/>
          <a:p>
            <a:r>
              <a:rPr lang="en-US" dirty="0" smtClean="0"/>
              <a:t>1. Mapping Neighborhood and location data from the sources.</a:t>
            </a:r>
          </a:p>
          <a:p>
            <a:r>
              <a:rPr lang="en-US" dirty="0" smtClean="0"/>
              <a:t>2. Identifying best K value for K Means Clustering using Elbow method.</a:t>
            </a:r>
          </a:p>
          <a:p>
            <a:r>
              <a:rPr lang="en-US" dirty="0" smtClean="0"/>
              <a:t>3. Run </a:t>
            </a:r>
            <a:r>
              <a:rPr lang="en-US" dirty="0" err="1" smtClean="0"/>
              <a:t>Kmeans</a:t>
            </a:r>
            <a:r>
              <a:rPr lang="en-US" dirty="0" smtClean="0"/>
              <a:t> Clustering using neighborhood location data in London, United Kingdom</a:t>
            </a:r>
          </a:p>
          <a:p>
            <a:r>
              <a:rPr lang="en-US" dirty="0" smtClean="0"/>
              <a:t>4. Identifying Cluster of interest matching demographic variables.</a:t>
            </a:r>
          </a:p>
          <a:p>
            <a:r>
              <a:rPr lang="en-US" dirty="0" smtClean="0"/>
              <a:t>5. Computing the average business survival rate and create a new dependent variable where it is equal to 1 when survival rate is above average, and 0 otherwise.</a:t>
            </a:r>
          </a:p>
          <a:p>
            <a:r>
              <a:rPr lang="en-US" dirty="0" smtClean="0"/>
              <a:t>6. Run a logistic regression to be able to identify the accuracy of using demographic variables as indicator whether to build a new food restaurant in an area.</a:t>
            </a:r>
            <a:endParaRPr lang="en-PH" dirty="0"/>
          </a:p>
        </p:txBody>
      </p:sp>
    </p:spTree>
    <p:extLst>
      <p:ext uri="{BB962C8B-B14F-4D97-AF65-F5344CB8AC3E}">
        <p14:creationId xmlns:p14="http://schemas.microsoft.com/office/powerpoint/2010/main" val="35782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92425" y="1885950"/>
            <a:ext cx="6467475" cy="3943350"/>
          </a:xfrm>
          <a:prstGeom prst="rect">
            <a:avLst/>
          </a:prstGeom>
        </p:spPr>
      </p:pic>
      <p:sp>
        <p:nvSpPr>
          <p:cNvPr id="5" name="Rectangle 4"/>
          <p:cNvSpPr/>
          <p:nvPr/>
        </p:nvSpPr>
        <p:spPr>
          <a:xfrm>
            <a:off x="3204755" y="5829300"/>
            <a:ext cx="7141028" cy="369332"/>
          </a:xfrm>
          <a:prstGeom prst="rect">
            <a:avLst/>
          </a:prstGeom>
        </p:spPr>
        <p:txBody>
          <a:bodyPr wrap="square">
            <a:spAutoFit/>
          </a:bodyPr>
          <a:lstStyle/>
          <a:p>
            <a:r>
              <a:rPr lang="en-PH" dirty="0" smtClean="0">
                <a:latin typeface="+mj-lt"/>
                <a:ea typeface="Calibri" panose="020F0502020204030204" pitchFamily="34" charset="0"/>
              </a:rPr>
              <a:t>Four </a:t>
            </a:r>
            <a:r>
              <a:rPr lang="en-PH" dirty="0">
                <a:latin typeface="+mj-lt"/>
                <a:ea typeface="Calibri" panose="020F0502020204030204" pitchFamily="34" charset="0"/>
              </a:rPr>
              <a:t>Clusters of Neighborhood in London, United Kingdom</a:t>
            </a:r>
            <a:endParaRPr lang="en-PH" dirty="0">
              <a:latin typeface="+mj-lt"/>
            </a:endParaRPr>
          </a:p>
        </p:txBody>
      </p:sp>
    </p:spTree>
    <p:extLst>
      <p:ext uri="{BB962C8B-B14F-4D97-AF65-F5344CB8AC3E}">
        <p14:creationId xmlns:p14="http://schemas.microsoft.com/office/powerpoint/2010/main" val="295128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P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0944303"/>
              </p:ext>
            </p:extLst>
          </p:nvPr>
        </p:nvGraphicFramePr>
        <p:xfrm>
          <a:off x="1096963" y="1846263"/>
          <a:ext cx="10058400" cy="21996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497831164"/>
                    </a:ext>
                  </a:extLst>
                </a:gridCol>
                <a:gridCol w="5029200">
                  <a:extLst>
                    <a:ext uri="{9D8B030D-6E8A-4147-A177-3AD203B41FA5}">
                      <a16:colId xmlns:a16="http://schemas.microsoft.com/office/drawing/2014/main" val="474761526"/>
                    </a:ext>
                  </a:extLst>
                </a:gridCol>
              </a:tblGrid>
              <a:tr h="370840">
                <a:tc>
                  <a:txBody>
                    <a:bodyPr/>
                    <a:lstStyle/>
                    <a:p>
                      <a:r>
                        <a:rPr lang="en-US" dirty="0" smtClean="0"/>
                        <a:t>Cluster</a:t>
                      </a:r>
                      <a:endParaRPr lang="en-PH" dirty="0"/>
                    </a:p>
                  </a:txBody>
                  <a:tcPr/>
                </a:tc>
                <a:tc>
                  <a:txBody>
                    <a:bodyPr/>
                    <a:lstStyle/>
                    <a:p>
                      <a:r>
                        <a:rPr lang="en-US" dirty="0" smtClean="0"/>
                        <a:t>Description</a:t>
                      </a:r>
                      <a:endParaRPr lang="en-PH" dirty="0"/>
                    </a:p>
                  </a:txBody>
                  <a:tcPr/>
                </a:tc>
                <a:extLst>
                  <a:ext uri="{0D108BD9-81ED-4DB2-BD59-A6C34878D82A}">
                    <a16:rowId xmlns:a16="http://schemas.microsoft.com/office/drawing/2014/main" val="2694978480"/>
                  </a:ext>
                </a:extLst>
              </a:tr>
              <a:tr h="370840">
                <a:tc>
                  <a:txBody>
                    <a:bodyPr/>
                    <a:lstStyle/>
                    <a:p>
                      <a:r>
                        <a:rPr lang="en-US" dirty="0" smtClean="0"/>
                        <a:t>1 – Pub, Stores,</a:t>
                      </a:r>
                      <a:r>
                        <a:rPr lang="en-US" baseline="0" dirty="0" smtClean="0"/>
                        <a:t> and Restaurants</a:t>
                      </a:r>
                      <a:endParaRPr lang="en-PH" dirty="0"/>
                    </a:p>
                  </a:txBody>
                  <a:tcPr/>
                </a:tc>
                <a:tc>
                  <a:txBody>
                    <a:bodyPr/>
                    <a:lstStyle/>
                    <a:p>
                      <a:r>
                        <a:rPr lang="en-US" dirty="0" smtClean="0"/>
                        <a:t>Most common venues are Pub, stores, and restaurants. It is usually characterized as one of the busiest streets in London. This can be a good prospective when building a food restaurant.</a:t>
                      </a:r>
                      <a:endParaRPr lang="en-PH" dirty="0"/>
                    </a:p>
                  </a:txBody>
                  <a:tcPr/>
                </a:tc>
                <a:extLst>
                  <a:ext uri="{0D108BD9-81ED-4DB2-BD59-A6C34878D82A}">
                    <a16:rowId xmlns:a16="http://schemas.microsoft.com/office/drawing/2014/main" val="2764551458"/>
                  </a:ext>
                </a:extLst>
              </a:tr>
              <a:tr h="370840">
                <a:tc>
                  <a:txBody>
                    <a:bodyPr/>
                    <a:lstStyle/>
                    <a:p>
                      <a:r>
                        <a:rPr lang="en-US" dirty="0" smtClean="0"/>
                        <a:t>2 – Recreation</a:t>
                      </a:r>
                      <a:endParaRPr lang="en-PH" dirty="0"/>
                    </a:p>
                  </a:txBody>
                  <a:tcPr/>
                </a:tc>
                <a:tc>
                  <a:txBody>
                    <a:bodyPr/>
                    <a:lstStyle/>
                    <a:p>
                      <a:r>
                        <a:rPr lang="en-US" dirty="0" smtClean="0"/>
                        <a:t>Its top three most common venues are: Park, Yoga Studio, and Food Court.</a:t>
                      </a:r>
                      <a:endParaRPr lang="en-PH" dirty="0"/>
                    </a:p>
                  </a:txBody>
                  <a:tcPr/>
                </a:tc>
                <a:extLst>
                  <a:ext uri="{0D108BD9-81ED-4DB2-BD59-A6C34878D82A}">
                    <a16:rowId xmlns:a16="http://schemas.microsoft.com/office/drawing/2014/main" val="2240558885"/>
                  </a:ext>
                </a:extLst>
              </a:tr>
            </a:tbl>
          </a:graphicData>
        </a:graphic>
      </p:graphicFrame>
    </p:spTree>
    <p:extLst>
      <p:ext uri="{BB962C8B-B14F-4D97-AF65-F5344CB8AC3E}">
        <p14:creationId xmlns:p14="http://schemas.microsoft.com/office/powerpoint/2010/main" val="285204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P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1224231"/>
              </p:ext>
            </p:extLst>
          </p:nvPr>
        </p:nvGraphicFramePr>
        <p:xfrm>
          <a:off x="1096963" y="1846263"/>
          <a:ext cx="10058400" cy="32969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497831164"/>
                    </a:ext>
                  </a:extLst>
                </a:gridCol>
                <a:gridCol w="5029200">
                  <a:extLst>
                    <a:ext uri="{9D8B030D-6E8A-4147-A177-3AD203B41FA5}">
                      <a16:colId xmlns:a16="http://schemas.microsoft.com/office/drawing/2014/main" val="474761526"/>
                    </a:ext>
                  </a:extLst>
                </a:gridCol>
              </a:tblGrid>
              <a:tr h="370840">
                <a:tc>
                  <a:txBody>
                    <a:bodyPr/>
                    <a:lstStyle/>
                    <a:p>
                      <a:r>
                        <a:rPr lang="en-US" dirty="0" smtClean="0"/>
                        <a:t>Cluster</a:t>
                      </a:r>
                      <a:endParaRPr lang="en-PH" dirty="0"/>
                    </a:p>
                  </a:txBody>
                  <a:tcPr/>
                </a:tc>
                <a:tc>
                  <a:txBody>
                    <a:bodyPr/>
                    <a:lstStyle/>
                    <a:p>
                      <a:r>
                        <a:rPr lang="en-US" dirty="0" smtClean="0"/>
                        <a:t>Description</a:t>
                      </a:r>
                      <a:endParaRPr lang="en-PH" dirty="0"/>
                    </a:p>
                  </a:txBody>
                  <a:tcPr/>
                </a:tc>
                <a:extLst>
                  <a:ext uri="{0D108BD9-81ED-4DB2-BD59-A6C34878D82A}">
                    <a16:rowId xmlns:a16="http://schemas.microsoft.com/office/drawing/2014/main" val="2694978480"/>
                  </a:ext>
                </a:extLst>
              </a:tr>
              <a:tr h="370840">
                <a:tc>
                  <a:txBody>
                    <a:bodyPr/>
                    <a:lstStyle/>
                    <a:p>
                      <a:r>
                        <a:rPr lang="en-US" dirty="0" smtClean="0"/>
                        <a:t>3</a:t>
                      </a:r>
                      <a:r>
                        <a:rPr lang="en-US" baseline="0" dirty="0" smtClean="0"/>
                        <a:t> – Stores and Bus Stops</a:t>
                      </a:r>
                      <a:endParaRPr lang="en-PH" dirty="0"/>
                    </a:p>
                  </a:txBody>
                  <a:tcPr/>
                </a:tc>
                <a:tc>
                  <a:txBody>
                    <a:bodyPr/>
                    <a:lstStyle/>
                    <a:p>
                      <a:r>
                        <a:rPr lang="en-US" dirty="0" smtClean="0"/>
                        <a:t>The most common venues are: Bus Stops and Stores. Although this is a good prospective also in which case there is less competitor, we will not be delving into this because of the few numbers of clusters involved. </a:t>
                      </a:r>
                      <a:endParaRPr lang="en-PH" dirty="0"/>
                    </a:p>
                  </a:txBody>
                  <a:tcPr/>
                </a:tc>
                <a:extLst>
                  <a:ext uri="{0D108BD9-81ED-4DB2-BD59-A6C34878D82A}">
                    <a16:rowId xmlns:a16="http://schemas.microsoft.com/office/drawing/2014/main" val="3657378411"/>
                  </a:ext>
                </a:extLst>
              </a:tr>
              <a:tr h="370840">
                <a:tc>
                  <a:txBody>
                    <a:bodyPr/>
                    <a:lstStyle/>
                    <a:p>
                      <a:r>
                        <a:rPr lang="en-US" dirty="0" smtClean="0"/>
                        <a:t>4 – Fitness</a:t>
                      </a:r>
                      <a:r>
                        <a:rPr lang="en-US" baseline="0" dirty="0" smtClean="0"/>
                        <a:t> and Recreation</a:t>
                      </a:r>
                      <a:endParaRPr lang="en-P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800" kern="1200" dirty="0" smtClean="0">
                          <a:solidFill>
                            <a:schemeClr val="dk1"/>
                          </a:solidFill>
                          <a:effectLst/>
                          <a:latin typeface="+mn-lt"/>
                          <a:ea typeface="+mn-ea"/>
                          <a:cs typeface="+mn-cs"/>
                        </a:rPr>
                        <a:t>Its most common venues are Soccer Stadium, Gym centers, and Park. This is a more of recreational-centric neighborhood and might not be less target market in the area.</a:t>
                      </a:r>
                    </a:p>
                    <a:p>
                      <a:endParaRPr lang="en-PH" dirty="0"/>
                    </a:p>
                  </a:txBody>
                  <a:tcPr/>
                </a:tc>
                <a:extLst>
                  <a:ext uri="{0D108BD9-81ED-4DB2-BD59-A6C34878D82A}">
                    <a16:rowId xmlns:a16="http://schemas.microsoft.com/office/drawing/2014/main" val="1621669824"/>
                  </a:ext>
                </a:extLst>
              </a:tr>
            </a:tbl>
          </a:graphicData>
        </a:graphic>
      </p:graphicFrame>
    </p:spTree>
    <p:extLst>
      <p:ext uri="{BB962C8B-B14F-4D97-AF65-F5344CB8AC3E}">
        <p14:creationId xmlns:p14="http://schemas.microsoft.com/office/powerpoint/2010/main" val="9338246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TotalTime>
  <Words>682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Evaluating Food Restaurant Feasibility in London, United Kingdom using k-Means Clustering </vt:lpstr>
      <vt:lpstr>Content</vt:lpstr>
      <vt:lpstr>Background</vt:lpstr>
      <vt:lpstr>Problem and Interests</vt:lpstr>
      <vt:lpstr>Data Sources</vt:lpstr>
      <vt:lpstr>Method</vt:lpstr>
      <vt:lpstr>Results</vt:lpstr>
      <vt:lpstr>Results</vt:lpstr>
      <vt:lpstr>Results</vt:lpstr>
      <vt:lpstr>Results</vt:lpstr>
      <vt:lpstr>Conclusion </vt:lpstr>
    </vt:vector>
  </TitlesOfParts>
  <Company>Interpublic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Food Restaurant Feasibility in London, United Kingdom using k-Means Clustering</dc:title>
  <dc:creator>Dela Cruz, Cez (MNL-KSO)</dc:creator>
  <cp:lastModifiedBy>Dela Cruz, Cez (MNL-KSO)</cp:lastModifiedBy>
  <cp:revision>3</cp:revision>
  <dcterms:created xsi:type="dcterms:W3CDTF">2020-09-07T13:31:10Z</dcterms:created>
  <dcterms:modified xsi:type="dcterms:W3CDTF">2020-09-07T13:46:08Z</dcterms:modified>
</cp:coreProperties>
</file>