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1.jpeg" ContentType="image/jpeg"/>
  <Override PartName="/ppt/notesSlides/notesSlide3.xml" ContentType="application/vnd.openxmlformats-officedocument.presentationml.notesSlide+xml"/>
  <Override PartName="/ppt/media/image2.jpeg" ContentType="image/jpeg"/>
  <Override PartName="/ppt/media/image3.jpeg" ContentType="image/jpeg"/>
  <Override PartName="/ppt/notesSlides/notesSlide4.xml" ContentType="application/vnd.openxmlformats-officedocument.presentationml.notesSlide+xml"/>
  <Override PartName="/ppt/notesSlides/notesSlide5.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noFill/>
        </a:fill>
      </a:tcStyle>
    </a:wholeTbl>
    <a:band2H>
      <a:tcTxStyle b="def" i="def"/>
      <a:tcStyle>
        <a:tcBdr/>
        <a:fill>
          <a:solidFill>
            <a:srgbClr val="F2F2F2"/>
          </a:solidFill>
        </a:fill>
      </a:tcStyle>
    </a:band2H>
    <a:firstCol>
      <a:tcTxStyle b="off" i="off">
        <a:font>
          <a:latin typeface="Helvetica Neue"/>
          <a:ea typeface="Helvetica Neue"/>
          <a:cs typeface="Helvetica Neue"/>
        </a:font>
        <a:srgbClr val="444444"/>
      </a:tcTxStyle>
      <a:tcStyle>
        <a:tcBdr>
          <a:left>
            <a:ln w="12700" cap="flat">
              <a:solidFill>
                <a:srgbClr val="000000"/>
              </a:solidFill>
              <a:prstDash val="solid"/>
              <a:miter lim="400000"/>
            </a:ln>
          </a:left>
          <a:right>
            <a:ln w="12700" cap="flat">
              <a:solidFill>
                <a:srgbClr val="C4C6C6"/>
              </a:solidFill>
              <a:prstDash val="solid"/>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E8E9E8"/>
          </a:solidFill>
        </a:fill>
      </a:tcStyle>
    </a:firstCol>
    <a:la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solidFill>
                <a:srgbClr val="000000"/>
              </a:solidFill>
              <a:prstDash val="solid"/>
              <a:miter lim="400000"/>
            </a:ln>
          </a:bottom>
          <a:insideH>
            <a:ln w="12700" cap="flat">
              <a:noFill/>
              <a:miter lim="400000"/>
            </a:ln>
          </a:insideH>
          <a:insideV>
            <a:ln w="12700" cap="flat">
              <a:noFill/>
              <a:miter lim="400000"/>
            </a:ln>
          </a:insideV>
        </a:tcBdr>
        <a:fill>
          <a:no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noFill/>
              <a:miter lim="400000"/>
            </a:ln>
          </a:insideH>
          <a:insideV>
            <a:ln w="12700" cap="flat">
              <a:noFill/>
              <a:miter lim="400000"/>
            </a:ln>
          </a:insideV>
        </a:tcBdr>
        <a:fill>
          <a:solidFill>
            <a:schemeClr val="accent1">
              <a:satOff val="12166"/>
              <a:lumOff val="-13042"/>
            </a:schemeClr>
          </a:solidFill>
        </a:fill>
      </a:tcStyle>
    </a:firstRow>
  </a:tblStyle>
  <a:tblStyle styleId="{C7B018BB-80A7-4F77-B60F-C8B233D01FF8}" styleName="">
    <a:tblBg/>
    <a:wholeTb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b="def" i="def"/>
      <a:tcStyle>
        <a:tcBdr/>
        <a:fill>
          <a:solidFill>
            <a:srgbClr val="EFF8FA"/>
          </a:solidFill>
        </a:fill>
      </a:tcStyle>
    </a:band2H>
    <a:firstCo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4F728F"/>
              </a:solidFill>
              <a:prstDash val="solid"/>
              <a:miter lim="400000"/>
            </a:ln>
          </a:top>
          <a:bottom>
            <a:ln w="12700" cap="flat">
              <a:solidFill>
                <a:srgbClr val="4F728F"/>
              </a:solidFill>
              <a:prstDash val="solid"/>
              <a:miter lim="400000"/>
            </a:ln>
          </a:bottom>
          <a:insideH>
            <a:ln w="12700" cap="flat">
              <a:solidFill>
                <a:srgbClr val="4F728F"/>
              </a:solidFill>
              <a:prstDash val="solid"/>
              <a:miter lim="400000"/>
            </a:ln>
          </a:insideH>
          <a:insideV>
            <a:ln w="12700" cap="flat">
              <a:noFill/>
              <a:miter lim="400000"/>
            </a:ln>
          </a:insideV>
        </a:tcBdr>
        <a:fill>
          <a:solidFill>
            <a:srgbClr val="D4DADF"/>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638EB0"/>
          </a:solid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173D59"/>
          </a:solidFill>
        </a:fill>
      </a:tcStyle>
    </a:firstRow>
  </a:tblStyle>
  <a:tblStyle styleId="{EEE7283C-3CF3-47DC-8721-378D4A62B228}" styleName="">
    <a:tblBg/>
    <a:wholeTbl>
      <a:tcTxStyle b="off" i="off">
        <a:font>
          <a:latin typeface="Helvetica Neue"/>
          <a:ea typeface="Helvetica Neue"/>
          <a:cs typeface="Helvetica Neue"/>
        </a:font>
        <a:srgbClr val="444444"/>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b="def" i="def"/>
      <a:tcStyle>
        <a:tcBdr/>
        <a:fill>
          <a:solidFill>
            <a:srgbClr val="F2F2F2"/>
          </a:solidFill>
        </a:fill>
      </a:tcStyle>
    </a:band2H>
    <a:firstCol>
      <a:tcTxStyle b="off" i="off">
        <a:font>
          <a:latin typeface="Helvetica Neue"/>
          <a:ea typeface="Helvetica Neue"/>
          <a:cs typeface="Helvetica Neue"/>
        </a:font>
        <a:srgbClr val="444444"/>
      </a:tcTxStyle>
      <a:tcStyle>
        <a:tcBdr>
          <a:left>
            <a:ln w="12700" cap="flat">
              <a:solidFill>
                <a:srgbClr val="3C3C1D"/>
              </a:solidFill>
              <a:prstDash val="solid"/>
              <a:miter lim="400000"/>
            </a:ln>
          </a:left>
          <a:right>
            <a:ln w="12700" cap="flat">
              <a:solidFill>
                <a:schemeClr val="accent2">
                  <a:hueOff val="-487087"/>
                  <a:satOff val="-2686"/>
                  <a:lumOff val="14808"/>
                </a:schemeClr>
              </a:solidFill>
              <a:prstDash val="solid"/>
              <a:miter lim="400000"/>
            </a:ln>
          </a:right>
          <a:top>
            <a:ln w="12700" cap="flat">
              <a:solidFill>
                <a:schemeClr val="accent2">
                  <a:hueOff val="-487087"/>
                  <a:satOff val="-2686"/>
                  <a:lumOff val="14808"/>
                </a:schemeClr>
              </a:solidFill>
              <a:prstDash val="solid"/>
              <a:miter lim="400000"/>
            </a:ln>
          </a:top>
          <a:bottom>
            <a:ln w="12700" cap="flat">
              <a:solidFill>
                <a:schemeClr val="accent2">
                  <a:hueOff val="-487087"/>
                  <a:satOff val="-2686"/>
                  <a:lumOff val="14808"/>
                </a:schemeClr>
              </a:solidFill>
              <a:prstDash val="solid"/>
              <a:miter lim="400000"/>
            </a:ln>
          </a:bottom>
          <a:insideH>
            <a:ln w="12700" cap="flat">
              <a:solidFill>
                <a:schemeClr val="accent2">
                  <a:hueOff val="-487087"/>
                  <a:satOff val="-2686"/>
                  <a:lumOff val="14808"/>
                </a:schemeClr>
              </a:solidFill>
              <a:prstDash val="solid"/>
              <a:miter lim="400000"/>
            </a:ln>
          </a:insideH>
          <a:insideV>
            <a:ln w="12700" cap="flat">
              <a:solidFill>
                <a:schemeClr val="accent2">
                  <a:hueOff val="-487087"/>
                  <a:satOff val="-2686"/>
                  <a:lumOff val="14808"/>
                </a:schemeClr>
              </a:solidFill>
              <a:prstDash val="solid"/>
              <a:miter lim="400000"/>
            </a:ln>
          </a:insideV>
        </a:tcBdr>
        <a:fill>
          <a:solidFill>
            <a:srgbClr val="CFCDBB"/>
          </a:solidFill>
        </a:fill>
      </a:tcStyle>
    </a:firstCol>
    <a:lastRow>
      <a:tcTxStyle b="off" i="off">
        <a:font>
          <a:latin typeface="Helvetica Neue"/>
          <a:ea typeface="Helvetica Neue"/>
          <a:cs typeface="Helvetica Neue"/>
        </a:font>
        <a:srgbClr val="444444"/>
      </a:tcTxStyle>
      <a:tcStyle>
        <a:tcBdr>
          <a:left>
            <a:ln w="12700" cap="flat">
              <a:solidFill>
                <a:srgbClr val="C6C6C6"/>
              </a:solidFill>
              <a:prstDash val="solid"/>
              <a:miter lim="400000"/>
            </a:ln>
          </a:left>
          <a:right>
            <a:ln w="12700" cap="flat">
              <a:solidFill>
                <a:srgbClr val="C6C6C6"/>
              </a:solidFill>
              <a:prstDash val="solid"/>
              <a:miter lim="400000"/>
            </a:ln>
          </a:right>
          <a:top>
            <a:ln w="12700" cap="flat">
              <a:solidFill>
                <a:srgbClr val="656839"/>
              </a:solidFill>
              <a:prstDash val="solid"/>
              <a:miter lim="400000"/>
            </a:ln>
          </a:top>
          <a:bottom>
            <a:ln w="12700" cap="flat">
              <a:solidFill>
                <a:srgbClr val="3C3C1D"/>
              </a:solidFill>
              <a:prstDash val="solid"/>
              <a:miter lim="400000"/>
            </a:ln>
          </a:bottom>
          <a:insideH>
            <a:ln w="12700" cap="flat">
              <a:solidFill>
                <a:srgbClr val="C6C6C6"/>
              </a:solidFill>
              <a:prstDash val="solid"/>
              <a:miter lim="400000"/>
            </a:ln>
          </a:insideH>
          <a:insideV>
            <a:ln w="12700" cap="flat">
              <a:solidFill>
                <a:srgbClr val="C6C6C6"/>
              </a:solidFill>
              <a:prstDash val="solid"/>
              <a:miter lim="400000"/>
            </a:ln>
          </a:insideV>
        </a:tcBdr>
        <a:fill>
          <a:solidFill>
            <a:srgbClr val="E8E9E8"/>
          </a:solidFill>
        </a:fill>
      </a:tcStyle>
    </a:lastRow>
    <a:firstRow>
      <a:tcTxStyle b="off" i="off">
        <a:font>
          <a:latin typeface="Helvetica Neue"/>
          <a:ea typeface="Helvetica Neue"/>
          <a:cs typeface="Helvetica Neue"/>
        </a:font>
        <a:srgbClr val="FFFFFF"/>
      </a:tcTxStyle>
      <a:tcStyle>
        <a:tcBdr>
          <a:left>
            <a:ln w="12700" cap="flat">
              <a:solidFill>
                <a:schemeClr val="accent2">
                  <a:hueOff val="-487087"/>
                  <a:satOff val="-2686"/>
                  <a:lumOff val="14808"/>
                </a:schemeClr>
              </a:solidFill>
              <a:prstDash val="solid"/>
              <a:miter lim="400000"/>
            </a:ln>
          </a:left>
          <a:right>
            <a:ln w="12700" cap="flat">
              <a:solidFill>
                <a:schemeClr val="accent2">
                  <a:hueOff val="-487087"/>
                  <a:satOff val="-2686"/>
                  <a:lumOff val="14808"/>
                </a:schemeClr>
              </a:solidFill>
              <a:prstDash val="solid"/>
              <a:miter lim="400000"/>
            </a:ln>
          </a:right>
          <a:top>
            <a:ln w="12700" cap="flat">
              <a:solidFill>
                <a:srgbClr val="3C3C1D"/>
              </a:solidFill>
              <a:prstDash val="solid"/>
              <a:miter lim="400000"/>
            </a:ln>
          </a:top>
          <a:bottom>
            <a:ln w="12700" cap="flat">
              <a:solidFill>
                <a:srgbClr val="CBCBCB"/>
              </a:solidFill>
              <a:prstDash val="solid"/>
              <a:miter lim="400000"/>
            </a:ln>
          </a:bottom>
          <a:insideH>
            <a:ln w="12700" cap="flat">
              <a:solidFill>
                <a:srgbClr val="AAA485"/>
              </a:solidFill>
              <a:prstDash val="solid"/>
              <a:miter lim="400000"/>
            </a:ln>
          </a:insideH>
          <a:insideV>
            <a:ln w="12700" cap="flat">
              <a:solidFill>
                <a:schemeClr val="accent2">
                  <a:hueOff val="-487087"/>
                  <a:satOff val="-2686"/>
                  <a:lumOff val="14808"/>
                </a:schemeClr>
              </a:solidFill>
              <a:prstDash val="solid"/>
              <a:miter lim="400000"/>
            </a:ln>
          </a:insideV>
        </a:tcBdr>
        <a:fill>
          <a:solidFill>
            <a:srgbClr val="656839"/>
          </a:solidFill>
        </a:fill>
      </a:tcStyle>
    </a:firstRow>
  </a:tblStyle>
  <a:tblStyle styleId="{CF821DB8-F4EB-4A41-A1BA-3FCAFE7338EE}" styleName="">
    <a:tblBg/>
    <a:wholeTb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F1F1F1"/>
          </a:solidFill>
        </a:fill>
      </a:tcStyle>
    </a:wholeTbl>
    <a:band2H>
      <a:tcTxStyle b="def" i="def"/>
      <a:tcStyle>
        <a:tcBdr/>
        <a:fill>
          <a:solidFill>
            <a:srgbClr val="E4E4E0"/>
          </a:solidFill>
        </a:fill>
      </a:tcStyle>
    </a:band2H>
    <a:firstCol>
      <a:tcTxStyle b="off" i="off">
        <a:font>
          <a:latin typeface="Helvetica Neue"/>
          <a:ea typeface="Helvetica Neue"/>
          <a:cs typeface="Helvetica Neue"/>
        </a:font>
        <a:srgbClr val="FFFFFF"/>
      </a:tcTxStyle>
      <a:tcStyle>
        <a:tcBdr>
          <a:left>
            <a:ln w="12700" cap="flat">
              <a:solidFill>
                <a:srgbClr val="515151"/>
              </a:solidFill>
              <a:prstDash val="solid"/>
              <a:miter lim="400000"/>
            </a:ln>
          </a:left>
          <a:right>
            <a:ln w="12700" cap="flat">
              <a:noFill/>
              <a:miter lim="400000"/>
            </a:ln>
          </a:right>
          <a:top>
            <a:ln w="12700" cap="flat">
              <a:solidFill>
                <a:srgbClr val="7D7766"/>
              </a:solidFill>
              <a:prstDash val="solid"/>
              <a:miter lim="400000"/>
            </a:ln>
          </a:top>
          <a:bottom>
            <a:ln w="12700" cap="flat">
              <a:solidFill>
                <a:srgbClr val="7D7766"/>
              </a:solidFill>
              <a:prstDash val="solid"/>
              <a:miter lim="400000"/>
            </a:ln>
          </a:bottom>
          <a:insideH>
            <a:ln w="12700" cap="flat">
              <a:solidFill>
                <a:srgbClr val="7D7766"/>
              </a:solidFill>
              <a:prstDash val="solid"/>
              <a:miter lim="400000"/>
            </a:ln>
          </a:insideH>
          <a:insideV>
            <a:ln w="12700" cap="flat">
              <a:noFill/>
              <a:miter lim="400000"/>
            </a:ln>
          </a:insideV>
        </a:tcBdr>
        <a:fill>
          <a:solidFill>
            <a:srgbClr val="8F8B7E"/>
          </a:solidFill>
        </a:fill>
      </a:tcStyle>
    </a:firstCol>
    <a:la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747474"/>
              </a:solidFill>
              <a:prstDash val="solid"/>
              <a:miter lim="400000"/>
            </a:ln>
          </a:top>
          <a:bottom>
            <a:ln w="12700" cap="flat">
              <a:solidFill>
                <a:srgbClr val="515151"/>
              </a:solidFill>
              <a:prstDash val="solid"/>
              <a:miter lim="400000"/>
            </a:ln>
          </a:bottom>
          <a:insideH>
            <a:ln w="12700" cap="flat">
              <a:noFill/>
              <a:miter lim="400000"/>
            </a:ln>
          </a:insideH>
          <a:insideV>
            <a:ln w="12700" cap="flat">
              <a:noFill/>
              <a:miter lim="400000"/>
            </a:ln>
          </a:insideV>
        </a:tcBdr>
        <a:fill>
          <a:solidFill>
            <a:srgbClr val="F1F1F1"/>
          </a:solid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solidFill>
                <a:srgbClr val="515151"/>
              </a:solidFill>
              <a:prstDash val="solid"/>
              <a:miter lim="400000"/>
            </a:ln>
          </a:top>
          <a:bottom>
            <a:ln w="25400" cap="flat">
              <a:solidFill>
                <a:schemeClr val="accent2">
                  <a:hueOff val="-487087"/>
                  <a:satOff val="-2686"/>
                  <a:lumOff val="14808"/>
                </a:schemeClr>
              </a:solidFill>
              <a:prstDash val="solid"/>
              <a:miter lim="400000"/>
            </a:ln>
          </a:bottom>
          <a:insideH>
            <a:ln w="12700" cap="flat">
              <a:noFill/>
              <a:miter lim="400000"/>
            </a:ln>
          </a:insideH>
          <a:insideV>
            <a:ln w="12700" cap="flat">
              <a:noFill/>
              <a:miter lim="400000"/>
            </a:ln>
          </a:insideV>
        </a:tcBdr>
        <a:fill>
          <a:solidFill>
            <a:srgbClr val="5E5A4C"/>
          </a:solidFill>
        </a:fill>
      </a:tcStyle>
    </a:firstRow>
  </a:tblStyle>
  <a:tblStyle styleId="{33BA23B1-9221-436E-865A-0063620EA4FD}" styleName="">
    <a:tblBg/>
    <a:wholeTbl>
      <a:tcTxStyle b="off" i="off">
        <a:font>
          <a:latin typeface="Helvetica Neue"/>
          <a:ea typeface="Helvetica Neue"/>
          <a:cs typeface="Helvetica Neue"/>
        </a:font>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solidFill>
                <a:srgbClr val="747474"/>
              </a:solidFill>
              <a:prstDash val="solid"/>
              <a:miter lim="400000"/>
            </a:ln>
          </a:insideH>
          <a:insideV>
            <a:ln w="12700" cap="flat">
              <a:solidFill>
                <a:srgbClr val="747474"/>
              </a:solidFill>
              <a:prstDash val="solid"/>
              <a:miter lim="400000"/>
            </a:ln>
          </a:insideV>
        </a:tcBdr>
        <a:fill>
          <a:noFill/>
        </a:fill>
      </a:tcStyle>
    </a:wholeTbl>
    <a:band2H>
      <a:tcTxStyle b="def" i="def"/>
      <a:tcStyle>
        <a:tcBdr/>
        <a:fill>
          <a:solidFill>
            <a:srgbClr val="F2F2F2"/>
          </a:solidFill>
        </a:fill>
      </a:tcStyle>
    </a:band2H>
    <a:firstCol>
      <a:tcTxStyle b="off" i="off">
        <a:font>
          <a:latin typeface="Helvetica Neue"/>
          <a:ea typeface="Helvetica Neue"/>
          <a:cs typeface="Helvetica Neue"/>
        </a:font>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firstCol>
    <a:la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lastRow>
    <a:fir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firstRow>
  </a:tblStyle>
  <a:tblStyle styleId="{2708684C-4D16-4618-839F-0558EEFCDFE6}" styleName="">
    <a:tblBg/>
    <a:wholeTbl>
      <a:tcTxStyle b="off" i="off">
        <a:font>
          <a:latin typeface="Helvetica Neue"/>
          <a:ea typeface="Helvetica Neue"/>
          <a:cs typeface="Helvetica Neue"/>
        </a:font>
        <a:srgbClr val="777777"/>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525252"/>
              </a:solidFill>
              <a:custDash>
                <a:ds d="200000" sp="200000"/>
              </a:custDash>
              <a:miter lim="400000"/>
            </a:ln>
          </a:top>
          <a:bottom>
            <a:ln w="12700" cap="flat">
              <a:solidFill>
                <a:srgbClr val="525252"/>
              </a:solidFill>
              <a:custDash>
                <a:ds d="200000" sp="200000"/>
              </a:custDash>
              <a:miter lim="400000"/>
            </a:ln>
          </a:bottom>
          <a:insideH>
            <a:ln w="12700" cap="flat">
              <a:solidFill>
                <a:srgbClr val="525252"/>
              </a:solidFill>
              <a:custDash>
                <a:ds d="200000" sp="200000"/>
              </a:custDash>
              <a:miter lim="400000"/>
            </a:ln>
          </a:insideH>
          <a:insideV>
            <a:ln w="12700" cap="flat">
              <a:solidFill>
                <a:srgbClr val="C9C9C9"/>
              </a:solidFill>
              <a:prstDash val="solid"/>
              <a:miter lim="400000"/>
            </a:ln>
          </a:insideV>
        </a:tcBdr>
        <a:fill>
          <a:noFill/>
        </a:fill>
      </a:tcStyle>
    </a:wholeTbl>
    <a:band2H>
      <a:tcTxStyle b="def" i="def"/>
      <a:tcStyle>
        <a:tcBdr/>
        <a:fill>
          <a:solidFill>
            <a:srgbClr val="D2D2D2">
              <a:alpha val="30000"/>
            </a:srgbClr>
          </a:solidFill>
        </a:fill>
      </a:tcStyle>
    </a:band2H>
    <a:firstCol>
      <a:tcTxStyle b="off" i="off">
        <a:font>
          <a:latin typeface="Helvetica Neue Medium"/>
          <a:ea typeface="Helvetica Neue Medium"/>
          <a:cs typeface="Helvetica Neue Medium"/>
        </a:font>
        <a:srgbClr val="555555"/>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C9C9C9"/>
              </a:solidFill>
              <a:prstDash val="solid"/>
              <a:miter lim="400000"/>
            </a:ln>
          </a:top>
          <a:bottom>
            <a:ln w="12700" cap="flat">
              <a:solidFill>
                <a:srgbClr val="C9C9C9"/>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Col>
    <a:lastRow>
      <a:tcTxStyle b="off" i="off">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lastRow>
    <a:firstRow>
      <a:tcTxStyle b="off" i="off">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4" name="Shape 124"/>
          <p:cNvSpPr/>
          <p:nvPr>
            <p:ph type="sldImg"/>
          </p:nvPr>
        </p:nvSpPr>
        <p:spPr>
          <a:xfrm>
            <a:off x="1143000" y="685800"/>
            <a:ext cx="4572000" cy="3429000"/>
          </a:xfrm>
          <a:prstGeom prst="rect">
            <a:avLst/>
          </a:prstGeom>
        </p:spPr>
        <p:txBody>
          <a:bodyPr/>
          <a:lstStyle/>
          <a:p>
            <a:pPr/>
          </a:p>
        </p:txBody>
      </p:sp>
      <p:sp>
        <p:nvSpPr>
          <p:cNvPr id="125" name="Shape 12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spcBef>
        <a:spcPts val="900"/>
      </a:spcBef>
      <a:defRPr>
        <a:latin typeface="Helvetica Neue"/>
        <a:ea typeface="Helvetica Neue"/>
        <a:cs typeface="Helvetica Neue"/>
        <a:sym typeface="Helvetica Neue"/>
      </a:defRPr>
    </a:lvl1pPr>
    <a:lvl2pPr indent="228600" defTabSz="457200" latinLnBrk="0">
      <a:lnSpc>
        <a:spcPct val="117999"/>
      </a:lnSpc>
      <a:spcBef>
        <a:spcPts val="900"/>
      </a:spcBef>
      <a:defRPr>
        <a:latin typeface="Helvetica Neue"/>
        <a:ea typeface="Helvetica Neue"/>
        <a:cs typeface="Helvetica Neue"/>
        <a:sym typeface="Helvetica Neue"/>
      </a:defRPr>
    </a:lvl2pPr>
    <a:lvl3pPr indent="457200" defTabSz="457200" latinLnBrk="0">
      <a:lnSpc>
        <a:spcPct val="117999"/>
      </a:lnSpc>
      <a:spcBef>
        <a:spcPts val="900"/>
      </a:spcBef>
      <a:defRPr>
        <a:latin typeface="Helvetica Neue"/>
        <a:ea typeface="Helvetica Neue"/>
        <a:cs typeface="Helvetica Neue"/>
        <a:sym typeface="Helvetica Neue"/>
      </a:defRPr>
    </a:lvl3pPr>
    <a:lvl4pPr indent="685800" defTabSz="457200" latinLnBrk="0">
      <a:lnSpc>
        <a:spcPct val="117999"/>
      </a:lnSpc>
      <a:spcBef>
        <a:spcPts val="900"/>
      </a:spcBef>
      <a:defRPr>
        <a:latin typeface="Helvetica Neue"/>
        <a:ea typeface="Helvetica Neue"/>
        <a:cs typeface="Helvetica Neue"/>
        <a:sym typeface="Helvetica Neue"/>
      </a:defRPr>
    </a:lvl4pPr>
    <a:lvl5pPr indent="914400" defTabSz="457200" latinLnBrk="0">
      <a:lnSpc>
        <a:spcPct val="117999"/>
      </a:lnSpc>
      <a:spcBef>
        <a:spcPts val="900"/>
      </a:spcBef>
      <a:defRPr>
        <a:latin typeface="Helvetica Neue"/>
        <a:ea typeface="Helvetica Neue"/>
        <a:cs typeface="Helvetica Neue"/>
        <a:sym typeface="Helvetica Neue"/>
      </a:defRPr>
    </a:lvl5pPr>
    <a:lvl6pPr indent="1143000" defTabSz="457200" latinLnBrk="0">
      <a:lnSpc>
        <a:spcPct val="117999"/>
      </a:lnSpc>
      <a:spcBef>
        <a:spcPts val="900"/>
      </a:spcBef>
      <a:defRPr>
        <a:latin typeface="Helvetica Neue"/>
        <a:ea typeface="Helvetica Neue"/>
        <a:cs typeface="Helvetica Neue"/>
        <a:sym typeface="Helvetica Neue"/>
      </a:defRPr>
    </a:lvl6pPr>
    <a:lvl7pPr indent="1371600" defTabSz="457200" latinLnBrk="0">
      <a:lnSpc>
        <a:spcPct val="117999"/>
      </a:lnSpc>
      <a:spcBef>
        <a:spcPts val="900"/>
      </a:spcBef>
      <a:defRPr>
        <a:latin typeface="Helvetica Neue"/>
        <a:ea typeface="Helvetica Neue"/>
        <a:cs typeface="Helvetica Neue"/>
        <a:sym typeface="Helvetica Neue"/>
      </a:defRPr>
    </a:lvl7pPr>
    <a:lvl8pPr indent="1600200" defTabSz="457200" latinLnBrk="0">
      <a:lnSpc>
        <a:spcPct val="117999"/>
      </a:lnSpc>
      <a:spcBef>
        <a:spcPts val="900"/>
      </a:spcBef>
      <a:defRPr>
        <a:latin typeface="Helvetica Neue"/>
        <a:ea typeface="Helvetica Neue"/>
        <a:cs typeface="Helvetica Neue"/>
        <a:sym typeface="Helvetica Neue"/>
      </a:defRPr>
    </a:lvl8pPr>
    <a:lvl9pPr indent="1828800" defTabSz="457200" latinLnBrk="0">
      <a:lnSpc>
        <a:spcPct val="117999"/>
      </a:lnSpc>
      <a:spcBef>
        <a:spcPts val="900"/>
      </a:spcBef>
      <a:defRPr>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Shape 133"/>
          <p:cNvSpPr/>
          <p:nvPr>
            <p:ph type="sldImg"/>
          </p:nvPr>
        </p:nvSpPr>
        <p:spPr>
          <a:prstGeom prst="rect">
            <a:avLst/>
          </a:prstGeom>
        </p:spPr>
        <p:txBody>
          <a:bodyPr/>
          <a:lstStyle/>
          <a:p>
            <a:pPr/>
          </a:p>
        </p:txBody>
      </p:sp>
      <p:sp>
        <p:nvSpPr>
          <p:cNvPr id="134" name="Shape 134"/>
          <p:cNvSpPr/>
          <p:nvPr>
            <p:ph type="body" sz="quarter" idx="1"/>
          </p:nvPr>
        </p:nvSpPr>
        <p:spPr>
          <a:prstGeom prst="rect">
            <a:avLst/>
          </a:prstGeom>
        </p:spPr>
        <p:txBody>
          <a:bodyPr/>
          <a:lstStyle/>
          <a:p>
            <a:pPr/>
            <a:r>
              <a:t>Comparison: This approach treats metaphors as comparisons that highlight preexisting but potentially obscure similarities between the target and base concepts. The process is assumed to be one of feature matching.</a:t>
            </a:r>
          </a:p>
          <a:p>
            <a:pPr/>
          </a:p>
          <a:p>
            <a:pPr/>
            <a:r>
              <a:t>Problems: Metaphoric mappings often involve the projection of new information from the base to the target. The computer metaphor of mind was not informative be- cause it simply highlighted certain well-known aspects of the mind that were also true of computers but rather because it promoted a transfer of knowledge from the domain of computers to that of minds. Feature-matching models provide no mechanism for the projection of such distinctive base properties.</a:t>
            </a:r>
          </a:p>
          <a:p>
            <a:pPr/>
          </a:p>
          <a:p>
            <a:pPr/>
            <a:r>
              <a:t>Nor do they suggest any means for predicting which distinctive base properties will be inferred of the target.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Shape 137"/>
          <p:cNvSpPr/>
          <p:nvPr>
            <p:ph type="sldImg"/>
          </p:nvPr>
        </p:nvSpPr>
        <p:spPr>
          <a:prstGeom prst="rect">
            <a:avLst/>
          </a:prstGeom>
        </p:spPr>
        <p:txBody>
          <a:bodyPr/>
          <a:lstStyle/>
          <a:p>
            <a:pPr/>
          </a:p>
        </p:txBody>
      </p:sp>
      <p:sp>
        <p:nvSpPr>
          <p:cNvPr id="138" name="Shape 138"/>
          <p:cNvSpPr/>
          <p:nvPr>
            <p:ph type="body" sz="quarter" idx="1"/>
          </p:nvPr>
        </p:nvSpPr>
        <p:spPr>
          <a:prstGeom prst="rect">
            <a:avLst/>
          </a:prstGeom>
        </p:spPr>
        <p:txBody>
          <a:bodyPr/>
          <a:lstStyle/>
          <a:p>
            <a:pPr/>
            <a:r>
              <a:t>However, it has been shown that literal and, at least, familiar metaphorical sentences are equally easy to comprehend suggesting that literal meanings are not  necessarily computer first. </a:t>
            </a:r>
          </a:p>
          <a:p>
            <a:pPr/>
          </a:p>
          <a:p>
            <a:pPr/>
            <a:r>
              <a:t>Some researchers have used the limitations of feature-matching models to argue that cross-domain mappings between metaphor targets and bases are mediated by abstract metaphoric categories. </a:t>
            </a:r>
          </a:p>
          <a:p>
            <a:pPr/>
          </a:p>
          <a:p>
            <a:pPr/>
            <a:r>
              <a:t>Categorization: The literal target and base concepts of a metaphor are never placed in direct correspondence during metaphor comprehension. Rather, the base concept is used to access or derive an abstract metaphoric category of which it represents a prototypical member, and the target concept is then assigned to that category.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Shape 159"/>
          <p:cNvSpPr/>
          <p:nvPr>
            <p:ph type="sldImg"/>
          </p:nvPr>
        </p:nvSpPr>
        <p:spPr>
          <a:prstGeom prst="rect">
            <a:avLst/>
          </a:prstGeom>
        </p:spPr>
        <p:txBody>
          <a:bodyPr/>
          <a:lstStyle/>
          <a:p>
            <a:pPr/>
          </a:p>
        </p:txBody>
      </p:sp>
      <p:sp>
        <p:nvSpPr>
          <p:cNvPr id="160" name="Shape 160"/>
          <p:cNvSpPr/>
          <p:nvPr>
            <p:ph type="body" sz="quarter" idx="1"/>
          </p:nvPr>
        </p:nvSpPr>
        <p:spPr>
          <a:prstGeom prst="rect">
            <a:avLst/>
          </a:prstGeom>
        </p:spPr>
        <p:txBody>
          <a:bodyPr/>
          <a:lstStyle/>
          <a:p>
            <a:pPr/>
            <a:r>
              <a:t>Two components have been commonly reported for metaphors, the N400 and  the P600/LPC (Pynte et al.,1996; Coulson and Van Petten, 2002; De Grauwe et al., 2010; Schmidt-Snoek et al., 2015).</a:t>
            </a:r>
          </a:p>
          <a:p>
            <a:pPr/>
            <a:r>
              <a:t>Changes in the amplitude of the N400 may reflect the ease of mapping the meaning(s) of incoming words onto semantic memory structure and sentence and discourse level context, while the P600 has been traditionally linked to syntactic reanalysis, although recent studies have suggested that it also reflects semantic and interpretation processes, such as sentence-level interpretation conflicts (Frenzel et al., 2011) and integration in the wider discourse model and communicative context.</a:t>
            </a:r>
          </a:p>
          <a:p>
            <a:pPr/>
            <a:r>
              <a:t>Most studies reported a biphasic N400-P600 effect, assumed to link different stages in conceptual mapping (Coulson and Van Petten, 2002; De Grauwe et al., 2010). Other authors reported an N400 response only (Pynte et al., 1996), or a P600 only, described as a form of a reanalysis stage (Yang et al., 2013).</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Shape 169"/>
          <p:cNvSpPr/>
          <p:nvPr>
            <p:ph type="sldImg"/>
          </p:nvPr>
        </p:nvSpPr>
        <p:spPr>
          <a:prstGeom prst="rect">
            <a:avLst/>
          </a:prstGeom>
        </p:spPr>
        <p:txBody>
          <a:bodyPr/>
          <a:lstStyle/>
          <a:p>
            <a:pPr/>
          </a:p>
        </p:txBody>
      </p:sp>
      <p:sp>
        <p:nvSpPr>
          <p:cNvPr id="170" name="Shape 170"/>
          <p:cNvSpPr/>
          <p:nvPr>
            <p:ph type="body" sz="quarter" idx="1"/>
          </p:nvPr>
        </p:nvSpPr>
        <p:spPr>
          <a:prstGeom prst="rect">
            <a:avLst/>
          </a:prstGeom>
        </p:spPr>
        <p:txBody>
          <a:bodyPr/>
          <a:lstStyle/>
          <a:p>
            <a:pPr/>
            <a:r>
              <a:t>The materials were 100 metaphor sentences, 100 non-metaphor sentences, and 200 filler sentences. Metaphor sentences were of the structure “A is a B,” and were presented either with or without the pragmatic marker “like.” </a:t>
            </a:r>
          </a:p>
          <a:p>
            <a:pPr/>
            <a:r>
              <a:t>Non-metaphor sentences were of the same structure, and were also presented either with or without the pragmatic marker “like.”</a:t>
            </a:r>
          </a:p>
          <a:p>
            <a:pPr/>
            <a:r>
              <a:t>10% of sentences were followed by comprehension questions to ensure the participant was paying attention. These were simple yes-or-no questions directly related to the preceding sentence.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Shape 173"/>
          <p:cNvSpPr/>
          <p:nvPr>
            <p:ph type="sldImg"/>
          </p:nvPr>
        </p:nvSpPr>
        <p:spPr>
          <a:prstGeom prst="rect">
            <a:avLst/>
          </a:prstGeom>
        </p:spPr>
        <p:txBody>
          <a:bodyPr/>
          <a:lstStyle/>
          <a:p>
            <a:pPr/>
          </a:p>
        </p:txBody>
      </p:sp>
      <p:sp>
        <p:nvSpPr>
          <p:cNvPr id="174" name="Shape 174"/>
          <p:cNvSpPr/>
          <p:nvPr>
            <p:ph type="body" sz="quarter" idx="1"/>
          </p:nvPr>
        </p:nvSpPr>
        <p:spPr>
          <a:prstGeom prst="rect">
            <a:avLst/>
          </a:prstGeom>
        </p:spPr>
        <p:txBody>
          <a:bodyPr/>
          <a:lstStyle/>
          <a:p>
            <a:pPr/>
            <a:r>
              <a:t>Each word was presented for 200 ms, and the interword interval was dependent on the length of the preceding word, at 100 ms plus an additional 37 ms for each character in the word (see Coulson and Petten, 2002; Lai and Curran, 2013; Lai et al., 2009, and others). After the final word and interword interval, participants saw a symbol on the screen (“ ( - - ) ”) for 1000 ms that indicated a blink break. For trials with questions, following the blink break there was a blank screen for 1600 ms, and then the question appeared. The question remained on the screen for 2000 ms or until the participant made their response with the keyboard. The question was followed by a variable intertrial interval of 800-1200 ms.</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amp; Subtitle">
    <p:spTree>
      <p:nvGrpSpPr>
        <p:cNvPr id="1" name=""/>
        <p:cNvGrpSpPr/>
        <p:nvPr/>
      </p:nvGrpSpPr>
      <p:grpSpPr>
        <a:xfrm>
          <a:off x="0" y="0"/>
          <a:ext cx="0" cy="0"/>
          <a:chOff x="0" y="0"/>
          <a:chExt cx="0" cy="0"/>
        </a:xfrm>
      </p:grpSpPr>
      <p:sp>
        <p:nvSpPr>
          <p:cNvPr id="12" name="Rectangle"/>
          <p:cNvSpPr/>
          <p:nvPr/>
        </p:nvSpPr>
        <p:spPr>
          <a:xfrm>
            <a:off x="571500" y="4749800"/>
            <a:ext cx="11868094" cy="129"/>
          </a:xfrm>
          <a:prstGeom prst="rect">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13" name="Title Text"/>
          <p:cNvSpPr txBox="1"/>
          <p:nvPr>
            <p:ph type="title"/>
          </p:nvPr>
        </p:nvSpPr>
        <p:spPr>
          <a:xfrm>
            <a:off x="571500" y="1320800"/>
            <a:ext cx="11861800" cy="3175000"/>
          </a:xfrm>
          <a:prstGeom prst="rect">
            <a:avLst/>
          </a:prstGeom>
        </p:spPr>
        <p:txBody>
          <a:bodyPr/>
          <a:lstStyle/>
          <a:p>
            <a:pPr/>
            <a:r>
              <a:t>Title Text</a:t>
            </a:r>
          </a:p>
        </p:txBody>
      </p:sp>
      <p:sp>
        <p:nvSpPr>
          <p:cNvPr id="14" name="Body Level One…"/>
          <p:cNvSpPr txBox="1"/>
          <p:nvPr>
            <p:ph type="body" sz="quarter" idx="1"/>
          </p:nvPr>
        </p:nvSpPr>
        <p:spPr>
          <a:xfrm>
            <a:off x="571500" y="5016500"/>
            <a:ext cx="11861800" cy="1016000"/>
          </a:xfrm>
          <a:prstGeom prst="rect">
            <a:avLst/>
          </a:prstGeom>
        </p:spPr>
        <p:txBody>
          <a:bodyPr/>
          <a:lstStyle>
            <a:lvl1pPr marL="0" indent="0">
              <a:spcBef>
                <a:spcPts val="0"/>
              </a:spcBef>
              <a:buSzTx/>
              <a:buFontTx/>
              <a:buNone/>
              <a:defRPr sz="2600"/>
            </a:lvl1pPr>
            <a:lvl2pPr marL="0" indent="228600">
              <a:spcBef>
                <a:spcPts val="0"/>
              </a:spcBef>
              <a:buSzTx/>
              <a:buFontTx/>
              <a:buNone/>
              <a:defRPr sz="2600"/>
            </a:lvl2pPr>
            <a:lvl3pPr marL="0" indent="457200">
              <a:spcBef>
                <a:spcPts val="0"/>
              </a:spcBef>
              <a:buSzTx/>
              <a:buFontTx/>
              <a:buNone/>
              <a:defRPr sz="2600"/>
            </a:lvl3pPr>
            <a:lvl4pPr marL="0" indent="685800">
              <a:spcBef>
                <a:spcPts val="0"/>
              </a:spcBef>
              <a:buSzTx/>
              <a:buFontTx/>
              <a:buNone/>
              <a:defRPr sz="2600"/>
            </a:lvl4pPr>
            <a:lvl5pPr marL="0" indent="914400">
              <a:spcBef>
                <a:spcPts val="0"/>
              </a:spcBef>
              <a:buSzTx/>
              <a:buFontTx/>
              <a:buNone/>
              <a:defRPr sz="2600"/>
            </a:lvl5p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p:spTree>
      <p:nvGrpSpPr>
        <p:cNvPr id="1" name=""/>
        <p:cNvGrpSpPr/>
        <p:nvPr/>
      </p:nvGrpSpPr>
      <p:grpSpPr>
        <a:xfrm>
          <a:off x="0" y="0"/>
          <a:ext cx="0" cy="0"/>
          <a:chOff x="0" y="0"/>
          <a:chExt cx="0" cy="0"/>
        </a:xfrm>
      </p:grpSpPr>
      <p:sp>
        <p:nvSpPr>
          <p:cNvPr id="101" name="–Johnny Appleseed"/>
          <p:cNvSpPr/>
          <p:nvPr>
            <p:ph type="body" sz="quarter" idx="13"/>
          </p:nvPr>
        </p:nvSpPr>
        <p:spPr>
          <a:xfrm>
            <a:off x="1270000" y="6362700"/>
            <a:ext cx="10464800" cy="498422"/>
          </a:xfrm>
          <a:prstGeom prst="rect">
            <a:avLst/>
          </a:prstGeom>
        </p:spPr>
        <p:txBody>
          <a:bodyPr>
            <a:spAutoFit/>
          </a:bodyPr>
          <a:lstStyle>
            <a:lvl1pPr marL="0" indent="0" algn="ctr" defTabSz="457200">
              <a:spcBef>
                <a:spcPts val="0"/>
              </a:spcBef>
              <a:buSzTx/>
              <a:buFontTx/>
              <a:buNone/>
              <a:defRPr sz="2600">
                <a:solidFill>
                  <a:srgbClr val="000000"/>
                </a:solidFill>
              </a:defRPr>
            </a:lvl1pPr>
          </a:lstStyle>
          <a:p>
            <a:pPr/>
            <a:r>
              <a:t>–Johnny Appleseed</a:t>
            </a:r>
          </a:p>
        </p:txBody>
      </p:sp>
      <p:sp>
        <p:nvSpPr>
          <p:cNvPr id="102" name="“Type a quote here.”"/>
          <p:cNvSpPr/>
          <p:nvPr>
            <p:ph type="body" sz="quarter" idx="14"/>
          </p:nvPr>
        </p:nvSpPr>
        <p:spPr>
          <a:xfrm>
            <a:off x="1270000" y="4292600"/>
            <a:ext cx="10464800" cy="711200"/>
          </a:xfrm>
          <a:prstGeom prst="rect">
            <a:avLst/>
          </a:prstGeom>
        </p:spPr>
        <p:txBody>
          <a:bodyPr anchor="ctr">
            <a:spAutoFit/>
          </a:bodyPr>
          <a:lstStyle>
            <a:lvl1pPr marL="0" indent="0" algn="ctr" defTabSz="457200">
              <a:spcBef>
                <a:spcPts val="2400"/>
              </a:spcBef>
              <a:buSzTx/>
              <a:buFontTx/>
              <a:buNone/>
              <a:defRPr sz="4000">
                <a:solidFill>
                  <a:srgbClr val="747474"/>
                </a:solidFill>
              </a:defRPr>
            </a:lvl1pPr>
          </a:lstStyle>
          <a:p>
            <a:pPr/>
            <a:r>
              <a:t>“Type a quote here.”</a:t>
            </a: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spTree>
      <p:nvGrpSpPr>
        <p:cNvPr id="1" name=""/>
        <p:cNvGrpSpPr/>
        <p:nvPr/>
      </p:nvGrpSpPr>
      <p:grpSpPr>
        <a:xfrm>
          <a:off x="0" y="0"/>
          <a:ext cx="0" cy="0"/>
          <a:chOff x="0" y="0"/>
          <a:chExt cx="0" cy="0"/>
        </a:xfrm>
      </p:grpSpPr>
      <p:sp>
        <p:nvSpPr>
          <p:cNvPr id="110" name="Image"/>
          <p:cNvSpPr/>
          <p:nvPr>
            <p:ph type="pic" idx="13"/>
          </p:nvPr>
        </p:nvSpPr>
        <p:spPr>
          <a:xfrm>
            <a:off x="0" y="0"/>
            <a:ext cx="13004800" cy="9753600"/>
          </a:xfrm>
          <a:prstGeom prst="rect">
            <a:avLst/>
          </a:prstGeom>
        </p:spPr>
        <p:txBody>
          <a:bodyPr lIns="91439" tIns="45719" rIns="91439" bIns="45719">
            <a:noAutofit/>
          </a:bodyPr>
          <a:lstStyle/>
          <a:p>
            <a:pPr/>
          </a:p>
        </p:txBody>
      </p:sp>
      <p:sp>
        <p:nvSpPr>
          <p:cNvPr id="1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1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Horizontal">
    <p:spTree>
      <p:nvGrpSpPr>
        <p:cNvPr id="1" name=""/>
        <p:cNvGrpSpPr/>
        <p:nvPr/>
      </p:nvGrpSpPr>
      <p:grpSpPr>
        <a:xfrm>
          <a:off x="0" y="0"/>
          <a:ext cx="0" cy="0"/>
          <a:chOff x="0" y="0"/>
          <a:chExt cx="0" cy="0"/>
        </a:xfrm>
      </p:grpSpPr>
      <p:sp>
        <p:nvSpPr>
          <p:cNvPr id="22" name="Triangle"/>
          <p:cNvSpPr/>
          <p:nvPr/>
        </p:nvSpPr>
        <p:spPr>
          <a:xfrm rot="5400000">
            <a:off x="6832536" y="8686863"/>
            <a:ext cx="1422529"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23" name="Image"/>
          <p:cNvSpPr/>
          <p:nvPr>
            <p:ph type="pic" idx="13"/>
          </p:nvPr>
        </p:nvSpPr>
        <p:spPr>
          <a:xfrm>
            <a:off x="0" y="0"/>
            <a:ext cx="13004800" cy="7594600"/>
          </a:xfrm>
          <a:prstGeom prst="rect">
            <a:avLst/>
          </a:prstGeom>
        </p:spPr>
        <p:txBody>
          <a:bodyPr lIns="91439" tIns="45719" rIns="91439" bIns="45719">
            <a:noAutofit/>
          </a:bodyPr>
          <a:lstStyle/>
          <a:p>
            <a:pPr/>
          </a:p>
        </p:txBody>
      </p:sp>
      <p:sp>
        <p:nvSpPr>
          <p:cNvPr id="24" name="Title Text"/>
          <p:cNvSpPr txBox="1"/>
          <p:nvPr>
            <p:ph type="title"/>
          </p:nvPr>
        </p:nvSpPr>
        <p:spPr>
          <a:xfrm>
            <a:off x="1409700" y="7785100"/>
            <a:ext cx="5791200" cy="1701800"/>
          </a:xfrm>
          <a:prstGeom prst="rect">
            <a:avLst/>
          </a:prstGeom>
        </p:spPr>
        <p:txBody>
          <a:bodyPr anchor="ctr"/>
          <a:lstStyle>
            <a:lvl1pPr algn="r"/>
          </a:lstStyle>
          <a:p>
            <a:pPr/>
            <a:r>
              <a:t>Title Text</a:t>
            </a:r>
          </a:p>
        </p:txBody>
      </p:sp>
      <p:sp>
        <p:nvSpPr>
          <p:cNvPr id="25" name="Body Level One…"/>
          <p:cNvSpPr txBox="1"/>
          <p:nvPr>
            <p:ph type="body" sz="quarter" idx="1"/>
          </p:nvPr>
        </p:nvSpPr>
        <p:spPr>
          <a:xfrm>
            <a:off x="7848600" y="8470900"/>
            <a:ext cx="4953000" cy="508000"/>
          </a:xfrm>
          <a:prstGeom prst="rect">
            <a:avLst/>
          </a:prstGeom>
        </p:spPr>
        <p:txBody>
          <a:bodyPr/>
          <a:lstStyle>
            <a:lvl1pPr marL="0" indent="0">
              <a:spcBef>
                <a:spcPts val="0"/>
              </a:spcBef>
              <a:buSzTx/>
              <a:buFontTx/>
              <a:buNone/>
              <a:defRPr sz="2600"/>
            </a:lvl1pPr>
            <a:lvl2pPr marL="0" indent="228600">
              <a:spcBef>
                <a:spcPts val="0"/>
              </a:spcBef>
              <a:buSzTx/>
              <a:buFontTx/>
              <a:buNone/>
              <a:defRPr sz="2600"/>
            </a:lvl2pPr>
            <a:lvl3pPr marL="0" indent="457200">
              <a:spcBef>
                <a:spcPts val="0"/>
              </a:spcBef>
              <a:buSzTx/>
              <a:buFontTx/>
              <a:buNone/>
              <a:defRPr sz="2600"/>
            </a:lvl3pPr>
            <a:lvl4pPr marL="0" indent="685800">
              <a:spcBef>
                <a:spcPts val="0"/>
              </a:spcBef>
              <a:buSzTx/>
              <a:buFontTx/>
              <a:buNone/>
              <a:defRPr sz="2600"/>
            </a:lvl4pPr>
            <a:lvl5pPr marL="0" indent="914400">
              <a:spcBef>
                <a:spcPts val="0"/>
              </a:spcBef>
              <a:buSzTx/>
              <a:buFontTx/>
              <a:buNone/>
              <a:defRPr sz="2600"/>
            </a:lvl5pPr>
          </a:lstStyle>
          <a:p>
            <a:pPr/>
            <a:r>
              <a:t>Body Level One</a:t>
            </a:r>
          </a:p>
          <a:p>
            <a:pPr lvl="1"/>
            <a:r>
              <a:t>Body Level Two</a:t>
            </a:r>
          </a:p>
          <a:p>
            <a:pPr lvl="2"/>
            <a:r>
              <a:t>Body Level Three</a:t>
            </a:r>
          </a:p>
          <a:p>
            <a:pPr lvl="3"/>
            <a:r>
              <a:t>Body Level Four</a:t>
            </a:r>
          </a:p>
          <a:p>
            <a:pPr lvl="4"/>
            <a:r>
              <a:t>Body Level Five</a:t>
            </a:r>
          </a:p>
        </p:txBody>
      </p:sp>
      <p:sp>
        <p:nvSpPr>
          <p:cNvPr id="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Center">
    <p:spTree>
      <p:nvGrpSpPr>
        <p:cNvPr id="1" name=""/>
        <p:cNvGrpSpPr/>
        <p:nvPr/>
      </p:nvGrpSpPr>
      <p:grpSpPr>
        <a:xfrm>
          <a:off x="0" y="0"/>
          <a:ext cx="0" cy="0"/>
          <a:chOff x="0" y="0"/>
          <a:chExt cx="0" cy="0"/>
        </a:xfrm>
      </p:grpSpPr>
      <p:sp>
        <p:nvSpPr>
          <p:cNvPr id="33" name="Title Text"/>
          <p:cNvSpPr txBox="1"/>
          <p:nvPr>
            <p:ph type="title"/>
          </p:nvPr>
        </p:nvSpPr>
        <p:spPr>
          <a:xfrm>
            <a:off x="571500" y="3289300"/>
            <a:ext cx="11861800" cy="3175000"/>
          </a:xfrm>
          <a:prstGeom prst="rect">
            <a:avLst/>
          </a:prstGeom>
        </p:spPr>
        <p:txBody>
          <a:bodyPr anchor="ctr"/>
          <a:lstStyle/>
          <a:p>
            <a:pPr/>
            <a:r>
              <a:t>Title Text</a:t>
            </a:r>
          </a:p>
        </p:txBody>
      </p:sp>
      <p:sp>
        <p:nvSpPr>
          <p:cNvPr id="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Vertical">
    <p:spTree>
      <p:nvGrpSpPr>
        <p:cNvPr id="1" name=""/>
        <p:cNvGrpSpPr/>
        <p:nvPr/>
      </p:nvGrpSpPr>
      <p:grpSpPr>
        <a:xfrm>
          <a:off x="0" y="0"/>
          <a:ext cx="0" cy="0"/>
          <a:chOff x="0" y="0"/>
          <a:chExt cx="0" cy="0"/>
        </a:xfrm>
      </p:grpSpPr>
      <p:sp>
        <p:nvSpPr>
          <p:cNvPr id="41" name="Diamond"/>
          <p:cNvSpPr/>
          <p:nvPr/>
        </p:nvSpPr>
        <p:spPr>
          <a:xfrm>
            <a:off x="571500" y="4864100"/>
            <a:ext cx="5334476" cy="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0" y="21600"/>
                </a:lnTo>
                <a:close/>
              </a:path>
            </a:pathLst>
          </a:cu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42" name="Image"/>
          <p:cNvSpPr/>
          <p:nvPr>
            <p:ph type="pic" idx="13"/>
          </p:nvPr>
        </p:nvSpPr>
        <p:spPr>
          <a:xfrm>
            <a:off x="6502400" y="0"/>
            <a:ext cx="6502400" cy="9753600"/>
          </a:xfrm>
          <a:prstGeom prst="rect">
            <a:avLst/>
          </a:prstGeom>
        </p:spPr>
        <p:txBody>
          <a:bodyPr lIns="91439" tIns="45719" rIns="91439" bIns="45719">
            <a:noAutofit/>
          </a:bodyPr>
          <a:lstStyle/>
          <a:p>
            <a:pPr/>
          </a:p>
        </p:txBody>
      </p:sp>
      <p:sp>
        <p:nvSpPr>
          <p:cNvPr id="43" name="Title Text"/>
          <p:cNvSpPr txBox="1"/>
          <p:nvPr>
            <p:ph type="title"/>
          </p:nvPr>
        </p:nvSpPr>
        <p:spPr>
          <a:xfrm>
            <a:off x="571500" y="1435100"/>
            <a:ext cx="5334000" cy="3175000"/>
          </a:xfrm>
          <a:prstGeom prst="rect">
            <a:avLst/>
          </a:prstGeom>
        </p:spPr>
        <p:txBody>
          <a:bodyPr/>
          <a:lstStyle/>
          <a:p>
            <a:pPr/>
            <a:r>
              <a:t>Title Text</a:t>
            </a:r>
          </a:p>
        </p:txBody>
      </p:sp>
      <p:sp>
        <p:nvSpPr>
          <p:cNvPr id="44" name="Body Level One…"/>
          <p:cNvSpPr txBox="1"/>
          <p:nvPr>
            <p:ph type="body" sz="quarter" idx="1"/>
          </p:nvPr>
        </p:nvSpPr>
        <p:spPr>
          <a:xfrm>
            <a:off x="571500" y="5130800"/>
            <a:ext cx="5334000" cy="3175000"/>
          </a:xfrm>
          <a:prstGeom prst="rect">
            <a:avLst/>
          </a:prstGeom>
        </p:spPr>
        <p:txBody>
          <a:bodyPr/>
          <a:lstStyle>
            <a:lvl1pPr marL="0" indent="0">
              <a:spcBef>
                <a:spcPts val="0"/>
              </a:spcBef>
              <a:buSzTx/>
              <a:buFontTx/>
              <a:buNone/>
              <a:defRPr sz="2600">
                <a:solidFill>
                  <a:schemeClr val="accent6">
                    <a:hueOff val="-12921703"/>
                    <a:satOff val="-11099"/>
                    <a:lumOff val="-7127"/>
                  </a:schemeClr>
                </a:solidFill>
              </a:defRPr>
            </a:lvl1pPr>
            <a:lvl2pPr marL="0" indent="228600">
              <a:spcBef>
                <a:spcPts val="0"/>
              </a:spcBef>
              <a:buSzTx/>
              <a:buFontTx/>
              <a:buNone/>
              <a:defRPr sz="2600">
                <a:solidFill>
                  <a:schemeClr val="accent6">
                    <a:hueOff val="-12921703"/>
                    <a:satOff val="-11099"/>
                    <a:lumOff val="-7127"/>
                  </a:schemeClr>
                </a:solidFill>
              </a:defRPr>
            </a:lvl2pPr>
            <a:lvl3pPr marL="0" indent="457200">
              <a:spcBef>
                <a:spcPts val="0"/>
              </a:spcBef>
              <a:buSzTx/>
              <a:buFontTx/>
              <a:buNone/>
              <a:defRPr sz="2600">
                <a:solidFill>
                  <a:schemeClr val="accent6">
                    <a:hueOff val="-12921703"/>
                    <a:satOff val="-11099"/>
                    <a:lumOff val="-7127"/>
                  </a:schemeClr>
                </a:solidFill>
              </a:defRPr>
            </a:lvl3pPr>
            <a:lvl4pPr marL="0" indent="685800">
              <a:spcBef>
                <a:spcPts val="0"/>
              </a:spcBef>
              <a:buSzTx/>
              <a:buFontTx/>
              <a:buNone/>
              <a:defRPr sz="2600">
                <a:solidFill>
                  <a:schemeClr val="accent6">
                    <a:hueOff val="-12921703"/>
                    <a:satOff val="-11099"/>
                    <a:lumOff val="-7127"/>
                  </a:schemeClr>
                </a:solidFill>
              </a:defRPr>
            </a:lvl4pPr>
            <a:lvl5pPr marL="0" indent="914400">
              <a:spcBef>
                <a:spcPts val="0"/>
              </a:spcBef>
              <a:buSzTx/>
              <a:buFontTx/>
              <a:buNone/>
              <a:defRPr sz="2600">
                <a:solidFill>
                  <a:schemeClr val="accent6">
                    <a:hueOff val="-12921703"/>
                    <a:satOff val="-11099"/>
                    <a:lumOff val="-7127"/>
                  </a:schemeClr>
                </a:solidFill>
              </a:defRPr>
            </a:lvl5pPr>
          </a:lstStyle>
          <a:p>
            <a:pPr/>
            <a:r>
              <a:t>Body Level One</a:t>
            </a:r>
          </a:p>
          <a:p>
            <a:pPr lvl="1"/>
            <a:r>
              <a:t>Body Level Two</a:t>
            </a:r>
          </a:p>
          <a:p>
            <a:pPr lvl="2"/>
            <a:r>
              <a:t>Body Level Three</a:t>
            </a:r>
          </a:p>
          <a:p>
            <a:pPr lvl="3"/>
            <a:r>
              <a:t>Body Level Four</a:t>
            </a:r>
          </a:p>
          <a:p>
            <a:pPr lvl="4"/>
            <a:r>
              <a:t>Body Level Five</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52" name="Title Text"/>
          <p:cNvSpPr txBox="1"/>
          <p:nvPr>
            <p:ph type="title"/>
          </p:nvPr>
        </p:nvSpPr>
        <p:spPr>
          <a:prstGeom prst="rect">
            <a:avLst/>
          </a:prstGeom>
        </p:spPr>
        <p:txBody>
          <a:bodyPr/>
          <a:lstStyle/>
          <a:p>
            <a:pPr/>
            <a:r>
              <a:t>Title Text</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60" name="Title Text"/>
          <p:cNvSpPr txBox="1"/>
          <p:nvPr>
            <p:ph type="title"/>
          </p:nvPr>
        </p:nvSpPr>
        <p:spPr>
          <a:prstGeom prst="rect">
            <a:avLst/>
          </a:prstGeom>
        </p:spPr>
        <p:txBody>
          <a:bodyPr/>
          <a:lstStyle/>
          <a:p>
            <a:pPr/>
            <a:r>
              <a:t>Title Text</a:t>
            </a:r>
          </a:p>
        </p:txBody>
      </p:sp>
      <p:sp>
        <p:nvSpPr>
          <p:cNvPr id="61" name="Body Level One…"/>
          <p:cNvSpPr txBox="1"/>
          <p:nvPr>
            <p:ph type="body" idx="1"/>
          </p:nvPr>
        </p:nvSpPr>
        <p:spPr>
          <a:prstGeom prst="rect">
            <a:avLst/>
          </a:prstGeom>
        </p:spPr>
        <p:txBody>
          <a:bodyPr/>
          <a:lstStyle>
            <a:lvl1pPr marL="457200" indent="-457200">
              <a:buSzPct val="100000"/>
            </a:lvl1pPr>
            <a:lvl2pPr marL="914400" indent="-457200">
              <a:buSzPct val="100000"/>
              <a:buChar char="‣"/>
            </a:lvl2pPr>
            <a:lvl3pPr marL="1371600" indent="-457200"/>
            <a:lvl4pPr marL="1828800" indent="-457200"/>
            <a:lvl5pPr marL="2286000" indent="-457200"/>
          </a:lstStyle>
          <a:p>
            <a:pPr/>
            <a:r>
              <a:t>Body Level One</a:t>
            </a:r>
          </a:p>
          <a:p>
            <a:pPr lvl="1"/>
            <a:r>
              <a:t>Body Level Two</a:t>
            </a:r>
          </a:p>
          <a:p>
            <a:pPr lvl="2"/>
            <a:r>
              <a:t>Body Level Three</a:t>
            </a:r>
          </a:p>
          <a:p>
            <a:pPr lvl="3"/>
            <a:r>
              <a:t>Body Level Four</a:t>
            </a:r>
          </a:p>
          <a:p>
            <a:pPr lvl="4"/>
            <a:r>
              <a:t>Body Level Five</a:t>
            </a:r>
          </a:p>
        </p:txBody>
      </p:sp>
      <p:sp>
        <p:nvSpPr>
          <p:cNvPr id="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Bullets &amp; Photo">
    <p:spTree>
      <p:nvGrpSpPr>
        <p:cNvPr id="1" name=""/>
        <p:cNvGrpSpPr/>
        <p:nvPr/>
      </p:nvGrpSpPr>
      <p:grpSpPr>
        <a:xfrm>
          <a:off x="0" y="0"/>
          <a:ext cx="0" cy="0"/>
          <a:chOff x="0" y="0"/>
          <a:chExt cx="0" cy="0"/>
        </a:xfrm>
      </p:grpSpPr>
      <p:sp>
        <p:nvSpPr>
          <p:cNvPr id="69" name="Rectangle"/>
          <p:cNvSpPr/>
          <p:nvPr/>
        </p:nvSpPr>
        <p:spPr>
          <a:xfrm>
            <a:off x="571500" y="1968500"/>
            <a:ext cx="5073394" cy="133"/>
          </a:xfrm>
          <a:prstGeom prst="rect">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70" name="Image"/>
          <p:cNvSpPr/>
          <p:nvPr>
            <p:ph type="pic" idx="13"/>
          </p:nvPr>
        </p:nvSpPr>
        <p:spPr>
          <a:xfrm>
            <a:off x="6502400" y="0"/>
            <a:ext cx="6502400" cy="9753600"/>
          </a:xfrm>
          <a:prstGeom prst="rect">
            <a:avLst/>
          </a:prstGeom>
        </p:spPr>
        <p:txBody>
          <a:bodyPr lIns="91439" tIns="45719" rIns="91439" bIns="45719">
            <a:noAutofit/>
          </a:bodyPr>
          <a:lstStyle/>
          <a:p>
            <a:pPr/>
          </a:p>
        </p:txBody>
      </p:sp>
      <p:sp>
        <p:nvSpPr>
          <p:cNvPr id="71" name="Title Text"/>
          <p:cNvSpPr txBox="1"/>
          <p:nvPr>
            <p:ph type="title"/>
          </p:nvPr>
        </p:nvSpPr>
        <p:spPr>
          <a:xfrm>
            <a:off x="571500" y="330200"/>
            <a:ext cx="5080000" cy="1397000"/>
          </a:xfrm>
          <a:prstGeom prst="rect">
            <a:avLst/>
          </a:prstGeom>
        </p:spPr>
        <p:txBody>
          <a:bodyPr/>
          <a:lstStyle/>
          <a:p>
            <a:pPr/>
            <a:r>
              <a:t>Title Text</a:t>
            </a:r>
          </a:p>
        </p:txBody>
      </p:sp>
      <p:sp>
        <p:nvSpPr>
          <p:cNvPr id="72" name="Body Level One…"/>
          <p:cNvSpPr txBox="1"/>
          <p:nvPr>
            <p:ph type="body" sz="half" idx="1"/>
          </p:nvPr>
        </p:nvSpPr>
        <p:spPr>
          <a:xfrm>
            <a:off x="571500" y="2222500"/>
            <a:ext cx="5080000" cy="6667500"/>
          </a:xfrm>
          <a:prstGeom prst="rect">
            <a:avLst/>
          </a:prstGeom>
        </p:spPr>
        <p:txBody>
          <a:bodyPr/>
          <a:lstStyle>
            <a:lvl1pPr marL="330200" indent="-330200">
              <a:spcBef>
                <a:spcPts val="3000"/>
              </a:spcBef>
              <a:buFontTx/>
              <a:defRPr sz="2600"/>
            </a:lvl1pPr>
            <a:lvl2pPr marL="660400" indent="-330200">
              <a:spcBef>
                <a:spcPts val="3000"/>
              </a:spcBef>
              <a:buFontTx/>
              <a:defRPr sz="2600"/>
            </a:lvl2pPr>
            <a:lvl3pPr marL="990600" indent="-330200">
              <a:spcBef>
                <a:spcPts val="3000"/>
              </a:spcBef>
              <a:buFontTx/>
              <a:defRPr sz="2600"/>
            </a:lvl3pPr>
            <a:lvl4pPr marL="1320800" indent="-330200">
              <a:spcBef>
                <a:spcPts val="3000"/>
              </a:spcBef>
              <a:buFontTx/>
              <a:defRPr sz="2600"/>
            </a:lvl4pPr>
            <a:lvl5pPr marL="1651000" indent="-330200">
              <a:spcBef>
                <a:spcPts val="3000"/>
              </a:spcBef>
              <a:buFontTx/>
              <a:defRPr sz="2600"/>
            </a:lvl5pPr>
          </a:lstStyle>
          <a:p>
            <a:pPr/>
            <a:r>
              <a:t>Body Level One</a:t>
            </a:r>
          </a:p>
          <a:p>
            <a:pPr lvl="1"/>
            <a:r>
              <a:t>Body Level Two</a:t>
            </a:r>
          </a:p>
          <a:p>
            <a:pPr lvl="2"/>
            <a:r>
              <a:t>Body Level Three</a:t>
            </a:r>
          </a:p>
          <a:p>
            <a:pPr lvl="3"/>
            <a:r>
              <a:t>Body Level Four</a:t>
            </a:r>
          </a:p>
          <a:p>
            <a:pPr lvl="4"/>
            <a:r>
              <a:t>Body Level Five</a:t>
            </a:r>
          </a:p>
        </p:txBody>
      </p:sp>
      <p:sp>
        <p:nvSpPr>
          <p:cNvPr id="73" name="Slide Number"/>
          <p:cNvSpPr txBox="1"/>
          <p:nvPr>
            <p:ph type="sldNum" sz="quarter" idx="2"/>
          </p:nvPr>
        </p:nvSpPr>
        <p:spPr>
          <a:xfrm>
            <a:off x="510743" y="9194800"/>
            <a:ext cx="312014" cy="299822"/>
          </a:xfrm>
          <a:prstGeom prst="rect">
            <a:avLst/>
          </a:prstGeom>
        </p:spPr>
        <p:txBody>
          <a:bodyPr/>
          <a:lstStyle>
            <a:lvl1pPr algn="l"/>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ullets">
    <p:spTree>
      <p:nvGrpSpPr>
        <p:cNvPr id="1" name=""/>
        <p:cNvGrpSpPr/>
        <p:nvPr/>
      </p:nvGrpSpPr>
      <p:grpSpPr>
        <a:xfrm>
          <a:off x="0" y="0"/>
          <a:ext cx="0" cy="0"/>
          <a:chOff x="0" y="0"/>
          <a:chExt cx="0" cy="0"/>
        </a:xfrm>
      </p:grpSpPr>
      <p:sp>
        <p:nvSpPr>
          <p:cNvPr id="80" name="Body Level One…"/>
          <p:cNvSpPr txBox="1"/>
          <p:nvPr>
            <p:ph type="body" idx="1"/>
          </p:nvPr>
        </p:nvSpPr>
        <p:spPr>
          <a:xfrm>
            <a:off x="889000" y="889000"/>
            <a:ext cx="11214100" cy="79629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spTree>
      <p:nvGrpSpPr>
        <p:cNvPr id="1" name=""/>
        <p:cNvGrpSpPr/>
        <p:nvPr/>
      </p:nvGrpSpPr>
      <p:grpSpPr>
        <a:xfrm>
          <a:off x="0" y="0"/>
          <a:ext cx="0" cy="0"/>
          <a:chOff x="0" y="0"/>
          <a:chExt cx="0" cy="0"/>
        </a:xfrm>
      </p:grpSpPr>
      <p:sp>
        <p:nvSpPr>
          <p:cNvPr id="88" name="Rectangle"/>
          <p:cNvSpPr/>
          <p:nvPr/>
        </p:nvSpPr>
        <p:spPr>
          <a:xfrm>
            <a:off x="9055098" y="508000"/>
            <a:ext cx="128" cy="7975631"/>
          </a:xfrm>
          <a:prstGeom prst="rect">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89" name="Diamond"/>
          <p:cNvSpPr/>
          <p:nvPr/>
        </p:nvSpPr>
        <p:spPr>
          <a:xfrm>
            <a:off x="9055096" y="4464050"/>
            <a:ext cx="3448503" cy="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0" y="21600"/>
                </a:lnTo>
                <a:close/>
              </a:path>
            </a:pathLst>
          </a:cu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90" name="Image"/>
          <p:cNvSpPr/>
          <p:nvPr>
            <p:ph type="pic" sz="quarter" idx="13"/>
          </p:nvPr>
        </p:nvSpPr>
        <p:spPr>
          <a:xfrm>
            <a:off x="9220200" y="4622800"/>
            <a:ext cx="3276600" cy="3860800"/>
          </a:xfrm>
          <a:prstGeom prst="rect">
            <a:avLst/>
          </a:prstGeom>
        </p:spPr>
        <p:txBody>
          <a:bodyPr lIns="91439" tIns="45719" rIns="91439" bIns="45719">
            <a:noAutofit/>
          </a:bodyPr>
          <a:lstStyle/>
          <a:p>
            <a:pPr/>
          </a:p>
        </p:txBody>
      </p:sp>
      <p:sp>
        <p:nvSpPr>
          <p:cNvPr id="91" name="Image"/>
          <p:cNvSpPr/>
          <p:nvPr>
            <p:ph type="pic" sz="quarter" idx="14"/>
          </p:nvPr>
        </p:nvSpPr>
        <p:spPr>
          <a:xfrm>
            <a:off x="9220200" y="508000"/>
            <a:ext cx="3276600" cy="3797300"/>
          </a:xfrm>
          <a:prstGeom prst="rect">
            <a:avLst/>
          </a:prstGeom>
        </p:spPr>
        <p:txBody>
          <a:bodyPr lIns="91439" tIns="45719" rIns="91439" bIns="45719">
            <a:noAutofit/>
          </a:bodyPr>
          <a:lstStyle/>
          <a:p>
            <a:pPr/>
          </a:p>
        </p:txBody>
      </p:sp>
      <p:sp>
        <p:nvSpPr>
          <p:cNvPr id="92" name="Image"/>
          <p:cNvSpPr/>
          <p:nvPr>
            <p:ph type="pic" idx="15"/>
          </p:nvPr>
        </p:nvSpPr>
        <p:spPr>
          <a:xfrm>
            <a:off x="520700" y="508000"/>
            <a:ext cx="8369300" cy="7975600"/>
          </a:xfrm>
          <a:prstGeom prst="rect">
            <a:avLst/>
          </a:prstGeom>
        </p:spPr>
        <p:txBody>
          <a:bodyPr lIns="91439" tIns="45719" rIns="91439" bIns="45719">
            <a:noAutofit/>
          </a:bodyPr>
          <a:lstStyle/>
          <a:p>
            <a:pPr/>
          </a:p>
        </p:txBody>
      </p:sp>
      <p:sp>
        <p:nvSpPr>
          <p:cNvPr id="93" name="Body Level One…"/>
          <p:cNvSpPr txBox="1"/>
          <p:nvPr>
            <p:ph type="body" sz="quarter" idx="1"/>
          </p:nvPr>
        </p:nvSpPr>
        <p:spPr>
          <a:xfrm>
            <a:off x="520700" y="8661400"/>
            <a:ext cx="8369300" cy="939800"/>
          </a:xfrm>
          <a:prstGeom prst="rect">
            <a:avLst/>
          </a:prstGeom>
        </p:spPr>
        <p:txBody>
          <a:bodyPr/>
          <a:lstStyle>
            <a:lvl1pPr marL="0" indent="0">
              <a:spcBef>
                <a:spcPts val="0"/>
              </a:spcBef>
              <a:buSzTx/>
              <a:buFontTx/>
              <a:buNone/>
              <a:defRPr sz="2600">
                <a:solidFill>
                  <a:srgbClr val="747474"/>
                </a:solidFill>
                <a:latin typeface="Helvetica Neue"/>
                <a:ea typeface="Helvetica Neue"/>
                <a:cs typeface="Helvetica Neue"/>
                <a:sym typeface="Helvetica Neue"/>
              </a:defRPr>
            </a:lvl1pPr>
            <a:lvl2pPr marL="0" indent="228600">
              <a:spcBef>
                <a:spcPts val="0"/>
              </a:spcBef>
              <a:buSzTx/>
              <a:buFontTx/>
              <a:buNone/>
              <a:defRPr sz="2600">
                <a:solidFill>
                  <a:srgbClr val="747474"/>
                </a:solidFill>
                <a:latin typeface="Helvetica Neue"/>
                <a:ea typeface="Helvetica Neue"/>
                <a:cs typeface="Helvetica Neue"/>
                <a:sym typeface="Helvetica Neue"/>
              </a:defRPr>
            </a:lvl2pPr>
            <a:lvl3pPr marL="0" indent="457200">
              <a:spcBef>
                <a:spcPts val="0"/>
              </a:spcBef>
              <a:buSzTx/>
              <a:buFontTx/>
              <a:buNone/>
              <a:defRPr sz="2600">
                <a:solidFill>
                  <a:srgbClr val="747474"/>
                </a:solidFill>
                <a:latin typeface="Helvetica Neue"/>
                <a:ea typeface="Helvetica Neue"/>
                <a:cs typeface="Helvetica Neue"/>
                <a:sym typeface="Helvetica Neue"/>
              </a:defRPr>
            </a:lvl3pPr>
            <a:lvl4pPr marL="0" indent="685800">
              <a:spcBef>
                <a:spcPts val="0"/>
              </a:spcBef>
              <a:buSzTx/>
              <a:buFontTx/>
              <a:buNone/>
              <a:defRPr sz="2600">
                <a:solidFill>
                  <a:srgbClr val="747474"/>
                </a:solidFill>
                <a:latin typeface="Helvetica Neue"/>
                <a:ea typeface="Helvetica Neue"/>
                <a:cs typeface="Helvetica Neue"/>
                <a:sym typeface="Helvetica Neue"/>
              </a:defRPr>
            </a:lvl4pPr>
            <a:lvl5pPr marL="0" indent="914400">
              <a:spcBef>
                <a:spcPts val="0"/>
              </a:spcBef>
              <a:buSzTx/>
              <a:buFontTx/>
              <a:buNone/>
              <a:defRPr sz="2600">
                <a:solidFill>
                  <a:srgbClr val="747474"/>
                </a:solidFill>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Rectangle"/>
          <p:cNvSpPr/>
          <p:nvPr/>
        </p:nvSpPr>
        <p:spPr>
          <a:xfrm>
            <a:off x="571500" y="1968500"/>
            <a:ext cx="11868106" cy="129"/>
          </a:xfrm>
          <a:prstGeom prst="rect">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3" name="Title Text"/>
          <p:cNvSpPr txBox="1"/>
          <p:nvPr>
            <p:ph type="title"/>
          </p:nvPr>
        </p:nvSpPr>
        <p:spPr>
          <a:xfrm>
            <a:off x="571500" y="330200"/>
            <a:ext cx="11861800" cy="1397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Title Text</a:t>
            </a:r>
          </a:p>
        </p:txBody>
      </p:sp>
      <p:sp>
        <p:nvSpPr>
          <p:cNvPr id="4" name="Body Level One…"/>
          <p:cNvSpPr txBox="1"/>
          <p:nvPr>
            <p:ph type="body" idx="1"/>
          </p:nvPr>
        </p:nvSpPr>
        <p:spPr>
          <a:xfrm>
            <a:off x="571500" y="2222500"/>
            <a:ext cx="11861800" cy="6667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12268199" y="9194800"/>
            <a:ext cx="312015" cy="299822"/>
          </a:xfrm>
          <a:prstGeom prst="rect">
            <a:avLst/>
          </a:prstGeom>
          <a:ln w="12700">
            <a:miter lim="400000"/>
          </a:ln>
        </p:spPr>
        <p:txBody>
          <a:bodyPr wrap="none" lIns="50800" tIns="50800" rIns="50800" bIns="50800">
            <a:spAutoFit/>
          </a:bodyPr>
          <a:lstStyle>
            <a:lvl1pPr algn="r">
              <a:defRPr sz="1400">
                <a:latin typeface="Helvetica Neue"/>
                <a:ea typeface="Helvetica Neue"/>
                <a:cs typeface="Helvetica Neue"/>
                <a:sym typeface="Helvetica Neue"/>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l" defTabSz="584200" latinLnBrk="0">
        <a:lnSpc>
          <a:spcPct val="100000"/>
        </a:lnSpc>
        <a:spcBef>
          <a:spcPts val="0"/>
        </a:spcBef>
        <a:spcAft>
          <a:spcPts val="0"/>
        </a:spcAft>
        <a:buClrTx/>
        <a:buSzTx/>
        <a:buFontTx/>
        <a:buNone/>
        <a:tabLst/>
        <a:defRPr b="0" baseline="0" cap="none" i="0" spc="0" strike="noStrike" sz="4200" u="none">
          <a:ln>
            <a:noFill/>
          </a:ln>
          <a:solidFill>
            <a:schemeClr val="accent5">
              <a:hueOff val="-309129"/>
              <a:satOff val="-11805"/>
              <a:lumOff val="-13439"/>
            </a:schemeClr>
          </a:solidFill>
          <a:uFillTx/>
          <a:latin typeface="+mn-lt"/>
          <a:ea typeface="+mn-ea"/>
          <a:cs typeface="+mn-cs"/>
          <a:sym typeface="Helvetica Neue Light"/>
        </a:defRPr>
      </a:lvl1pPr>
      <a:lvl2pPr marL="0" marR="0" indent="228600" algn="l" defTabSz="584200" latinLnBrk="0">
        <a:lnSpc>
          <a:spcPct val="100000"/>
        </a:lnSpc>
        <a:spcBef>
          <a:spcPts val="0"/>
        </a:spcBef>
        <a:spcAft>
          <a:spcPts val="0"/>
        </a:spcAft>
        <a:buClrTx/>
        <a:buSzTx/>
        <a:buFontTx/>
        <a:buNone/>
        <a:tabLst/>
        <a:defRPr b="0" baseline="0" cap="none" i="0" spc="0" strike="noStrike" sz="4200" u="none">
          <a:ln>
            <a:noFill/>
          </a:ln>
          <a:solidFill>
            <a:schemeClr val="accent5">
              <a:hueOff val="-309129"/>
              <a:satOff val="-11805"/>
              <a:lumOff val="-13439"/>
            </a:schemeClr>
          </a:solidFill>
          <a:uFillTx/>
          <a:latin typeface="+mn-lt"/>
          <a:ea typeface="+mn-ea"/>
          <a:cs typeface="+mn-cs"/>
          <a:sym typeface="Helvetica Neue Light"/>
        </a:defRPr>
      </a:lvl2pPr>
      <a:lvl3pPr marL="0" marR="0" indent="457200" algn="l" defTabSz="584200" latinLnBrk="0">
        <a:lnSpc>
          <a:spcPct val="100000"/>
        </a:lnSpc>
        <a:spcBef>
          <a:spcPts val="0"/>
        </a:spcBef>
        <a:spcAft>
          <a:spcPts val="0"/>
        </a:spcAft>
        <a:buClrTx/>
        <a:buSzTx/>
        <a:buFontTx/>
        <a:buNone/>
        <a:tabLst/>
        <a:defRPr b="0" baseline="0" cap="none" i="0" spc="0" strike="noStrike" sz="4200" u="none">
          <a:ln>
            <a:noFill/>
          </a:ln>
          <a:solidFill>
            <a:schemeClr val="accent5">
              <a:hueOff val="-309129"/>
              <a:satOff val="-11805"/>
              <a:lumOff val="-13439"/>
            </a:schemeClr>
          </a:solidFill>
          <a:uFillTx/>
          <a:latin typeface="+mn-lt"/>
          <a:ea typeface="+mn-ea"/>
          <a:cs typeface="+mn-cs"/>
          <a:sym typeface="Helvetica Neue Light"/>
        </a:defRPr>
      </a:lvl3pPr>
      <a:lvl4pPr marL="0" marR="0" indent="685800" algn="l" defTabSz="584200" latinLnBrk="0">
        <a:lnSpc>
          <a:spcPct val="100000"/>
        </a:lnSpc>
        <a:spcBef>
          <a:spcPts val="0"/>
        </a:spcBef>
        <a:spcAft>
          <a:spcPts val="0"/>
        </a:spcAft>
        <a:buClrTx/>
        <a:buSzTx/>
        <a:buFontTx/>
        <a:buNone/>
        <a:tabLst/>
        <a:defRPr b="0" baseline="0" cap="none" i="0" spc="0" strike="noStrike" sz="4200" u="none">
          <a:ln>
            <a:noFill/>
          </a:ln>
          <a:solidFill>
            <a:schemeClr val="accent5">
              <a:hueOff val="-309129"/>
              <a:satOff val="-11805"/>
              <a:lumOff val="-13439"/>
            </a:schemeClr>
          </a:solidFill>
          <a:uFillTx/>
          <a:latin typeface="+mn-lt"/>
          <a:ea typeface="+mn-ea"/>
          <a:cs typeface="+mn-cs"/>
          <a:sym typeface="Helvetica Neue Light"/>
        </a:defRPr>
      </a:lvl4pPr>
      <a:lvl5pPr marL="0" marR="0" indent="914400" algn="l" defTabSz="584200" latinLnBrk="0">
        <a:lnSpc>
          <a:spcPct val="100000"/>
        </a:lnSpc>
        <a:spcBef>
          <a:spcPts val="0"/>
        </a:spcBef>
        <a:spcAft>
          <a:spcPts val="0"/>
        </a:spcAft>
        <a:buClrTx/>
        <a:buSzTx/>
        <a:buFontTx/>
        <a:buNone/>
        <a:tabLst/>
        <a:defRPr b="0" baseline="0" cap="none" i="0" spc="0" strike="noStrike" sz="4200" u="none">
          <a:ln>
            <a:noFill/>
          </a:ln>
          <a:solidFill>
            <a:schemeClr val="accent5">
              <a:hueOff val="-309129"/>
              <a:satOff val="-11805"/>
              <a:lumOff val="-13439"/>
            </a:schemeClr>
          </a:solidFill>
          <a:uFillTx/>
          <a:latin typeface="+mn-lt"/>
          <a:ea typeface="+mn-ea"/>
          <a:cs typeface="+mn-cs"/>
          <a:sym typeface="Helvetica Neue Light"/>
        </a:defRPr>
      </a:lvl5pPr>
      <a:lvl6pPr marL="0" marR="0" indent="1143000" algn="l" defTabSz="584200" latinLnBrk="0">
        <a:lnSpc>
          <a:spcPct val="100000"/>
        </a:lnSpc>
        <a:spcBef>
          <a:spcPts val="0"/>
        </a:spcBef>
        <a:spcAft>
          <a:spcPts val="0"/>
        </a:spcAft>
        <a:buClrTx/>
        <a:buSzTx/>
        <a:buFontTx/>
        <a:buNone/>
        <a:tabLst/>
        <a:defRPr b="0" baseline="0" cap="none" i="0" spc="0" strike="noStrike" sz="4200" u="none">
          <a:ln>
            <a:noFill/>
          </a:ln>
          <a:solidFill>
            <a:schemeClr val="accent5">
              <a:hueOff val="-309129"/>
              <a:satOff val="-11805"/>
              <a:lumOff val="-13439"/>
            </a:schemeClr>
          </a:solidFill>
          <a:uFillTx/>
          <a:latin typeface="+mn-lt"/>
          <a:ea typeface="+mn-ea"/>
          <a:cs typeface="+mn-cs"/>
          <a:sym typeface="Helvetica Neue Light"/>
        </a:defRPr>
      </a:lvl6pPr>
      <a:lvl7pPr marL="0" marR="0" indent="1371600" algn="l" defTabSz="584200" latinLnBrk="0">
        <a:lnSpc>
          <a:spcPct val="100000"/>
        </a:lnSpc>
        <a:spcBef>
          <a:spcPts val="0"/>
        </a:spcBef>
        <a:spcAft>
          <a:spcPts val="0"/>
        </a:spcAft>
        <a:buClrTx/>
        <a:buSzTx/>
        <a:buFontTx/>
        <a:buNone/>
        <a:tabLst/>
        <a:defRPr b="0" baseline="0" cap="none" i="0" spc="0" strike="noStrike" sz="4200" u="none">
          <a:ln>
            <a:noFill/>
          </a:ln>
          <a:solidFill>
            <a:schemeClr val="accent5">
              <a:hueOff val="-309129"/>
              <a:satOff val="-11805"/>
              <a:lumOff val="-13439"/>
            </a:schemeClr>
          </a:solidFill>
          <a:uFillTx/>
          <a:latin typeface="+mn-lt"/>
          <a:ea typeface="+mn-ea"/>
          <a:cs typeface="+mn-cs"/>
          <a:sym typeface="Helvetica Neue Light"/>
        </a:defRPr>
      </a:lvl7pPr>
      <a:lvl8pPr marL="0" marR="0" indent="1600200" algn="l" defTabSz="584200" latinLnBrk="0">
        <a:lnSpc>
          <a:spcPct val="100000"/>
        </a:lnSpc>
        <a:spcBef>
          <a:spcPts val="0"/>
        </a:spcBef>
        <a:spcAft>
          <a:spcPts val="0"/>
        </a:spcAft>
        <a:buClrTx/>
        <a:buSzTx/>
        <a:buFontTx/>
        <a:buNone/>
        <a:tabLst/>
        <a:defRPr b="0" baseline="0" cap="none" i="0" spc="0" strike="noStrike" sz="4200" u="none">
          <a:ln>
            <a:noFill/>
          </a:ln>
          <a:solidFill>
            <a:schemeClr val="accent5">
              <a:hueOff val="-309129"/>
              <a:satOff val="-11805"/>
              <a:lumOff val="-13439"/>
            </a:schemeClr>
          </a:solidFill>
          <a:uFillTx/>
          <a:latin typeface="+mn-lt"/>
          <a:ea typeface="+mn-ea"/>
          <a:cs typeface="+mn-cs"/>
          <a:sym typeface="Helvetica Neue Light"/>
        </a:defRPr>
      </a:lvl8pPr>
      <a:lvl9pPr marL="0" marR="0" indent="1828800" algn="l" defTabSz="584200" latinLnBrk="0">
        <a:lnSpc>
          <a:spcPct val="100000"/>
        </a:lnSpc>
        <a:spcBef>
          <a:spcPts val="0"/>
        </a:spcBef>
        <a:spcAft>
          <a:spcPts val="0"/>
        </a:spcAft>
        <a:buClrTx/>
        <a:buSzTx/>
        <a:buFontTx/>
        <a:buNone/>
        <a:tabLst/>
        <a:defRPr b="0" baseline="0" cap="none" i="0" spc="0" strike="noStrike" sz="4200" u="none">
          <a:ln>
            <a:noFill/>
          </a:ln>
          <a:solidFill>
            <a:schemeClr val="accent5">
              <a:hueOff val="-309129"/>
              <a:satOff val="-11805"/>
              <a:lumOff val="-13439"/>
            </a:schemeClr>
          </a:solidFill>
          <a:uFillTx/>
          <a:latin typeface="+mn-lt"/>
          <a:ea typeface="+mn-ea"/>
          <a:cs typeface="+mn-cs"/>
          <a:sym typeface="Helvetica Neue Light"/>
        </a:defRPr>
      </a:lvl9pPr>
    </p:titleStyle>
    <p:bodyStyle>
      <a:lvl1pPr marL="406400" marR="0" indent="-406400" algn="l" defTabSz="584200" rtl="0" latinLnBrk="0">
        <a:lnSpc>
          <a:spcPct val="100000"/>
        </a:lnSpc>
        <a:spcBef>
          <a:spcPts val="5400"/>
        </a:spcBef>
        <a:spcAft>
          <a:spcPts val="0"/>
        </a:spcAft>
        <a:buClrTx/>
        <a:buSzPct val="75000"/>
        <a:buFont typeface="Helvetica Neue"/>
        <a:buChar char="•"/>
        <a:tabLst/>
        <a:defRPr b="0" baseline="0" cap="none" i="0" spc="0" strike="noStrike" sz="3200" u="none">
          <a:ln>
            <a:noFill/>
          </a:ln>
          <a:solidFill>
            <a:schemeClr val="accent6">
              <a:hueOff val="141687"/>
              <a:satOff val="4211"/>
              <a:lumOff val="-16270"/>
            </a:schemeClr>
          </a:solidFill>
          <a:uFillTx/>
          <a:latin typeface="+mn-lt"/>
          <a:ea typeface="+mn-ea"/>
          <a:cs typeface="+mn-cs"/>
          <a:sym typeface="Helvetica Neue Light"/>
        </a:defRPr>
      </a:lvl1pPr>
      <a:lvl2pPr marL="863600" marR="0" indent="-406400" algn="l" defTabSz="584200" rtl="0" latinLnBrk="0">
        <a:lnSpc>
          <a:spcPct val="100000"/>
        </a:lnSpc>
        <a:spcBef>
          <a:spcPts val="5400"/>
        </a:spcBef>
        <a:spcAft>
          <a:spcPts val="0"/>
        </a:spcAft>
        <a:buClrTx/>
        <a:buSzPct val="75000"/>
        <a:buFont typeface="Helvetica Neue"/>
        <a:buChar char="•"/>
        <a:tabLst/>
        <a:defRPr b="0" baseline="0" cap="none" i="0" spc="0" strike="noStrike" sz="3200" u="none">
          <a:ln>
            <a:noFill/>
          </a:ln>
          <a:solidFill>
            <a:schemeClr val="accent6">
              <a:hueOff val="141687"/>
              <a:satOff val="4211"/>
              <a:lumOff val="-16270"/>
            </a:schemeClr>
          </a:solidFill>
          <a:uFillTx/>
          <a:latin typeface="+mn-lt"/>
          <a:ea typeface="+mn-ea"/>
          <a:cs typeface="+mn-cs"/>
          <a:sym typeface="Helvetica Neue Light"/>
        </a:defRPr>
      </a:lvl2pPr>
      <a:lvl3pPr marL="1320800" marR="0" indent="-406400" algn="l" defTabSz="584200" rtl="0" latinLnBrk="0">
        <a:lnSpc>
          <a:spcPct val="100000"/>
        </a:lnSpc>
        <a:spcBef>
          <a:spcPts val="5400"/>
        </a:spcBef>
        <a:spcAft>
          <a:spcPts val="0"/>
        </a:spcAft>
        <a:buClrTx/>
        <a:buSzPct val="75000"/>
        <a:buFont typeface="Helvetica Neue"/>
        <a:buChar char="•"/>
        <a:tabLst/>
        <a:defRPr b="0" baseline="0" cap="none" i="0" spc="0" strike="noStrike" sz="3200" u="none">
          <a:ln>
            <a:noFill/>
          </a:ln>
          <a:solidFill>
            <a:schemeClr val="accent6">
              <a:hueOff val="141687"/>
              <a:satOff val="4211"/>
              <a:lumOff val="-16270"/>
            </a:schemeClr>
          </a:solidFill>
          <a:uFillTx/>
          <a:latin typeface="+mn-lt"/>
          <a:ea typeface="+mn-ea"/>
          <a:cs typeface="+mn-cs"/>
          <a:sym typeface="Helvetica Neue Light"/>
        </a:defRPr>
      </a:lvl3pPr>
      <a:lvl4pPr marL="1778000" marR="0" indent="-406400" algn="l" defTabSz="584200" rtl="0" latinLnBrk="0">
        <a:lnSpc>
          <a:spcPct val="100000"/>
        </a:lnSpc>
        <a:spcBef>
          <a:spcPts val="5400"/>
        </a:spcBef>
        <a:spcAft>
          <a:spcPts val="0"/>
        </a:spcAft>
        <a:buClrTx/>
        <a:buSzPct val="75000"/>
        <a:buFont typeface="Helvetica Neue"/>
        <a:buChar char="•"/>
        <a:tabLst/>
        <a:defRPr b="0" baseline="0" cap="none" i="0" spc="0" strike="noStrike" sz="3200" u="none">
          <a:ln>
            <a:noFill/>
          </a:ln>
          <a:solidFill>
            <a:schemeClr val="accent6">
              <a:hueOff val="141687"/>
              <a:satOff val="4211"/>
              <a:lumOff val="-16270"/>
            </a:schemeClr>
          </a:solidFill>
          <a:uFillTx/>
          <a:latin typeface="+mn-lt"/>
          <a:ea typeface="+mn-ea"/>
          <a:cs typeface="+mn-cs"/>
          <a:sym typeface="Helvetica Neue Light"/>
        </a:defRPr>
      </a:lvl4pPr>
      <a:lvl5pPr marL="2235200" marR="0" indent="-406400" algn="l" defTabSz="584200" rtl="0" latinLnBrk="0">
        <a:lnSpc>
          <a:spcPct val="100000"/>
        </a:lnSpc>
        <a:spcBef>
          <a:spcPts val="5400"/>
        </a:spcBef>
        <a:spcAft>
          <a:spcPts val="0"/>
        </a:spcAft>
        <a:buClrTx/>
        <a:buSzPct val="75000"/>
        <a:buFont typeface="Helvetica Neue"/>
        <a:buChar char="•"/>
        <a:tabLst/>
        <a:defRPr b="0" baseline="0" cap="none" i="0" spc="0" strike="noStrike" sz="3200" u="none">
          <a:ln>
            <a:noFill/>
          </a:ln>
          <a:solidFill>
            <a:schemeClr val="accent6">
              <a:hueOff val="141687"/>
              <a:satOff val="4211"/>
              <a:lumOff val="-16270"/>
            </a:schemeClr>
          </a:solidFill>
          <a:uFillTx/>
          <a:latin typeface="+mn-lt"/>
          <a:ea typeface="+mn-ea"/>
          <a:cs typeface="+mn-cs"/>
          <a:sym typeface="Helvetica Neue Light"/>
        </a:defRPr>
      </a:lvl5pPr>
      <a:lvl6pPr marL="2692400" marR="0" indent="-406400" algn="l" defTabSz="584200" rtl="0" latinLnBrk="0">
        <a:lnSpc>
          <a:spcPct val="100000"/>
        </a:lnSpc>
        <a:spcBef>
          <a:spcPts val="5400"/>
        </a:spcBef>
        <a:spcAft>
          <a:spcPts val="0"/>
        </a:spcAft>
        <a:buClrTx/>
        <a:buSzPct val="75000"/>
        <a:buFont typeface="Helvetica Neue"/>
        <a:buChar char="•"/>
        <a:tabLst/>
        <a:defRPr b="0" baseline="0" cap="none" i="0" spc="0" strike="noStrike" sz="3200" u="none">
          <a:ln>
            <a:noFill/>
          </a:ln>
          <a:solidFill>
            <a:schemeClr val="accent6">
              <a:hueOff val="141687"/>
              <a:satOff val="4211"/>
              <a:lumOff val="-16270"/>
            </a:schemeClr>
          </a:solidFill>
          <a:uFillTx/>
          <a:latin typeface="+mn-lt"/>
          <a:ea typeface="+mn-ea"/>
          <a:cs typeface="+mn-cs"/>
          <a:sym typeface="Helvetica Neue Light"/>
        </a:defRPr>
      </a:lvl6pPr>
      <a:lvl7pPr marL="3149600" marR="0" indent="-406400" algn="l" defTabSz="584200" rtl="0" latinLnBrk="0">
        <a:lnSpc>
          <a:spcPct val="100000"/>
        </a:lnSpc>
        <a:spcBef>
          <a:spcPts val="5400"/>
        </a:spcBef>
        <a:spcAft>
          <a:spcPts val="0"/>
        </a:spcAft>
        <a:buClrTx/>
        <a:buSzPct val="75000"/>
        <a:buFont typeface="Helvetica Neue"/>
        <a:buChar char="•"/>
        <a:tabLst/>
        <a:defRPr b="0" baseline="0" cap="none" i="0" spc="0" strike="noStrike" sz="3200" u="none">
          <a:ln>
            <a:noFill/>
          </a:ln>
          <a:solidFill>
            <a:schemeClr val="accent6">
              <a:hueOff val="141687"/>
              <a:satOff val="4211"/>
              <a:lumOff val="-16270"/>
            </a:schemeClr>
          </a:solidFill>
          <a:uFillTx/>
          <a:latin typeface="+mn-lt"/>
          <a:ea typeface="+mn-ea"/>
          <a:cs typeface="+mn-cs"/>
          <a:sym typeface="Helvetica Neue Light"/>
        </a:defRPr>
      </a:lvl7pPr>
      <a:lvl8pPr marL="3606800" marR="0" indent="-406400" algn="l" defTabSz="584200" rtl="0" latinLnBrk="0">
        <a:lnSpc>
          <a:spcPct val="100000"/>
        </a:lnSpc>
        <a:spcBef>
          <a:spcPts val="5400"/>
        </a:spcBef>
        <a:spcAft>
          <a:spcPts val="0"/>
        </a:spcAft>
        <a:buClrTx/>
        <a:buSzPct val="75000"/>
        <a:buFont typeface="Helvetica Neue"/>
        <a:buChar char="•"/>
        <a:tabLst/>
        <a:defRPr b="0" baseline="0" cap="none" i="0" spc="0" strike="noStrike" sz="3200" u="none">
          <a:ln>
            <a:noFill/>
          </a:ln>
          <a:solidFill>
            <a:schemeClr val="accent6">
              <a:hueOff val="141687"/>
              <a:satOff val="4211"/>
              <a:lumOff val="-16270"/>
            </a:schemeClr>
          </a:solidFill>
          <a:uFillTx/>
          <a:latin typeface="+mn-lt"/>
          <a:ea typeface="+mn-ea"/>
          <a:cs typeface="+mn-cs"/>
          <a:sym typeface="Helvetica Neue Light"/>
        </a:defRPr>
      </a:lvl8pPr>
      <a:lvl9pPr marL="4064000" marR="0" indent="-406400" algn="l" defTabSz="584200" rtl="0" latinLnBrk="0">
        <a:lnSpc>
          <a:spcPct val="100000"/>
        </a:lnSpc>
        <a:spcBef>
          <a:spcPts val="5400"/>
        </a:spcBef>
        <a:spcAft>
          <a:spcPts val="0"/>
        </a:spcAft>
        <a:buClrTx/>
        <a:buSzPct val="75000"/>
        <a:buFont typeface="Helvetica Neue"/>
        <a:buChar char="•"/>
        <a:tabLst/>
        <a:defRPr b="0" baseline="0" cap="none" i="0" spc="0" strike="noStrike" sz="3200" u="none">
          <a:ln>
            <a:noFill/>
          </a:ln>
          <a:solidFill>
            <a:schemeClr val="accent6">
              <a:hueOff val="141687"/>
              <a:satOff val="4211"/>
              <a:lumOff val="-16270"/>
            </a:schemeClr>
          </a:solidFill>
          <a:uFillTx/>
          <a:latin typeface="+mn-lt"/>
          <a:ea typeface="+mn-ea"/>
          <a:cs typeface="+mn-cs"/>
          <a:sym typeface="Helvetica Neue Light"/>
        </a:defRPr>
      </a:lvl9pPr>
    </p:bodyStyle>
    <p:otherStyle>
      <a:lvl1pPr marL="0" marR="0" indent="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1pPr>
      <a:lvl2pPr marL="0" marR="0" indent="2286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2pPr>
      <a:lvl3pPr marL="0" marR="0" indent="4572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3pPr>
      <a:lvl4pPr marL="0" marR="0" indent="6858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4pPr>
      <a:lvl5pPr marL="0" marR="0" indent="9144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5pPr>
      <a:lvl6pPr marL="0" marR="0" indent="11430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6pPr>
      <a:lvl7pPr marL="0" marR="0" indent="13716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7pPr>
      <a:lvl8pPr marL="0" marR="0" indent="16002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8pPr>
      <a:lvl9pPr marL="0" marR="0" indent="18288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jpeg"/><Relationship Id="rId3" Type="http://schemas.openxmlformats.org/officeDocument/2006/relationships/image" Target="../media/image3.jpeg"/></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 Id="rId3" Type="http://schemas.openxmlformats.org/officeDocument/2006/relationships/image" Target="../media/image7.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tif"/></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1.jpeg"/></Relationships>

</file>

<file path=ppt/slides/_rels/slide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That Project was a Rollercoaster: An ERP test of Deliberate Metaphor Theory"/>
          <p:cNvSpPr txBox="1"/>
          <p:nvPr>
            <p:ph type="ctrTitle"/>
          </p:nvPr>
        </p:nvSpPr>
        <p:spPr>
          <a:prstGeom prst="rect">
            <a:avLst/>
          </a:prstGeom>
        </p:spPr>
        <p:txBody>
          <a:bodyPr/>
          <a:lstStyle/>
          <a:p>
            <a:pPr/>
            <a:r>
              <a:t>That Project was a Rollercoaster: An ERP test of Deliberate Metaphor Theory</a:t>
            </a:r>
          </a:p>
        </p:txBody>
      </p:sp>
      <p:sp>
        <p:nvSpPr>
          <p:cNvPr id="128" name="Sophie Greene1, Joanna Morris2, Daniel Altshuler2…"/>
          <p:cNvSpPr txBox="1"/>
          <p:nvPr>
            <p:ph type="subTitle" sz="quarter" idx="1"/>
          </p:nvPr>
        </p:nvSpPr>
        <p:spPr>
          <a:prstGeom prst="rect">
            <a:avLst/>
          </a:prstGeom>
        </p:spPr>
        <p:txBody>
          <a:bodyPr/>
          <a:lstStyle/>
          <a:p>
            <a:pPr/>
            <a:r>
              <a:t>Sophie Greene</a:t>
            </a:r>
            <a:r>
              <a:rPr baseline="31999"/>
              <a:t>1</a:t>
            </a:r>
            <a:r>
              <a:t>, Joanna Morris</a:t>
            </a:r>
            <a:r>
              <a:rPr baseline="31999"/>
              <a:t>2</a:t>
            </a:r>
            <a:r>
              <a:t>, Daniel Altshuler</a:t>
            </a:r>
            <a:r>
              <a:rPr baseline="31999"/>
              <a:t>2</a:t>
            </a:r>
            <a:endParaRPr baseline="31999"/>
          </a:p>
          <a:p>
            <a:pPr/>
            <a:r>
              <a:rPr baseline="31999"/>
              <a:t>1 </a:t>
            </a:r>
            <a:r>
              <a:rPr sz="2400"/>
              <a:t>Tufts University</a:t>
            </a:r>
            <a:r>
              <a:rPr baseline="31999"/>
              <a:t>, 2 </a:t>
            </a:r>
            <a:r>
              <a:rPr sz="2400"/>
              <a:t>Hampshire College</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In a recent study looking at the role of context in metaphor processing, Bambini et al. (2016) found a greater N400 for metaphors in a minimal versus a supportive context, suggesting that discourse cues may modulate metaphorical processing."/>
          <p:cNvSpPr txBox="1"/>
          <p:nvPr>
            <p:ph type="body" sz="quarter" idx="1"/>
          </p:nvPr>
        </p:nvSpPr>
        <p:spPr>
          <a:xfrm>
            <a:off x="889000" y="320476"/>
            <a:ext cx="11214100" cy="2170312"/>
          </a:xfrm>
          <a:prstGeom prst="rect">
            <a:avLst/>
          </a:prstGeom>
        </p:spPr>
        <p:txBody>
          <a:bodyPr/>
          <a:lstStyle>
            <a:lvl1pPr marL="0" indent="0" defTabSz="578358">
              <a:spcBef>
                <a:spcPts val="5300"/>
              </a:spcBef>
              <a:buSzTx/>
              <a:buFontTx/>
              <a:buNone/>
              <a:defRPr sz="3168"/>
            </a:lvl1pPr>
          </a:lstStyle>
          <a:p>
            <a:pPr/>
            <a:r>
              <a:t>In a recent study looking at the role of context in metaphor processing, Bambini et al. (2016) found a greater N400 for metaphors in a minimal versus a supportive context, suggesting that discourse cues may modulate metaphorical processing.</a:t>
            </a:r>
          </a:p>
        </p:txBody>
      </p:sp>
      <p:pic>
        <p:nvPicPr>
          <p:cNvPr id="163" name="supportive context.jpg" descr="supportive context.jpg"/>
          <p:cNvPicPr>
            <a:picLocks noChangeAspect="1"/>
          </p:cNvPicPr>
          <p:nvPr/>
        </p:nvPicPr>
        <p:blipFill>
          <a:blip r:embed="rId2">
            <a:extLst/>
          </a:blip>
          <a:stretch>
            <a:fillRect/>
          </a:stretch>
        </p:blipFill>
        <p:spPr>
          <a:xfrm>
            <a:off x="6407150" y="3867614"/>
            <a:ext cx="5432680" cy="3947487"/>
          </a:xfrm>
          <a:prstGeom prst="rect">
            <a:avLst/>
          </a:prstGeom>
          <a:ln w="12700">
            <a:miter lim="400000"/>
          </a:ln>
        </p:spPr>
      </p:pic>
      <p:pic>
        <p:nvPicPr>
          <p:cNvPr id="164" name="minimal context.jpg" descr="minimal context.jpg"/>
          <p:cNvPicPr>
            <a:picLocks noChangeAspect="1"/>
          </p:cNvPicPr>
          <p:nvPr/>
        </p:nvPicPr>
        <p:blipFill>
          <a:blip r:embed="rId3">
            <a:extLst/>
          </a:blip>
          <a:stretch>
            <a:fillRect/>
          </a:stretch>
        </p:blipFill>
        <p:spPr>
          <a:xfrm>
            <a:off x="1079500" y="3833470"/>
            <a:ext cx="5334001" cy="3947487"/>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Title"/>
          <p:cNvSpPr txBox="1"/>
          <p:nvPr>
            <p:ph type="title"/>
          </p:nvPr>
        </p:nvSpPr>
        <p:spPr>
          <a:prstGeom prst="rect">
            <a:avLst/>
          </a:prstGeom>
        </p:spPr>
        <p:txBody>
          <a:bodyPr/>
          <a:lstStyle/>
          <a:p>
            <a:pPr/>
          </a:p>
        </p:txBody>
      </p:sp>
      <p:sp>
        <p:nvSpPr>
          <p:cNvPr id="167" name="Participants read 100 metaphorical and 100 literal sentences, with and without a pragmatic cue to metaphorical status.…"/>
          <p:cNvSpPr txBox="1"/>
          <p:nvPr>
            <p:ph type="body" sz="half" idx="1"/>
          </p:nvPr>
        </p:nvSpPr>
        <p:spPr>
          <a:xfrm>
            <a:off x="571500" y="2486499"/>
            <a:ext cx="11861800" cy="2551853"/>
          </a:xfrm>
          <a:prstGeom prst="rect">
            <a:avLst/>
          </a:prstGeom>
        </p:spPr>
        <p:txBody>
          <a:bodyPr/>
          <a:lstStyle/>
          <a:p>
            <a:pPr marL="402336" indent="-402336" defTabSz="514095">
              <a:spcBef>
                <a:spcPts val="2100"/>
              </a:spcBef>
              <a:defRPr sz="2816"/>
            </a:pPr>
            <a:r>
              <a:t>Participants read 100 metaphorical and 100 literal sentences, with and without a pragmatic cue to metaphorical status.</a:t>
            </a:r>
          </a:p>
          <a:p>
            <a:pPr marL="402336" indent="-402336" defTabSz="514095">
              <a:spcBef>
                <a:spcPts val="2100"/>
              </a:spcBef>
              <a:defRPr sz="2816"/>
            </a:pPr>
            <a:r>
              <a:t>Sentences were presented one word at a time, at a rate that was meant to simulate natural reading, and participants were instructed to read for comprehension.</a:t>
            </a:r>
          </a:p>
        </p:txBody>
      </p:sp>
      <p:graphicFrame>
        <p:nvGraphicFramePr>
          <p:cNvPr id="168" name="Table"/>
          <p:cNvGraphicFramePr/>
          <p:nvPr/>
        </p:nvGraphicFramePr>
        <p:xfrm>
          <a:off x="1530250" y="6090147"/>
          <a:ext cx="9957000" cy="1965796"/>
        </p:xfrm>
        <a:graphic xmlns:a="http://schemas.openxmlformats.org/drawingml/2006/main">
          <a:graphicData uri="http://schemas.openxmlformats.org/drawingml/2006/table">
            <a:tbl>
              <a:tblPr firstCol="1" firstRow="1" lastCol="0" lastRow="0" bandCol="0" bandRow="0" rtl="0">
                <a:tableStyleId>{33BA23B1-9221-436E-865A-0063620EA4FD}</a:tableStyleId>
              </a:tblPr>
              <a:tblGrid>
                <a:gridCol w="1934170"/>
                <a:gridCol w="4382889"/>
                <a:gridCol w="3627239"/>
              </a:tblGrid>
              <a:tr h="651031">
                <a:tc>
                  <a:txBody>
                    <a:bodyPr/>
                    <a:lstStyle/>
                    <a:p>
                      <a:pPr algn="ctr" defTabSz="457200">
                        <a:defRPr sz="2900"/>
                      </a:pPr>
                    </a:p>
                  </a:txBody>
                  <a:tcPr marL="127000" marR="127000" marT="127000" marB="127000" anchor="t" anchorCtr="0" horzOverflow="overflow">
                    <a:lnL w="0">
                      <a:miter lim="400000"/>
                    </a:lnL>
                    <a:lnR w="12700">
                      <a:solidFill>
                        <a:srgbClr val="9E9E9E"/>
                      </a:solidFill>
                      <a:miter lim="400000"/>
                    </a:lnR>
                    <a:lnT w="25400">
                      <a:solidFill>
                        <a:schemeClr val="accent6">
                          <a:hueOff val="141687"/>
                          <a:satOff val="4211"/>
                          <a:lumOff val="-16270"/>
                        </a:schemeClr>
                      </a:solidFill>
                      <a:miter lim="400000"/>
                    </a:lnT>
                    <a:lnB w="25400">
                      <a:solidFill>
                        <a:schemeClr val="accent6">
                          <a:hueOff val="141687"/>
                          <a:satOff val="4211"/>
                          <a:lumOff val="-16270"/>
                        </a:schemeClr>
                      </a:solidFill>
                      <a:miter lim="400000"/>
                    </a:lnB>
                  </a:tcPr>
                </a:tc>
                <a:tc>
                  <a:txBody>
                    <a:bodyPr/>
                    <a:lstStyle/>
                    <a:p>
                      <a:pPr algn="l" defTabSz="457200">
                        <a:lnSpc>
                          <a:spcPts val="6600"/>
                        </a:lnSpc>
                        <a:defRPr sz="1800">
                          <a:solidFill>
                            <a:srgbClr val="000000"/>
                          </a:solidFill>
                        </a:defRPr>
                      </a:pPr>
                      <a:r>
                        <a:rPr b="1" sz="2900">
                          <a:latin typeface="Arial"/>
                          <a:ea typeface="Arial"/>
                          <a:cs typeface="Arial"/>
                          <a:sym typeface="Arial"/>
                        </a:rPr>
                        <a:t>Metaphor</a:t>
                      </a:r>
                    </a:p>
                  </a:txBody>
                  <a:tcPr marL="127000" marR="127000" marT="127000" marB="127000" anchor="t" anchorCtr="0" horzOverflow="overflow">
                    <a:lnL w="12700">
                      <a:solidFill>
                        <a:srgbClr val="9E9E9E"/>
                      </a:solidFill>
                      <a:miter lim="400000"/>
                    </a:lnL>
                    <a:lnR w="12700">
                      <a:solidFill>
                        <a:srgbClr val="9E9E9E"/>
                      </a:solidFill>
                      <a:miter lim="400000"/>
                    </a:lnR>
                    <a:lnT w="25400">
                      <a:solidFill>
                        <a:schemeClr val="accent6">
                          <a:hueOff val="141687"/>
                          <a:satOff val="4211"/>
                          <a:lumOff val="-16270"/>
                        </a:schemeClr>
                      </a:solidFill>
                      <a:miter lim="400000"/>
                    </a:lnT>
                    <a:lnB w="25400">
                      <a:solidFill>
                        <a:schemeClr val="accent6">
                          <a:hueOff val="141687"/>
                          <a:satOff val="4211"/>
                          <a:lumOff val="-16270"/>
                        </a:schemeClr>
                      </a:solidFill>
                      <a:miter lim="400000"/>
                    </a:lnB>
                  </a:tcPr>
                </a:tc>
                <a:tc>
                  <a:txBody>
                    <a:bodyPr/>
                    <a:lstStyle/>
                    <a:p>
                      <a:pPr algn="l" defTabSz="457200">
                        <a:lnSpc>
                          <a:spcPts val="6600"/>
                        </a:lnSpc>
                        <a:defRPr sz="1800">
                          <a:solidFill>
                            <a:srgbClr val="000000"/>
                          </a:solidFill>
                        </a:defRPr>
                      </a:pPr>
                      <a:r>
                        <a:rPr b="1" sz="2900">
                          <a:latin typeface="Arial"/>
                          <a:ea typeface="Arial"/>
                          <a:cs typeface="Arial"/>
                          <a:sym typeface="Arial"/>
                        </a:rPr>
                        <a:t>Non-Metaphor</a:t>
                      </a:r>
                    </a:p>
                  </a:txBody>
                  <a:tcPr marL="127000" marR="127000" marT="127000" marB="127000" anchor="t" anchorCtr="0" horzOverflow="overflow">
                    <a:lnL w="12700">
                      <a:solidFill>
                        <a:srgbClr val="9E9E9E"/>
                      </a:solidFill>
                      <a:miter lim="400000"/>
                    </a:lnL>
                    <a:lnR w="0">
                      <a:miter lim="400000"/>
                    </a:lnR>
                    <a:lnT w="25400">
                      <a:solidFill>
                        <a:schemeClr val="accent6">
                          <a:hueOff val="141687"/>
                          <a:satOff val="4211"/>
                          <a:lumOff val="-16270"/>
                        </a:schemeClr>
                      </a:solidFill>
                      <a:miter lim="400000"/>
                    </a:lnT>
                    <a:lnB w="25400">
                      <a:solidFill>
                        <a:schemeClr val="accent6">
                          <a:hueOff val="141687"/>
                          <a:satOff val="4211"/>
                          <a:lumOff val="-16270"/>
                        </a:schemeClr>
                      </a:solidFill>
                      <a:miter lim="400000"/>
                    </a:lnB>
                  </a:tcPr>
                </a:tc>
              </a:tr>
              <a:tr h="651031">
                <a:tc>
                  <a:txBody>
                    <a:bodyPr/>
                    <a:lstStyle/>
                    <a:p>
                      <a:pPr algn="l" defTabSz="457200">
                        <a:lnSpc>
                          <a:spcPts val="6600"/>
                        </a:lnSpc>
                        <a:defRPr sz="1800">
                          <a:solidFill>
                            <a:srgbClr val="000000"/>
                          </a:solidFill>
                        </a:defRPr>
                      </a:pPr>
                      <a:r>
                        <a:rPr b="1" sz="2900">
                          <a:latin typeface="Arial"/>
                          <a:ea typeface="Arial"/>
                          <a:cs typeface="Arial"/>
                          <a:sym typeface="Arial"/>
                        </a:rPr>
                        <a:t>No Cue</a:t>
                      </a:r>
                    </a:p>
                  </a:txBody>
                  <a:tcPr marL="127000" marR="127000" marT="127000" marB="127000" anchor="t" anchorCtr="0" horzOverflow="overflow">
                    <a:lnL w="12700">
                      <a:solidFill>
                        <a:srgbClr val="9E9E9E"/>
                      </a:solidFill>
                      <a:miter lim="400000"/>
                    </a:lnL>
                    <a:lnR w="12700">
                      <a:solidFill>
                        <a:srgbClr val="9E9E9E"/>
                      </a:solidFill>
                      <a:miter lim="400000"/>
                    </a:lnR>
                    <a:lnT w="25400">
                      <a:solidFill>
                        <a:schemeClr val="accent6">
                          <a:hueOff val="141687"/>
                          <a:satOff val="4211"/>
                          <a:lumOff val="-16270"/>
                        </a:schemeClr>
                      </a:solidFill>
                      <a:miter lim="400000"/>
                    </a:lnT>
                    <a:lnB w="12700">
                      <a:solidFill>
                        <a:srgbClr val="9E9E9E"/>
                      </a:solidFill>
                      <a:miter lim="400000"/>
                    </a:lnB>
                  </a:tcPr>
                </a:tc>
                <a:tc>
                  <a:txBody>
                    <a:bodyPr/>
                    <a:lstStyle/>
                    <a:p>
                      <a:pPr algn="l" defTabSz="457200">
                        <a:lnSpc>
                          <a:spcPts val="6600"/>
                        </a:lnSpc>
                        <a:defRPr sz="1800">
                          <a:solidFill>
                            <a:srgbClr val="000000"/>
                          </a:solidFill>
                        </a:defRPr>
                      </a:pPr>
                      <a:r>
                        <a:rPr sz="2900">
                          <a:latin typeface="Arial"/>
                          <a:ea typeface="Arial"/>
                          <a:cs typeface="Arial"/>
                          <a:sym typeface="Arial"/>
                        </a:rPr>
                        <a:t>John is an elephant.</a:t>
                      </a:r>
                    </a:p>
                  </a:txBody>
                  <a:tcPr marL="127000" marR="127000" marT="127000" marB="127000" anchor="t" anchorCtr="0" horzOverflow="overflow">
                    <a:lnL w="12700">
                      <a:solidFill>
                        <a:srgbClr val="9E9E9E"/>
                      </a:solidFill>
                      <a:miter lim="400000"/>
                    </a:lnL>
                    <a:lnR w="12700">
                      <a:solidFill>
                        <a:srgbClr val="9E9E9E"/>
                      </a:solidFill>
                      <a:miter lim="400000"/>
                    </a:lnR>
                    <a:lnT w="25400">
                      <a:solidFill>
                        <a:schemeClr val="accent6">
                          <a:hueOff val="141687"/>
                          <a:satOff val="4211"/>
                          <a:lumOff val="-16270"/>
                        </a:schemeClr>
                      </a:solidFill>
                      <a:miter lim="400000"/>
                    </a:lnT>
                    <a:lnB w="12700">
                      <a:solidFill>
                        <a:srgbClr val="9E9E9E"/>
                      </a:solidFill>
                      <a:miter lim="400000"/>
                    </a:lnB>
                  </a:tcPr>
                </a:tc>
                <a:tc>
                  <a:txBody>
                    <a:bodyPr/>
                    <a:lstStyle/>
                    <a:p>
                      <a:pPr algn="l" defTabSz="457200">
                        <a:lnSpc>
                          <a:spcPts val="6600"/>
                        </a:lnSpc>
                        <a:defRPr sz="1800">
                          <a:solidFill>
                            <a:srgbClr val="000000"/>
                          </a:solidFill>
                        </a:defRPr>
                      </a:pPr>
                      <a:r>
                        <a:rPr sz="2900">
                          <a:latin typeface="Arial"/>
                          <a:ea typeface="Arial"/>
                          <a:cs typeface="Arial"/>
                          <a:sym typeface="Arial"/>
                        </a:rPr>
                        <a:t>Boston is a city.</a:t>
                      </a:r>
                    </a:p>
                  </a:txBody>
                  <a:tcPr marL="127000" marR="127000" marT="127000" marB="127000" anchor="t" anchorCtr="0" horzOverflow="overflow">
                    <a:lnL w="12700">
                      <a:solidFill>
                        <a:srgbClr val="9E9E9E"/>
                      </a:solidFill>
                      <a:miter lim="400000"/>
                    </a:lnL>
                    <a:lnR w="12700">
                      <a:solidFill>
                        <a:srgbClr val="9E9E9E"/>
                      </a:solidFill>
                      <a:miter lim="400000"/>
                    </a:lnR>
                    <a:lnT w="25400">
                      <a:solidFill>
                        <a:schemeClr val="accent6">
                          <a:hueOff val="141687"/>
                          <a:satOff val="4211"/>
                          <a:lumOff val="-16270"/>
                        </a:schemeClr>
                      </a:solidFill>
                      <a:miter lim="400000"/>
                    </a:lnT>
                    <a:lnB w="12700">
                      <a:solidFill>
                        <a:srgbClr val="9E9E9E"/>
                      </a:solidFill>
                      <a:miter lim="400000"/>
                    </a:lnB>
                  </a:tcPr>
                </a:tc>
              </a:tr>
              <a:tr h="651031">
                <a:tc>
                  <a:txBody>
                    <a:bodyPr/>
                    <a:lstStyle/>
                    <a:p>
                      <a:pPr algn="l" defTabSz="457200">
                        <a:lnSpc>
                          <a:spcPts val="6600"/>
                        </a:lnSpc>
                        <a:defRPr sz="1800">
                          <a:solidFill>
                            <a:srgbClr val="000000"/>
                          </a:solidFill>
                        </a:defRPr>
                      </a:pPr>
                      <a:r>
                        <a:rPr b="1" sz="2900">
                          <a:latin typeface="Arial"/>
                          <a:ea typeface="Arial"/>
                          <a:cs typeface="Arial"/>
                          <a:sym typeface="Arial"/>
                        </a:rPr>
                        <a:t>Cue</a:t>
                      </a:r>
                    </a:p>
                  </a:txBody>
                  <a:tcPr marL="127000" marR="127000" marT="127000" marB="127000" anchor="t" anchorCtr="0" horzOverflow="overflow">
                    <a:lnL w="12700">
                      <a:solidFill>
                        <a:srgbClr val="9E9E9E"/>
                      </a:solidFill>
                      <a:miter lim="400000"/>
                    </a:lnL>
                    <a:lnR w="12700">
                      <a:solidFill>
                        <a:srgbClr val="9E9E9E"/>
                      </a:solidFill>
                      <a:miter lim="400000"/>
                    </a:lnR>
                    <a:lnT w="12700">
                      <a:solidFill>
                        <a:srgbClr val="9E9E9E"/>
                      </a:solidFill>
                      <a:miter lim="400000"/>
                    </a:lnT>
                    <a:lnB w="12700">
                      <a:solidFill>
                        <a:srgbClr val="9E9E9E"/>
                      </a:solidFill>
                      <a:miter lim="400000"/>
                    </a:lnB>
                  </a:tcPr>
                </a:tc>
                <a:tc>
                  <a:txBody>
                    <a:bodyPr/>
                    <a:lstStyle/>
                    <a:p>
                      <a:pPr algn="l" defTabSz="457200">
                        <a:lnSpc>
                          <a:spcPts val="6600"/>
                        </a:lnSpc>
                        <a:defRPr sz="1800">
                          <a:solidFill>
                            <a:srgbClr val="000000"/>
                          </a:solidFill>
                        </a:defRPr>
                      </a:pPr>
                      <a:r>
                        <a:rPr sz="2900">
                          <a:latin typeface="Arial"/>
                          <a:ea typeface="Arial"/>
                          <a:cs typeface="Arial"/>
                          <a:sym typeface="Arial"/>
                        </a:rPr>
                        <a:t>John is like an elephant.</a:t>
                      </a:r>
                    </a:p>
                  </a:txBody>
                  <a:tcPr marL="127000" marR="127000" marT="127000" marB="127000" anchor="t" anchorCtr="0" horzOverflow="overflow">
                    <a:lnL w="12700">
                      <a:solidFill>
                        <a:srgbClr val="9E9E9E"/>
                      </a:solidFill>
                      <a:miter lim="400000"/>
                    </a:lnL>
                    <a:lnR w="12700">
                      <a:solidFill>
                        <a:srgbClr val="9E9E9E"/>
                      </a:solidFill>
                      <a:miter lim="400000"/>
                    </a:lnR>
                    <a:lnT w="12700">
                      <a:solidFill>
                        <a:srgbClr val="9E9E9E"/>
                      </a:solidFill>
                      <a:miter lim="400000"/>
                    </a:lnT>
                    <a:lnB w="12700">
                      <a:solidFill>
                        <a:srgbClr val="9E9E9E"/>
                      </a:solidFill>
                      <a:miter lim="400000"/>
                    </a:lnB>
                  </a:tcPr>
                </a:tc>
                <a:tc>
                  <a:txBody>
                    <a:bodyPr/>
                    <a:lstStyle/>
                    <a:p>
                      <a:pPr algn="l" defTabSz="457200">
                        <a:lnSpc>
                          <a:spcPts val="6600"/>
                        </a:lnSpc>
                        <a:defRPr sz="1800">
                          <a:solidFill>
                            <a:srgbClr val="000000"/>
                          </a:solidFill>
                        </a:defRPr>
                      </a:pPr>
                      <a:r>
                        <a:rPr sz="2900">
                          <a:latin typeface="Arial"/>
                          <a:ea typeface="Arial"/>
                          <a:cs typeface="Arial"/>
                          <a:sym typeface="Arial"/>
                        </a:rPr>
                        <a:t>Boston is like a city.</a:t>
                      </a:r>
                    </a:p>
                  </a:txBody>
                  <a:tcPr marL="127000" marR="127000" marT="127000" marB="127000" anchor="t" anchorCtr="0" horzOverflow="overflow">
                    <a:lnL w="12700">
                      <a:solidFill>
                        <a:srgbClr val="9E9E9E"/>
                      </a:solidFill>
                      <a:miter lim="400000"/>
                    </a:lnL>
                    <a:lnR w="12700">
                      <a:solidFill>
                        <a:srgbClr val="9E9E9E"/>
                      </a:solidFill>
                      <a:miter lim="400000"/>
                    </a:lnR>
                    <a:lnT w="12700">
                      <a:solidFill>
                        <a:srgbClr val="9E9E9E"/>
                      </a:solidFill>
                      <a:miter lim="400000"/>
                    </a:lnT>
                    <a:lnB w="12700">
                      <a:solidFill>
                        <a:srgbClr val="9E9E9E"/>
                      </a:solidFill>
                      <a:miter lim="400000"/>
                    </a:lnB>
                  </a:tcPr>
                </a:tc>
              </a:tr>
            </a:tbl>
          </a:graphicData>
        </a:graphic>
      </p:graphicFrame>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67">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67" grpId="1"/>
    </p:bld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2" name="experiment_flow.png" descr="experiment_flow.png"/>
          <p:cNvPicPr>
            <a:picLocks noChangeAspect="1"/>
          </p:cNvPicPr>
          <p:nvPr/>
        </p:nvPicPr>
        <p:blipFill>
          <a:blip r:embed="rId3">
            <a:extLst/>
          </a:blip>
          <a:stretch>
            <a:fillRect/>
          </a:stretch>
        </p:blipFill>
        <p:spPr>
          <a:xfrm>
            <a:off x="2201820" y="2209928"/>
            <a:ext cx="8601160" cy="6830066"/>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6" name="waveforms_scalp.png" descr="waveforms_scalp.png"/>
          <p:cNvPicPr>
            <a:picLocks noChangeAspect="1"/>
          </p:cNvPicPr>
          <p:nvPr/>
        </p:nvPicPr>
        <p:blipFill>
          <a:blip r:embed="rId2">
            <a:extLst/>
          </a:blip>
          <a:stretch>
            <a:fillRect/>
          </a:stretch>
        </p:blipFill>
        <p:spPr>
          <a:xfrm>
            <a:off x="1517849" y="50799"/>
            <a:ext cx="11356096" cy="9652001"/>
          </a:xfrm>
          <a:prstGeom prst="rect">
            <a:avLst/>
          </a:prstGeom>
          <a:ln w="12700">
            <a:miter lim="400000"/>
          </a:ln>
        </p:spPr>
      </p:pic>
      <p:pic>
        <p:nvPicPr>
          <p:cNvPr id="177" name="electrode_sites.png" descr="electrode_sites.png"/>
          <p:cNvPicPr>
            <a:picLocks noChangeAspect="1"/>
          </p:cNvPicPr>
          <p:nvPr/>
        </p:nvPicPr>
        <p:blipFill>
          <a:blip r:embed="rId3">
            <a:extLst/>
          </a:blip>
          <a:stretch>
            <a:fillRect/>
          </a:stretch>
        </p:blipFill>
        <p:spPr>
          <a:xfrm>
            <a:off x="409826" y="334887"/>
            <a:ext cx="2037978" cy="2046001"/>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9" name="scalp map differences.tif" descr="scalp map differences.tif"/>
          <p:cNvPicPr>
            <a:picLocks noChangeAspect="1"/>
          </p:cNvPicPr>
          <p:nvPr/>
        </p:nvPicPr>
        <p:blipFill>
          <a:blip r:embed="rId2">
            <a:extLst/>
          </a:blip>
          <a:stretch>
            <a:fillRect/>
          </a:stretch>
        </p:blipFill>
        <p:spPr>
          <a:xfrm>
            <a:off x="2715020" y="0"/>
            <a:ext cx="7574760" cy="9753600"/>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Summary"/>
          <p:cNvSpPr txBox="1"/>
          <p:nvPr>
            <p:ph type="title"/>
          </p:nvPr>
        </p:nvSpPr>
        <p:spPr>
          <a:prstGeom prst="rect">
            <a:avLst/>
          </a:prstGeom>
        </p:spPr>
        <p:txBody>
          <a:bodyPr/>
          <a:lstStyle/>
          <a:p>
            <a:pPr/>
            <a:r>
              <a:t>Summary</a:t>
            </a:r>
          </a:p>
        </p:txBody>
      </p:sp>
      <p:sp>
        <p:nvSpPr>
          <p:cNvPr id="182" name="Metaphors generally elicit greater N400 amplitudes than literal sentences and this is what we found.…"/>
          <p:cNvSpPr txBox="1"/>
          <p:nvPr>
            <p:ph type="body" idx="1"/>
          </p:nvPr>
        </p:nvSpPr>
        <p:spPr>
          <a:prstGeom prst="rect">
            <a:avLst/>
          </a:prstGeom>
        </p:spPr>
        <p:txBody>
          <a:bodyPr/>
          <a:lstStyle/>
          <a:p>
            <a:pPr/>
            <a:r>
              <a:t>Metaphors generally elicit greater N400 amplitudes than literal sentences and this is what we found.</a:t>
            </a:r>
          </a:p>
          <a:p>
            <a:pPr/>
            <a:r>
              <a:t>However, we found show no differences in N400 amplitude between cued (deliberate) and uncued (non-deliberate) metaphors. </a:t>
            </a:r>
          </a:p>
          <a:p>
            <a:pPr/>
            <a:r>
              <a:t>All metaphors, deliberate or not, produced uniformly greater N400s than non-metaphor sentences. Therefore, the results of this study do not provide any evidence in support of Deliberate Metaphor Theory.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A metaphor is a novel linguistic expression used outside of its normal conventional meaning to refer to an entity, property or relation it does not literally denote.…"/>
          <p:cNvSpPr txBox="1"/>
          <p:nvPr>
            <p:ph type="body" idx="1"/>
          </p:nvPr>
        </p:nvSpPr>
        <p:spPr>
          <a:prstGeom prst="rect">
            <a:avLst/>
          </a:prstGeom>
        </p:spPr>
        <p:txBody>
          <a:bodyPr/>
          <a:lstStyle/>
          <a:p>
            <a:pPr marL="316991" indent="-316991" defTabSz="455675">
              <a:spcBef>
                <a:spcPts val="4200"/>
              </a:spcBef>
              <a:defRPr sz="2496"/>
            </a:pPr>
            <a:r>
              <a:t> A </a:t>
            </a:r>
            <a:r>
              <a:rPr>
                <a:solidFill>
                  <a:schemeClr val="accent5">
                    <a:hueOff val="-309129"/>
                    <a:satOff val="-11805"/>
                    <a:lumOff val="-13439"/>
                  </a:schemeClr>
                </a:solidFill>
                <a:latin typeface="Helvetica Neue"/>
                <a:ea typeface="Helvetica Neue"/>
                <a:cs typeface="Helvetica Neue"/>
                <a:sym typeface="Helvetica Neue"/>
              </a:rPr>
              <a:t>metaphor</a:t>
            </a:r>
            <a:r>
              <a:t> is a novel linguistic expression used outside of its normal conventional meaning to refer to an entity, property or relation it does not literally denote</a:t>
            </a:r>
            <a:r>
              <a:rPr>
                <a:latin typeface="Century Schoolbook"/>
                <a:ea typeface="Century Schoolbook"/>
                <a:cs typeface="Century Schoolbook"/>
                <a:sym typeface="Century Schoolbook"/>
              </a:rPr>
              <a:t>.</a:t>
            </a:r>
          </a:p>
          <a:p>
            <a:pPr marL="316991" indent="-316991" defTabSz="455675">
              <a:spcBef>
                <a:spcPts val="4200"/>
              </a:spcBef>
              <a:defRPr sz="2496"/>
            </a:pPr>
            <a:r>
              <a:t>Metaphors have generally been considered rare, ornamental linguistic phenomena, restricted to the domains of poetry and literature.</a:t>
            </a:r>
          </a:p>
          <a:p>
            <a:pPr marL="316991" indent="-316991" defTabSz="455675">
              <a:spcBef>
                <a:spcPts val="4200"/>
              </a:spcBef>
              <a:defRPr sz="2496"/>
            </a:pPr>
            <a:r>
              <a:t>However, in </a:t>
            </a:r>
            <a:r>
              <a:rPr>
                <a:solidFill>
                  <a:schemeClr val="accent5">
                    <a:hueOff val="-309129"/>
                    <a:satOff val="-11805"/>
                    <a:lumOff val="-13439"/>
                  </a:schemeClr>
                </a:solidFill>
                <a:latin typeface="Helvetica Neue"/>
                <a:ea typeface="Helvetica Neue"/>
                <a:cs typeface="Helvetica Neue"/>
                <a:sym typeface="Helvetica Neue"/>
              </a:rPr>
              <a:t>conceptual metaphor theory</a:t>
            </a:r>
            <a:r>
              <a:t> (CMT), metaphor is recast as fundamentally conceptual in nature, in that it establishes correspondences between concepts from disparate domains of knowledge. (Lakoff and Johnson, 1980) </a:t>
            </a:r>
          </a:p>
          <a:p>
            <a:pPr marL="316991" indent="-316991" defTabSz="455675">
              <a:spcBef>
                <a:spcPts val="4200"/>
              </a:spcBef>
              <a:defRPr sz="2496"/>
            </a:pPr>
            <a:r>
              <a:t>In this framework, familiar metaphors, e.g. “</a:t>
            </a:r>
            <a:r>
              <a:rPr i="1">
                <a:latin typeface="Helvetica Neue"/>
                <a:ea typeface="Helvetica Neue"/>
                <a:cs typeface="Helvetica Neue"/>
                <a:sym typeface="Helvetica Neue"/>
              </a:rPr>
              <a:t>we have come a long way</a:t>
            </a:r>
            <a:r>
              <a:t>” are linguistic manifestations of underlying conceptual relationships such as “</a:t>
            </a:r>
            <a:r>
              <a:rPr i="1">
                <a:latin typeface="Helvetica Neue"/>
                <a:ea typeface="Helvetica Neue"/>
                <a:cs typeface="Helvetica Neue"/>
                <a:sym typeface="Helvetica Neue"/>
              </a:rPr>
              <a:t>love is a journey</a:t>
            </a:r>
            <a:r>
              <a:t>” or “</a:t>
            </a:r>
            <a:r>
              <a:rPr i="1">
                <a:latin typeface="Helvetica Neue"/>
                <a:ea typeface="Helvetica Neue"/>
                <a:cs typeface="Helvetica Neue"/>
                <a:sym typeface="Helvetica Neue"/>
              </a:rPr>
              <a:t>argument is war.</a:t>
            </a:r>
            <a:r>
              <a:t>” </a:t>
            </a:r>
          </a:p>
          <a:p>
            <a:pPr marL="316991" indent="-316991" defTabSz="455675">
              <a:spcBef>
                <a:spcPts val="4200"/>
              </a:spcBef>
              <a:defRPr sz="2496"/>
            </a:pPr>
            <a:r>
              <a:t>CMT claims that our entire conceptual system is metaphorical and that these conceptual metaphors are present in </a:t>
            </a:r>
            <a:r>
              <a:rPr>
                <a:solidFill>
                  <a:schemeClr val="accent5">
                    <a:hueOff val="-309129"/>
                    <a:satOff val="-11805"/>
                    <a:lumOff val="-13439"/>
                  </a:schemeClr>
                </a:solidFill>
                <a:latin typeface="Helvetica Neue"/>
                <a:ea typeface="Helvetica Neue"/>
                <a:cs typeface="Helvetica Neue"/>
                <a:sym typeface="Helvetica Neue"/>
              </a:rPr>
              <a:t>everyday, conventional communication</a:t>
            </a:r>
            <a:r>
              <a: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3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1" fill="hold">
                                  <p:stCondLst>
                                    <p:cond delay="0"/>
                                  </p:stCondLst>
                                  <p:iterate type="el" backwards="0">
                                    <p:tmAbs val="0"/>
                                  </p:iterate>
                                  <p:childTnLst>
                                    <p:set>
                                      <p:cBhvr>
                                        <p:cTn id="10" fill="hold"/>
                                        <p:tgtEl>
                                          <p:spTgt spid="13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1" fill="hold">
                                  <p:stCondLst>
                                    <p:cond delay="0"/>
                                  </p:stCondLst>
                                  <p:iterate type="el" backwards="0">
                                    <p:tmAbs val="0"/>
                                  </p:iterate>
                                  <p:childTnLst>
                                    <p:set>
                                      <p:cBhvr>
                                        <p:cTn id="14" fill="hold"/>
                                        <p:tgtEl>
                                          <p:spTgt spid="13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1" fill="hold">
                                  <p:stCondLst>
                                    <p:cond delay="0"/>
                                  </p:stCondLst>
                                  <p:iterate type="el" backwards="0">
                                    <p:tmAbs val="0"/>
                                  </p:iterate>
                                  <p:childTnLst>
                                    <p:set>
                                      <p:cBhvr>
                                        <p:cTn id="18" fill="hold"/>
                                        <p:tgtEl>
                                          <p:spTgt spid="130">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30"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The classical view of metaphor interpretation once held that a hearer first attempts to process a metaphor literally; but if the literal interpretation turns out to be false, an interpretation is sought that renders the utterance true.…"/>
          <p:cNvSpPr txBox="1"/>
          <p:nvPr>
            <p:ph type="body" idx="1"/>
          </p:nvPr>
        </p:nvSpPr>
        <p:spPr>
          <a:prstGeom prst="rect">
            <a:avLst/>
          </a:prstGeom>
        </p:spPr>
        <p:txBody>
          <a:bodyPr/>
          <a:lstStyle/>
          <a:p>
            <a:pPr marL="353568" indent="-353568" defTabSz="508254">
              <a:spcBef>
                <a:spcPts val="4600"/>
              </a:spcBef>
              <a:defRPr sz="2784"/>
            </a:pPr>
            <a:r>
              <a:t>The classical view of metaphor interpretation once held that a hearer first attempts to process a metaphor literally; but if the literal interpretation turns out to be false, an interpretation is sought that renders the utterance true.</a:t>
            </a:r>
          </a:p>
          <a:p>
            <a:pPr marL="353568" indent="-353568" defTabSz="508254">
              <a:spcBef>
                <a:spcPts val="4600"/>
              </a:spcBef>
              <a:defRPr sz="2784"/>
            </a:pPr>
            <a:r>
              <a:t>This is because conversations are </a:t>
            </a:r>
            <a:r>
              <a:rPr>
                <a:solidFill>
                  <a:schemeClr val="accent5">
                    <a:hueOff val="-309129"/>
                    <a:satOff val="-11805"/>
                    <a:lumOff val="-13439"/>
                  </a:schemeClr>
                </a:solidFill>
                <a:latin typeface="Helvetica Neue"/>
                <a:ea typeface="Helvetica Neue"/>
                <a:cs typeface="Helvetica Neue"/>
                <a:sym typeface="Helvetica Neue"/>
              </a:rPr>
              <a:t>cooperative efforts undertaken in pursuit of  a common communicative goal</a:t>
            </a:r>
            <a:r>
              <a:t> (Grice, 1975); participants in a conversation make contributions that advance the shared goal, by offering information that they believe to be true (the maxim of quality).</a:t>
            </a:r>
          </a:p>
          <a:p>
            <a:pPr marL="353568" indent="-353568" defTabSz="508254">
              <a:spcBef>
                <a:spcPts val="4600"/>
              </a:spcBef>
              <a:defRPr sz="2784"/>
            </a:pPr>
            <a:r>
              <a:t>If listeners believe that a speaker adheres to the </a:t>
            </a:r>
            <a:r>
              <a:rPr>
                <a:solidFill>
                  <a:schemeClr val="accent5">
                    <a:hueOff val="-309129"/>
                    <a:satOff val="-11805"/>
                    <a:lumOff val="-13439"/>
                  </a:schemeClr>
                </a:solidFill>
                <a:latin typeface="Helvetica Neue"/>
                <a:ea typeface="Helvetica Neue"/>
                <a:cs typeface="Helvetica Neue"/>
                <a:sym typeface="Helvetica Neue"/>
              </a:rPr>
              <a:t>cooperative principle</a:t>
            </a:r>
            <a:r>
              <a:t>, a literally false metaphorical utterance of the form ‘</a:t>
            </a:r>
            <a:r>
              <a:rPr i="1">
                <a:latin typeface="Helvetica Neue"/>
                <a:ea typeface="Helvetica Neue"/>
                <a:cs typeface="Helvetica Neue"/>
                <a:sym typeface="Helvetica Neue"/>
              </a:rPr>
              <a:t>an a is a b</a:t>
            </a:r>
            <a:r>
              <a:t>’ forces them to search for an alternative interpretation.</a:t>
            </a:r>
          </a:p>
          <a:p>
            <a:pPr marL="353568" indent="-353568" defTabSz="508254">
              <a:spcBef>
                <a:spcPts val="4600"/>
              </a:spcBef>
              <a:defRPr sz="2784"/>
            </a:pPr>
            <a:r>
              <a:t>This alternative, metaphorical interpretation is reached by engaging in a form of </a:t>
            </a:r>
            <a:r>
              <a:rPr>
                <a:solidFill>
                  <a:schemeClr val="accent5">
                    <a:hueOff val="-309129"/>
                    <a:satOff val="-11805"/>
                    <a:lumOff val="-13439"/>
                  </a:schemeClr>
                </a:solidFill>
                <a:latin typeface="Helvetica Neue"/>
                <a:ea typeface="Helvetica Neue"/>
                <a:cs typeface="Helvetica Neue"/>
                <a:sym typeface="Helvetica Neue"/>
              </a:rPr>
              <a:t>implicit comparison</a:t>
            </a:r>
            <a:r>
              <a:t> via which the hearer compares the features of ‘</a:t>
            </a:r>
            <a:r>
              <a:rPr i="1"/>
              <a:t>a</a:t>
            </a:r>
            <a:r>
              <a:t>’ , the target, with those of ‘</a:t>
            </a:r>
            <a:r>
              <a:rPr i="1"/>
              <a:t>b</a:t>
            </a:r>
            <a:r>
              <a:t>’, the vehicle.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3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1" fill="hold">
                                  <p:stCondLst>
                                    <p:cond delay="0"/>
                                  </p:stCondLst>
                                  <p:iterate type="el" backwards="0">
                                    <p:tmAbs val="0"/>
                                  </p:iterate>
                                  <p:childTnLst>
                                    <p:set>
                                      <p:cBhvr>
                                        <p:cTn id="10" fill="hold"/>
                                        <p:tgtEl>
                                          <p:spTgt spid="13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1" fill="hold">
                                  <p:stCondLst>
                                    <p:cond delay="0"/>
                                  </p:stCondLst>
                                  <p:iterate type="el" backwards="0">
                                    <p:tmAbs val="0"/>
                                  </p:iterate>
                                  <p:childTnLst>
                                    <p:set>
                                      <p:cBhvr>
                                        <p:cTn id="14" fill="hold"/>
                                        <p:tgtEl>
                                          <p:spTgt spid="132">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32"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An alternative view of metaphor interpretation is that metaphors are not processed as comparisons, but rather as categorical assertions, where the entity ‘a’ is claimed to be a member of the superordinate category ‘b’.…"/>
          <p:cNvSpPr txBox="1"/>
          <p:nvPr>
            <p:ph type="body" idx="1"/>
          </p:nvPr>
        </p:nvSpPr>
        <p:spPr>
          <a:prstGeom prst="rect">
            <a:avLst/>
          </a:prstGeom>
        </p:spPr>
        <p:txBody>
          <a:bodyPr/>
          <a:lstStyle/>
          <a:p>
            <a:pPr marL="337311" indent="-337311" defTabSz="484886">
              <a:spcBef>
                <a:spcPts val="4400"/>
              </a:spcBef>
              <a:defRPr sz="2656"/>
            </a:pPr>
            <a:r>
              <a:t>An alternative view of metaphor interpretation is that metaphors are not processed as comparisons, but rather as </a:t>
            </a:r>
            <a:r>
              <a:rPr>
                <a:solidFill>
                  <a:schemeClr val="accent5">
                    <a:hueOff val="-309129"/>
                    <a:satOff val="-11805"/>
                    <a:lumOff val="-13439"/>
                  </a:schemeClr>
                </a:solidFill>
                <a:latin typeface="Helvetica Neue"/>
                <a:ea typeface="Helvetica Neue"/>
                <a:cs typeface="Helvetica Neue"/>
                <a:sym typeface="Helvetica Neue"/>
              </a:rPr>
              <a:t>categorical assertions</a:t>
            </a:r>
            <a:r>
              <a:t>, where the entity ‘</a:t>
            </a:r>
            <a:r>
              <a:rPr i="1"/>
              <a:t>a</a:t>
            </a:r>
            <a:r>
              <a:t>’ is claimed to be a member of the superordinate category ‘</a:t>
            </a:r>
            <a:r>
              <a:rPr i="1"/>
              <a:t>b</a:t>
            </a:r>
            <a:r>
              <a:t>’.  </a:t>
            </a:r>
          </a:p>
          <a:p>
            <a:pPr marL="337311" indent="-337311" defTabSz="484886">
              <a:spcBef>
                <a:spcPts val="4400"/>
              </a:spcBef>
              <a:defRPr sz="2656"/>
            </a:pPr>
            <a:r>
              <a:t>Bowdle and Gentner (2005) unify these positions by asserting that as metaphors are conventionalized, there is a shift in mode of processing from comparison to categorization; </a:t>
            </a:r>
            <a:r>
              <a:rPr>
                <a:solidFill>
                  <a:schemeClr val="accent5">
                    <a:hueOff val="-309129"/>
                    <a:satOff val="-11805"/>
                    <a:lumOff val="-13439"/>
                  </a:schemeClr>
                </a:solidFill>
                <a:latin typeface="Helvetica Neue"/>
                <a:ea typeface="Helvetica Neue"/>
                <a:cs typeface="Helvetica Neue"/>
                <a:sym typeface="Helvetica Neue"/>
              </a:rPr>
              <a:t>novel metaphors</a:t>
            </a:r>
            <a:r>
              <a:t> are processed by comparison alone, whereas </a:t>
            </a:r>
            <a:r>
              <a:rPr>
                <a:solidFill>
                  <a:schemeClr val="accent5">
                    <a:hueOff val="-309129"/>
                    <a:satOff val="-11805"/>
                    <a:lumOff val="-13439"/>
                  </a:schemeClr>
                </a:solidFill>
                <a:latin typeface="Helvetica Neue"/>
                <a:ea typeface="Helvetica Neue"/>
                <a:cs typeface="Helvetica Neue"/>
                <a:sym typeface="Helvetica Neue"/>
              </a:rPr>
              <a:t>conventional metaphors</a:t>
            </a:r>
            <a:r>
              <a:t> can be processed either by categorization or comparison.</a:t>
            </a:r>
          </a:p>
          <a:p>
            <a:pPr marL="337311" indent="-337311" defTabSz="484886">
              <a:spcBef>
                <a:spcPts val="4400"/>
              </a:spcBef>
              <a:defRPr sz="2656"/>
            </a:pPr>
            <a:r>
              <a:t>However, whether a metaphor is processed by comparison or categorization is determined not only by its </a:t>
            </a:r>
            <a:r>
              <a:rPr>
                <a:solidFill>
                  <a:schemeClr val="accent5">
                    <a:hueOff val="-309129"/>
                    <a:satOff val="-11805"/>
                    <a:lumOff val="-13439"/>
                  </a:schemeClr>
                </a:solidFill>
                <a:latin typeface="Helvetica Neue"/>
                <a:ea typeface="Helvetica Neue"/>
                <a:cs typeface="Helvetica Neue"/>
                <a:sym typeface="Helvetica Neue"/>
              </a:rPr>
              <a:t>novelty</a:t>
            </a:r>
            <a:r>
              <a:t>, but also its </a:t>
            </a:r>
            <a:r>
              <a:rPr>
                <a:solidFill>
                  <a:schemeClr val="accent5">
                    <a:hueOff val="-309129"/>
                    <a:satOff val="-11805"/>
                    <a:lumOff val="-13439"/>
                  </a:schemeClr>
                </a:solidFill>
                <a:latin typeface="Helvetica Neue"/>
                <a:ea typeface="Helvetica Neue"/>
                <a:cs typeface="Helvetica Neue"/>
                <a:sym typeface="Helvetica Neue"/>
              </a:rPr>
              <a:t>form</a:t>
            </a:r>
            <a:r>
              <a:t>.</a:t>
            </a:r>
          </a:p>
          <a:p>
            <a:pPr marL="337311" indent="-337311" defTabSz="484886">
              <a:spcBef>
                <a:spcPts val="4400"/>
              </a:spcBef>
              <a:defRPr sz="2656"/>
            </a:pPr>
            <a:r>
              <a:t>When a conventional metaphor takes the form of a </a:t>
            </a:r>
            <a:r>
              <a:rPr>
                <a:solidFill>
                  <a:schemeClr val="accent5">
                    <a:hueOff val="-309129"/>
                    <a:satOff val="-11805"/>
                    <a:lumOff val="-13439"/>
                  </a:schemeClr>
                </a:solidFill>
                <a:latin typeface="Helvetica Neue"/>
                <a:ea typeface="Helvetica Neue"/>
                <a:cs typeface="Helvetica Neue"/>
                <a:sym typeface="Helvetica Neue"/>
              </a:rPr>
              <a:t>simile</a:t>
            </a:r>
            <a:r>
              <a:t>, it is processed by </a:t>
            </a:r>
            <a:r>
              <a:rPr>
                <a:solidFill>
                  <a:schemeClr val="accent5">
                    <a:hueOff val="-309129"/>
                    <a:satOff val="-11805"/>
                    <a:lumOff val="-13439"/>
                  </a:schemeClr>
                </a:solidFill>
                <a:latin typeface="Helvetica Neue"/>
                <a:ea typeface="Helvetica Neue"/>
                <a:cs typeface="Helvetica Neue"/>
                <a:sym typeface="Helvetica Neue"/>
              </a:rPr>
              <a:t>comparison</a:t>
            </a:r>
            <a:r>
              <a:t>; in contrast when a novel metaphor takes the form of ‘</a:t>
            </a:r>
            <a:r>
              <a:rPr i="1">
                <a:solidFill>
                  <a:schemeClr val="accent5">
                    <a:hueOff val="-309129"/>
                    <a:satOff val="-11805"/>
                    <a:lumOff val="-13439"/>
                  </a:schemeClr>
                </a:solidFill>
                <a:latin typeface="Helvetica Neue"/>
                <a:ea typeface="Helvetica Neue"/>
                <a:cs typeface="Helvetica Neue"/>
                <a:sym typeface="Helvetica Neue"/>
              </a:rPr>
              <a:t>an a is a b</a:t>
            </a:r>
            <a:r>
              <a:t>’, people process the target as an instance of the source category, i.e. by </a:t>
            </a:r>
            <a:r>
              <a:rPr>
                <a:solidFill>
                  <a:schemeClr val="accent5">
                    <a:hueOff val="-309129"/>
                    <a:satOff val="-11805"/>
                    <a:lumOff val="-13439"/>
                  </a:schemeClr>
                </a:solidFill>
                <a:latin typeface="Helvetica Neue"/>
                <a:ea typeface="Helvetica Neue"/>
                <a:cs typeface="Helvetica Neue"/>
                <a:sym typeface="Helvetica Neue"/>
              </a:rPr>
              <a:t>categorization</a:t>
            </a:r>
            <a:r>
              <a: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3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1" fill="hold">
                                  <p:stCondLst>
                                    <p:cond delay="0"/>
                                  </p:stCondLst>
                                  <p:iterate type="el" backwards="0">
                                    <p:tmAbs val="0"/>
                                  </p:iterate>
                                  <p:childTnLst>
                                    <p:set>
                                      <p:cBhvr>
                                        <p:cTn id="10" fill="hold"/>
                                        <p:tgtEl>
                                          <p:spTgt spid="13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1" fill="hold">
                                  <p:stCondLst>
                                    <p:cond delay="0"/>
                                  </p:stCondLst>
                                  <p:iterate type="el" backwards="0">
                                    <p:tmAbs val="0"/>
                                  </p:iterate>
                                  <p:childTnLst>
                                    <p:set>
                                      <p:cBhvr>
                                        <p:cTn id="14" fill="hold"/>
                                        <p:tgtEl>
                                          <p:spTgt spid="136">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36"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Steen (2008) argues that the process of metaphor interpretation, i.e. comparison vs. categorisation, is driven by both the metaphorical form that a speaker chooses to use, as well as the communicative function that the metaphor is intended to serve.…"/>
          <p:cNvSpPr txBox="1"/>
          <p:nvPr>
            <p:ph type="body" idx="1"/>
          </p:nvPr>
        </p:nvSpPr>
        <p:spPr>
          <a:prstGeom prst="rect">
            <a:avLst/>
          </a:prstGeom>
        </p:spPr>
        <p:txBody>
          <a:bodyPr/>
          <a:lstStyle/>
          <a:p>
            <a:pPr marL="357631" indent="-357631" defTabSz="514095">
              <a:spcBef>
                <a:spcPts val="4700"/>
              </a:spcBef>
              <a:defRPr sz="2816"/>
            </a:pPr>
            <a:r>
              <a:t>Steen (2008) argues that the process of metaphor interpretation, i.e. comparison vs. categorisation, is driven by both the </a:t>
            </a:r>
            <a:r>
              <a:rPr>
                <a:solidFill>
                  <a:schemeClr val="accent5">
                    <a:hueOff val="-309129"/>
                    <a:satOff val="-11805"/>
                    <a:lumOff val="-13439"/>
                  </a:schemeClr>
                </a:solidFill>
                <a:latin typeface="Helvetica Neue"/>
                <a:ea typeface="Helvetica Neue"/>
                <a:cs typeface="Helvetica Neue"/>
                <a:sym typeface="Helvetica Neue"/>
              </a:rPr>
              <a:t>metaphorical form</a:t>
            </a:r>
            <a:r>
              <a:t> that a speaker chooses to use, as well as the </a:t>
            </a:r>
            <a:r>
              <a:rPr>
                <a:solidFill>
                  <a:schemeClr val="accent5">
                    <a:hueOff val="-309129"/>
                    <a:satOff val="-11805"/>
                    <a:lumOff val="-13439"/>
                  </a:schemeClr>
                </a:solidFill>
                <a:latin typeface="Helvetica Neue"/>
                <a:ea typeface="Helvetica Neue"/>
                <a:cs typeface="Helvetica Neue"/>
                <a:sym typeface="Helvetica Neue"/>
              </a:rPr>
              <a:t>communicative function</a:t>
            </a:r>
            <a:r>
              <a:t> that the metaphor is intended to serve.</a:t>
            </a:r>
          </a:p>
          <a:p>
            <a:pPr marL="357631" indent="-357631" defTabSz="514095">
              <a:spcBef>
                <a:spcPts val="4700"/>
              </a:spcBef>
              <a:defRPr sz="2816"/>
            </a:pPr>
            <a:r>
              <a:t>The deliberate use of a metaphor is a </a:t>
            </a:r>
            <a:r>
              <a:rPr>
                <a:solidFill>
                  <a:schemeClr val="accent5">
                    <a:hueOff val="-309129"/>
                    <a:satOff val="-11805"/>
                    <a:lumOff val="-13439"/>
                  </a:schemeClr>
                </a:solidFill>
                <a:latin typeface="Helvetica Neue"/>
                <a:ea typeface="Helvetica Neue"/>
                <a:cs typeface="Helvetica Neue"/>
                <a:sym typeface="Helvetica Neue"/>
              </a:rPr>
              <a:t>rhetorical strategy </a:t>
            </a:r>
            <a:r>
              <a:t>that ‘</a:t>
            </a:r>
            <a:r>
              <a:rPr i="1">
                <a:latin typeface="Helvetica Neue"/>
                <a:ea typeface="Helvetica Neue"/>
                <a:cs typeface="Helvetica Neue"/>
                <a:sym typeface="Helvetica Neue"/>
              </a:rPr>
              <a:t>changes</a:t>
            </a:r>
            <a:r>
              <a:rPr>
                <a:solidFill>
                  <a:schemeClr val="accent5">
                    <a:hueOff val="-309129"/>
                    <a:satOff val="-11805"/>
                    <a:lumOff val="-13439"/>
                  </a:schemeClr>
                </a:solidFill>
                <a:latin typeface="Helvetica Neue"/>
                <a:ea typeface="Helvetica Neue"/>
                <a:cs typeface="Helvetica Neue"/>
                <a:sym typeface="Helvetica Neue"/>
              </a:rPr>
              <a:t> </a:t>
            </a:r>
            <a:r>
              <a:rPr i="1">
                <a:latin typeface="Helvetica Neue"/>
                <a:ea typeface="Helvetica Neue"/>
                <a:cs typeface="Helvetica Neue"/>
                <a:sym typeface="Helvetica Neue"/>
              </a:rPr>
              <a:t>the addressee’s perspective on the referent or topic that is the target of the metaphor, by making the addressee look at it from a different conceptual domain or space.</a:t>
            </a:r>
            <a:r>
              <a:t>” (Steen, 2008, p. 222)</a:t>
            </a:r>
          </a:p>
          <a:p>
            <a:pPr marL="357631" indent="-357631" defTabSz="514095">
              <a:spcBef>
                <a:spcPts val="4700"/>
              </a:spcBef>
              <a:defRPr sz="2816"/>
            </a:pPr>
            <a:r>
              <a:t>Hence, a </a:t>
            </a:r>
            <a:r>
              <a:rPr>
                <a:solidFill>
                  <a:schemeClr val="accent5">
                    <a:hueOff val="-309129"/>
                    <a:satOff val="-11805"/>
                    <a:lumOff val="-13439"/>
                  </a:schemeClr>
                </a:solidFill>
                <a:latin typeface="Helvetica Neue"/>
                <a:ea typeface="Helvetica Neue"/>
                <a:cs typeface="Helvetica Neue"/>
                <a:sym typeface="Helvetica Neue"/>
              </a:rPr>
              <a:t>deliberate metaphor</a:t>
            </a:r>
            <a:r>
              <a:t> is one that is used by speakers for the explicit purpose of being recognized and understood as metaphorical.</a:t>
            </a:r>
          </a:p>
          <a:p>
            <a:pPr marL="357631" indent="-357631" defTabSz="514095">
              <a:spcBef>
                <a:spcPts val="4700"/>
              </a:spcBef>
              <a:defRPr sz="2816"/>
            </a:pPr>
            <a:r>
              <a:t>Steen (2008) argues that </a:t>
            </a:r>
            <a:r>
              <a:rPr>
                <a:solidFill>
                  <a:schemeClr val="accent5">
                    <a:hueOff val="-309129"/>
                    <a:satOff val="-11805"/>
                    <a:lumOff val="-13439"/>
                  </a:schemeClr>
                </a:solidFill>
                <a:latin typeface="Helvetica Neue"/>
                <a:ea typeface="Helvetica Neue"/>
                <a:cs typeface="Helvetica Neue"/>
                <a:sym typeface="Helvetica Neue"/>
              </a:rPr>
              <a:t>analogies and similes</a:t>
            </a:r>
            <a:r>
              <a:t>, are the clearest examples of deliberate metaphors, because they explicitly invite comparisons between the target and source domains.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4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1" fill="hold">
                                  <p:stCondLst>
                                    <p:cond delay="0"/>
                                  </p:stCondLst>
                                  <p:iterate type="el" backwards="0">
                                    <p:tmAbs val="0"/>
                                  </p:iterate>
                                  <p:childTnLst>
                                    <p:set>
                                      <p:cBhvr>
                                        <p:cTn id="10" fill="hold"/>
                                        <p:tgtEl>
                                          <p:spTgt spid="14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1" fill="hold">
                                  <p:stCondLst>
                                    <p:cond delay="0"/>
                                  </p:stCondLst>
                                  <p:iterate type="el" backwards="0">
                                    <p:tmAbs val="0"/>
                                  </p:iterate>
                                  <p:childTnLst>
                                    <p:set>
                                      <p:cBhvr>
                                        <p:cTn id="14" fill="hold"/>
                                        <p:tgtEl>
                                          <p:spTgt spid="140">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40" grpId="1"/>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Taken together these findings lead to what Steen terms ‘the paradox of metaphor’, i.e. contrary to the claims of CMT, most words and phrases typically seen as conveying metaphorical meaning, by virtue of not being intentionally metaphorical, are not processed as cross-domain mappings and, therefore, are not truly ‘metaphorical’."/>
          <p:cNvSpPr txBox="1"/>
          <p:nvPr>
            <p:ph type="body" idx="1"/>
          </p:nvPr>
        </p:nvSpPr>
        <p:spPr>
          <a:prstGeom prst="rect">
            <a:avLst/>
          </a:prstGeom>
        </p:spPr>
        <p:txBody>
          <a:bodyPr/>
          <a:lstStyle/>
          <a:p>
            <a:pPr/>
            <a:r>
              <a:t>Taken together these findings lead to what Steen terms ‘</a:t>
            </a:r>
            <a:r>
              <a:rPr>
                <a:solidFill>
                  <a:schemeClr val="accent5">
                    <a:hueOff val="-309129"/>
                    <a:satOff val="-11805"/>
                    <a:lumOff val="-13439"/>
                  </a:schemeClr>
                </a:solidFill>
                <a:latin typeface="Helvetica Neue"/>
                <a:ea typeface="Helvetica Neue"/>
                <a:cs typeface="Helvetica Neue"/>
                <a:sym typeface="Helvetica Neue"/>
              </a:rPr>
              <a:t>the paradox of metaphor</a:t>
            </a:r>
            <a:r>
              <a:t>’, i.e. contrary to the claims of CMT, most words and phrases typically seen as conveying metaphorical meaning, by virtue of not being </a:t>
            </a:r>
            <a:r>
              <a:rPr i="1">
                <a:latin typeface="Helvetica Neue"/>
                <a:ea typeface="Helvetica Neue"/>
                <a:cs typeface="Helvetica Neue"/>
                <a:sym typeface="Helvetica Neue"/>
              </a:rPr>
              <a:t>intentionally</a:t>
            </a:r>
            <a:r>
              <a:t> metaphorical, are not processed as cross-domain mappings and, therefore, are not truly ‘metaphorical’.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If so, we should find differences between (a) the processing of metaphors when preceded by pragmatic cues signaling the intention of the speaker for the utterance to be interpreted metaphorically, and (b) the processing of metaphors in the absence of such cues.…"/>
          <p:cNvSpPr txBox="1"/>
          <p:nvPr>
            <p:ph type="body" idx="1"/>
          </p:nvPr>
        </p:nvSpPr>
        <p:spPr>
          <a:prstGeom prst="rect">
            <a:avLst/>
          </a:prstGeom>
        </p:spPr>
        <p:txBody>
          <a:bodyPr/>
          <a:lstStyle/>
          <a:p>
            <a:pPr/>
            <a:r>
              <a:t>If so, we should find differences between (a) the processing of metaphors when preceded by pragmatic cues signaling the intention of the speaker for the utterance to be interpreted metaphorically, and (b) the processing of metaphors in the absence of such cues. </a:t>
            </a:r>
          </a:p>
          <a:p>
            <a:pPr/>
            <a:r>
              <a:t>To test this hypothesis we examined event-related potential (ERP) responses to cued (deliberate) and uncued (non-deliberate) metaphors.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44">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44" grpId="1"/>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ERPs are voltage changes in the on-going electroencephalogram that are time-locked to the onset of a sensory or motor event; they allow us to closely tie cognitive processes to brain function."/>
          <p:cNvSpPr txBox="1"/>
          <p:nvPr/>
        </p:nvSpPr>
        <p:spPr>
          <a:xfrm>
            <a:off x="406399" y="7870496"/>
            <a:ext cx="12192003" cy="1571647"/>
          </a:xfrm>
          <a:prstGeom prst="rect">
            <a:avLst/>
          </a:prstGeom>
          <a:ln w="12700">
            <a:miter lim="400000"/>
          </a:ln>
          <a:extLst>
            <a:ext uri="{C572A759-6A51-4108-AA02-DFA0A04FC94B}">
              <ma14:wrappingTextBoxFlag xmlns:ma14="http://schemas.microsoft.com/office/mac/drawingml/2011/main" val="1"/>
            </a:ext>
          </a:extLst>
        </p:spPr>
        <p:txBody>
          <a:bodyPr lIns="48766" tIns="48766" rIns="48766" bIns="48766" anchor="ctr">
            <a:spAutoFit/>
          </a:bodyPr>
          <a:lstStyle>
            <a:lvl1pPr algn="l">
              <a:spcBef>
                <a:spcPts val="5400"/>
              </a:spcBef>
              <a:defRPr sz="3200">
                <a:solidFill>
                  <a:schemeClr val="accent6">
                    <a:hueOff val="141687"/>
                    <a:satOff val="4211"/>
                    <a:lumOff val="-16270"/>
                  </a:schemeClr>
                </a:solidFill>
              </a:defRPr>
            </a:lvl1pPr>
          </a:lstStyle>
          <a:p>
            <a:pPr/>
            <a:r>
              <a:t>ERPs are voltage changes in the on-going electroencephalogram that are time-locked to the onset of a sensory or motor event; they allow us to closely tie cognitive processes to brain function.</a:t>
            </a:r>
          </a:p>
        </p:txBody>
      </p:sp>
      <p:grpSp>
        <p:nvGrpSpPr>
          <p:cNvPr id="156" name="Group"/>
          <p:cNvGrpSpPr/>
          <p:nvPr/>
        </p:nvGrpSpPr>
        <p:grpSpPr>
          <a:xfrm>
            <a:off x="545591" y="522223"/>
            <a:ext cx="11913618" cy="7141719"/>
            <a:chOff x="0" y="0"/>
            <a:chExt cx="11913616" cy="7141717"/>
          </a:xfrm>
        </p:grpSpPr>
        <p:pic>
          <p:nvPicPr>
            <p:cNvPr id="147" name="droppedImage.png" descr="droppedImage.png"/>
            <p:cNvPicPr>
              <a:picLocks noChangeAspect="1"/>
            </p:cNvPicPr>
            <p:nvPr/>
          </p:nvPicPr>
          <p:blipFill>
            <a:blip r:embed="rId2">
              <a:extLst/>
            </a:blip>
            <a:stretch>
              <a:fillRect/>
            </a:stretch>
          </p:blipFill>
          <p:spPr>
            <a:xfrm>
              <a:off x="0" y="195072"/>
              <a:ext cx="3025851" cy="2338833"/>
            </a:xfrm>
            <a:prstGeom prst="rect">
              <a:avLst/>
            </a:prstGeom>
            <a:ln w="12700" cap="flat">
              <a:noFill/>
              <a:miter lim="400000"/>
            </a:ln>
            <a:effectLst/>
          </p:spPr>
        </p:pic>
        <p:pic>
          <p:nvPicPr>
            <p:cNvPr id="148" name="droppedImage.png" descr="droppedImage.png"/>
            <p:cNvPicPr>
              <a:picLocks noChangeAspect="1"/>
            </p:cNvPicPr>
            <p:nvPr/>
          </p:nvPicPr>
          <p:blipFill>
            <a:blip r:embed="rId3">
              <a:extLst/>
            </a:blip>
            <a:stretch>
              <a:fillRect/>
            </a:stretch>
          </p:blipFill>
          <p:spPr>
            <a:xfrm>
              <a:off x="3583432" y="7112"/>
              <a:ext cx="5201921" cy="2342159"/>
            </a:xfrm>
            <a:prstGeom prst="rect">
              <a:avLst/>
            </a:prstGeom>
            <a:ln w="12700" cap="flat">
              <a:noFill/>
              <a:miter lim="400000"/>
            </a:ln>
            <a:effectLst/>
          </p:spPr>
        </p:pic>
        <p:pic>
          <p:nvPicPr>
            <p:cNvPr id="149" name="droppedImage.png" descr="droppedImage.png"/>
            <p:cNvPicPr>
              <a:picLocks noChangeAspect="1"/>
            </p:cNvPicPr>
            <p:nvPr/>
          </p:nvPicPr>
          <p:blipFill>
            <a:blip r:embed="rId4">
              <a:extLst/>
            </a:blip>
            <a:stretch>
              <a:fillRect/>
            </a:stretch>
          </p:blipFill>
          <p:spPr>
            <a:xfrm>
              <a:off x="9558527" y="0"/>
              <a:ext cx="2355090" cy="2338833"/>
            </a:xfrm>
            <a:prstGeom prst="rect">
              <a:avLst/>
            </a:prstGeom>
            <a:ln w="12700" cap="flat">
              <a:noFill/>
              <a:miter lim="400000"/>
            </a:ln>
            <a:effectLst/>
          </p:spPr>
        </p:pic>
        <p:pic>
          <p:nvPicPr>
            <p:cNvPr id="150" name="droppedImage.png" descr="droppedImage.png"/>
            <p:cNvPicPr>
              <a:picLocks noChangeAspect="1"/>
            </p:cNvPicPr>
            <p:nvPr/>
          </p:nvPicPr>
          <p:blipFill>
            <a:blip r:embed="rId5">
              <a:extLst/>
            </a:blip>
            <a:stretch>
              <a:fillRect/>
            </a:stretch>
          </p:blipFill>
          <p:spPr>
            <a:xfrm>
              <a:off x="7396480" y="3836416"/>
              <a:ext cx="3606802" cy="2566418"/>
            </a:xfrm>
            <a:prstGeom prst="rect">
              <a:avLst/>
            </a:prstGeom>
            <a:ln w="12700" cap="flat">
              <a:noFill/>
              <a:miter lim="400000"/>
            </a:ln>
            <a:effectLst/>
          </p:spPr>
        </p:pic>
        <p:sp>
          <p:nvSpPr>
            <p:cNvPr id="151" name="Line"/>
            <p:cNvSpPr/>
            <p:nvPr/>
          </p:nvSpPr>
          <p:spPr>
            <a:xfrm flipH="1">
              <a:off x="3030727" y="1177544"/>
              <a:ext cx="568962" cy="2"/>
            </a:xfrm>
            <a:prstGeom prst="line">
              <a:avLst/>
            </a:prstGeom>
            <a:noFill/>
            <a:ln w="63500" cap="flat">
              <a:solidFill>
                <a:srgbClr val="941100"/>
              </a:solidFill>
              <a:prstDash val="solid"/>
              <a:miter lim="400000"/>
              <a:headEnd type="triangle" w="med" len="med"/>
            </a:ln>
            <a:effectLst>
              <a:outerShdw sx="100000" sy="100000" kx="0" ky="0" algn="b" rotWithShape="0" blurRad="63500" dist="63500" dir="2700000">
                <a:srgbClr val="919191">
                  <a:alpha val="75000"/>
                </a:srgbClr>
              </a:outerShdw>
            </a:effectLst>
          </p:spPr>
          <p:txBody>
            <a:bodyPr wrap="square" lIns="45718" tIns="45718" rIns="45718" bIns="45718" numCol="1" anchor="t">
              <a:noAutofit/>
            </a:bodyPr>
            <a:lstStyle/>
            <a:p>
              <a:pPr/>
            </a:p>
          </p:txBody>
        </p:sp>
        <p:pic>
          <p:nvPicPr>
            <p:cNvPr id="152" name="temp6.jpg" descr="temp6.jpg"/>
            <p:cNvPicPr>
              <a:picLocks noChangeAspect="1"/>
            </p:cNvPicPr>
            <p:nvPr/>
          </p:nvPicPr>
          <p:blipFill>
            <a:blip r:embed="rId6">
              <a:extLst/>
            </a:blip>
            <a:stretch>
              <a:fillRect/>
            </a:stretch>
          </p:blipFill>
          <p:spPr>
            <a:xfrm>
              <a:off x="998727" y="3518408"/>
              <a:ext cx="5153154" cy="3623310"/>
            </a:xfrm>
            <a:prstGeom prst="rect">
              <a:avLst/>
            </a:prstGeom>
            <a:ln w="12700" cap="flat">
              <a:noFill/>
              <a:miter lim="400000"/>
            </a:ln>
            <a:effectLst/>
          </p:spPr>
        </p:pic>
        <p:sp>
          <p:nvSpPr>
            <p:cNvPr id="153" name="Line"/>
            <p:cNvSpPr/>
            <p:nvPr/>
          </p:nvSpPr>
          <p:spPr>
            <a:xfrm flipH="1">
              <a:off x="6853427" y="4876304"/>
              <a:ext cx="568962" cy="2"/>
            </a:xfrm>
            <a:prstGeom prst="line">
              <a:avLst/>
            </a:prstGeom>
            <a:noFill/>
            <a:ln w="63500" cap="flat">
              <a:solidFill>
                <a:srgbClr val="941100"/>
              </a:solidFill>
              <a:prstDash val="solid"/>
              <a:miter lim="400000"/>
              <a:tailEnd type="triangle" w="med" len="med"/>
            </a:ln>
            <a:effectLst>
              <a:outerShdw sx="100000" sy="100000" kx="0" ky="0" algn="b" rotWithShape="0" blurRad="63500" dist="63500" dir="2700000">
                <a:srgbClr val="919191">
                  <a:alpha val="75000"/>
                </a:srgbClr>
              </a:outerShdw>
            </a:effectLst>
          </p:spPr>
          <p:txBody>
            <a:bodyPr wrap="square" lIns="45718" tIns="45718" rIns="45718" bIns="45718" numCol="1" anchor="t">
              <a:noAutofit/>
            </a:bodyPr>
            <a:lstStyle/>
            <a:p>
              <a:pPr/>
            </a:p>
          </p:txBody>
        </p:sp>
        <p:sp>
          <p:nvSpPr>
            <p:cNvPr id="154" name="Line"/>
            <p:cNvSpPr/>
            <p:nvPr/>
          </p:nvSpPr>
          <p:spPr>
            <a:xfrm flipV="1">
              <a:off x="10254488" y="2858534"/>
              <a:ext cx="285859" cy="474563"/>
            </a:xfrm>
            <a:prstGeom prst="line">
              <a:avLst/>
            </a:prstGeom>
            <a:noFill/>
            <a:ln w="63500" cap="flat">
              <a:solidFill>
                <a:srgbClr val="941100"/>
              </a:solidFill>
              <a:prstDash val="solid"/>
              <a:miter lim="400000"/>
              <a:headEnd type="triangle" w="med" len="med"/>
            </a:ln>
            <a:effectLst>
              <a:outerShdw sx="100000" sy="100000" kx="0" ky="0" algn="b" rotWithShape="0" blurRad="63500" dist="63500" dir="2700000">
                <a:srgbClr val="919191">
                  <a:alpha val="75000"/>
                </a:srgbClr>
              </a:outerShdw>
            </a:effectLst>
          </p:spPr>
          <p:txBody>
            <a:bodyPr wrap="square" lIns="45718" tIns="45718" rIns="45718" bIns="45718" numCol="1" anchor="t">
              <a:noAutofit/>
            </a:bodyPr>
            <a:lstStyle/>
            <a:p>
              <a:pPr/>
            </a:p>
          </p:txBody>
        </p:sp>
        <p:sp>
          <p:nvSpPr>
            <p:cNvPr id="155" name="Line"/>
            <p:cNvSpPr/>
            <p:nvPr/>
          </p:nvSpPr>
          <p:spPr>
            <a:xfrm flipH="1">
              <a:off x="8915400" y="1178191"/>
              <a:ext cx="568962" cy="2"/>
            </a:xfrm>
            <a:prstGeom prst="line">
              <a:avLst/>
            </a:prstGeom>
            <a:noFill/>
            <a:ln w="63500" cap="flat">
              <a:solidFill>
                <a:srgbClr val="941100"/>
              </a:solidFill>
              <a:prstDash val="solid"/>
              <a:miter lim="400000"/>
              <a:headEnd type="triangle" w="med" len="med"/>
            </a:ln>
            <a:effectLst>
              <a:outerShdw sx="100000" sy="100000" kx="0" ky="0" algn="b" rotWithShape="0" blurRad="63500" dist="63500" dir="2700000">
                <a:srgbClr val="919191">
                  <a:alpha val="75000"/>
                </a:srgbClr>
              </a:outerShdw>
            </a:effectLst>
          </p:spPr>
          <p:txBody>
            <a:bodyPr wrap="square" lIns="45718" tIns="45718" rIns="45718" bIns="45718" numCol="1" anchor="t">
              <a:noAutofit/>
            </a:bodyPr>
            <a:lstStyle/>
            <a:p>
              <a:pPr/>
            </a:p>
          </p:txBody>
        </p:sp>
      </p:gr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8" name="N400.tif" descr="N400.tif"/>
          <p:cNvPicPr>
            <a:picLocks noChangeAspect="1"/>
          </p:cNvPicPr>
          <p:nvPr/>
        </p:nvPicPr>
        <p:blipFill>
          <a:blip r:embed="rId3">
            <a:extLst/>
          </a:blip>
          <a:stretch>
            <a:fillRect/>
          </a:stretch>
        </p:blipFill>
        <p:spPr>
          <a:xfrm>
            <a:off x="812799" y="0"/>
            <a:ext cx="11379202" cy="9753600"/>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Light"/>
        <a:ea typeface="Helvetica Neue Light"/>
        <a:cs typeface="Helvetica Neue Light"/>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12166"/>
            <a:lumOff val="-13042"/>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ABABAB"/>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Light"/>
        <a:ea typeface="Helvetica Neue Light"/>
        <a:cs typeface="Helvetica Neue Light"/>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12166"/>
            <a:lumOff val="-13042"/>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ABABAB"/>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