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31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315" r:id="rId21"/>
    <p:sldId id="273" r:id="rId22"/>
    <p:sldId id="274" r:id="rId23"/>
    <p:sldId id="288" r:id="rId24"/>
    <p:sldId id="289" r:id="rId25"/>
    <p:sldId id="290" r:id="rId26"/>
    <p:sldId id="275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16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1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53" autoAdjust="0"/>
    <p:restoredTop sz="94881" autoAdjust="0"/>
  </p:normalViewPr>
  <p:slideViewPr>
    <p:cSldViewPr snapToGrid="0">
      <p:cViewPr varScale="1">
        <p:scale>
          <a:sx n="78" d="100"/>
          <a:sy n="78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9BBD-5FDB-4C70-B25E-9152AE82467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B424-BA7E-4031-9FD8-4B4D345C5D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178E-A09B-45DD-B294-CB942DF97C4E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564C-33E8-4879-ADA8-D7EFFCF6DA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DDBC2-4271-4D02-9175-84C09C8F24F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CA1-6FDA-4440-83D4-B4689975582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04FA-C4C0-438B-9BD4-06BEAC00682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BDC-CAB1-464E-BAA7-37EC20DF1F8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BE8A-FA1C-4C3C-9572-97B3C12BFBA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68345" cy="7524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0A29-DB3A-4B6E-80CA-3447E01BA1CE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491346" y="1032160"/>
            <a:ext cx="174567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5223163" y="1032160"/>
            <a:ext cx="174567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68836" y="1032160"/>
            <a:ext cx="17456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8698343" y="1032160"/>
            <a:ext cx="174567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0444016" y="1032160"/>
            <a:ext cx="1745673" cy="0"/>
          </a:xfrm>
          <a:prstGeom prst="line">
            <a:avLst/>
          </a:prstGeom>
          <a:ln w="76200">
            <a:solidFill>
              <a:srgbClr val="86B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0" y="6239596"/>
            <a:ext cx="17456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745673" y="6239596"/>
            <a:ext cx="174567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491346" y="6238759"/>
            <a:ext cx="174567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23163" y="6238759"/>
            <a:ext cx="174567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6968836" y="6238759"/>
            <a:ext cx="17456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698343" y="6238759"/>
            <a:ext cx="174567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0444016" y="6238759"/>
            <a:ext cx="1745673" cy="0"/>
          </a:xfrm>
          <a:prstGeom prst="line">
            <a:avLst/>
          </a:prstGeom>
          <a:ln w="76200">
            <a:solidFill>
              <a:srgbClr val="86B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0" y="1032160"/>
            <a:ext cx="17456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1745673" y="1032160"/>
            <a:ext cx="174567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68345" cy="75247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0A29-DB3A-4B6E-80CA-3447E01BA1CE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0" y="6239596"/>
            <a:ext cx="17456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745673" y="6239596"/>
            <a:ext cx="174567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491346" y="6238759"/>
            <a:ext cx="1745673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5223163" y="6238759"/>
            <a:ext cx="174567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6968836" y="6238759"/>
            <a:ext cx="174567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8698343" y="6238759"/>
            <a:ext cx="174567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0444016" y="6238759"/>
            <a:ext cx="1745673" cy="0"/>
          </a:xfrm>
          <a:prstGeom prst="line">
            <a:avLst/>
          </a:prstGeom>
          <a:ln w="76200">
            <a:solidFill>
              <a:srgbClr val="86B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D8E7-E474-48A0-866B-8A0B0A50606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7A4F-9042-46CD-AB5E-C65E3C65A45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D606-7514-4A6E-99F1-40B8DF84E3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BF7E-170E-48D2-B0CA-3D2A5A9C1E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sv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5.svg"/><Relationship Id="rId3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svg"/><Relationship Id="rId3" Type="http://schemas.openxmlformats.org/officeDocument/2006/relationships/image" Target="../media/image15.png"/><Relationship Id="rId2" Type="http://schemas.openxmlformats.org/officeDocument/2006/relationships/image" Target="../media/image7.sv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5.svg"/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svg"/><Relationship Id="rId3" Type="http://schemas.openxmlformats.org/officeDocument/2006/relationships/image" Target="../media/image6.png"/><Relationship Id="rId2" Type="http://schemas.openxmlformats.org/officeDocument/2006/relationships/image" Target="../media/image10.sv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5.svg"/><Relationship Id="rId3" Type="http://schemas.openxmlformats.org/officeDocument/2006/relationships/image" Target="../media/image9.png"/><Relationship Id="rId2" Type="http://schemas.openxmlformats.org/officeDocument/2006/relationships/image" Target="../media/image11.sv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svg"/><Relationship Id="rId3" Type="http://schemas.openxmlformats.org/officeDocument/2006/relationships/image" Target="../media/image25.png"/><Relationship Id="rId2" Type="http://schemas.openxmlformats.org/officeDocument/2006/relationships/image" Target="../media/image12.svg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10.png"/><Relationship Id="rId4" Type="http://schemas.openxmlformats.org/officeDocument/2006/relationships/image" Target="../media/image5.svg"/><Relationship Id="rId3" Type="http://schemas.openxmlformats.org/officeDocument/2006/relationships/image" Target="../media/image9.png"/><Relationship Id="rId2" Type="http://schemas.openxmlformats.org/officeDocument/2006/relationships/image" Target="../media/image14.svg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.svg"/><Relationship Id="rId7" Type="http://schemas.openxmlformats.org/officeDocument/2006/relationships/image" Target="../media/image37.png"/><Relationship Id="rId6" Type="http://schemas.openxmlformats.org/officeDocument/2006/relationships/image" Target="../media/image17.svg"/><Relationship Id="rId5" Type="http://schemas.openxmlformats.org/officeDocument/2006/relationships/image" Target="../media/image36.png"/><Relationship Id="rId4" Type="http://schemas.openxmlformats.org/officeDocument/2006/relationships/image" Target="../media/image16.svg"/><Relationship Id="rId3" Type="http://schemas.openxmlformats.org/officeDocument/2006/relationships/image" Target="../media/image35.png"/><Relationship Id="rId2" Type="http://schemas.openxmlformats.org/officeDocument/2006/relationships/image" Target="../media/image15.svg"/><Relationship Id="rId10" Type="http://schemas.openxmlformats.org/officeDocument/2006/relationships/notesSlide" Target="../notesSlides/notesSlide21.xml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8.svg"/><Relationship Id="rId7" Type="http://schemas.openxmlformats.org/officeDocument/2006/relationships/image" Target="../media/image37.png"/><Relationship Id="rId6" Type="http://schemas.openxmlformats.org/officeDocument/2006/relationships/image" Target="../media/image17.svg"/><Relationship Id="rId5" Type="http://schemas.openxmlformats.org/officeDocument/2006/relationships/image" Target="../media/image36.png"/><Relationship Id="rId4" Type="http://schemas.openxmlformats.org/officeDocument/2006/relationships/image" Target="../media/image20.svg"/><Relationship Id="rId3" Type="http://schemas.openxmlformats.org/officeDocument/2006/relationships/image" Target="../media/image39.png"/><Relationship Id="rId2" Type="http://schemas.openxmlformats.org/officeDocument/2006/relationships/image" Target="../media/image19.svg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24.svg"/><Relationship Id="rId7" Type="http://schemas.openxmlformats.org/officeDocument/2006/relationships/image" Target="../media/image45.png"/><Relationship Id="rId6" Type="http://schemas.openxmlformats.org/officeDocument/2006/relationships/image" Target="../media/image23.svg"/><Relationship Id="rId5" Type="http://schemas.openxmlformats.org/officeDocument/2006/relationships/image" Target="../media/image44.png"/><Relationship Id="rId4" Type="http://schemas.openxmlformats.org/officeDocument/2006/relationships/image" Target="../media/image22.svg"/><Relationship Id="rId3" Type="http://schemas.openxmlformats.org/officeDocument/2006/relationships/image" Target="../media/image43.png"/><Relationship Id="rId2" Type="http://schemas.openxmlformats.org/officeDocument/2006/relationships/image" Target="../media/image21.svg"/><Relationship Id="rId12" Type="http://schemas.openxmlformats.org/officeDocument/2006/relationships/notesSlide" Target="../notesSlides/notesSlide26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5.svg"/><Relationship Id="rId1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24.svg"/><Relationship Id="rId7" Type="http://schemas.openxmlformats.org/officeDocument/2006/relationships/image" Target="../media/image45.png"/><Relationship Id="rId6" Type="http://schemas.openxmlformats.org/officeDocument/2006/relationships/image" Target="../media/image23.svg"/><Relationship Id="rId5" Type="http://schemas.openxmlformats.org/officeDocument/2006/relationships/image" Target="../media/image44.png"/><Relationship Id="rId4" Type="http://schemas.openxmlformats.org/officeDocument/2006/relationships/image" Target="../media/image22.svg"/><Relationship Id="rId3" Type="http://schemas.openxmlformats.org/officeDocument/2006/relationships/image" Target="../media/image43.png"/><Relationship Id="rId2" Type="http://schemas.openxmlformats.org/officeDocument/2006/relationships/image" Target="../media/image21.svg"/><Relationship Id="rId12" Type="http://schemas.openxmlformats.org/officeDocument/2006/relationships/notesSlide" Target="../notesSlides/notesSlide27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5.svg"/><Relationship Id="rId1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8.svg"/><Relationship Id="rId7" Type="http://schemas.openxmlformats.org/officeDocument/2006/relationships/image" Target="../media/image54.png"/><Relationship Id="rId6" Type="http://schemas.openxmlformats.org/officeDocument/2006/relationships/image" Target="../media/image27.svg"/><Relationship Id="rId5" Type="http://schemas.openxmlformats.org/officeDocument/2006/relationships/image" Target="../media/image53.png"/><Relationship Id="rId4" Type="http://schemas.openxmlformats.org/officeDocument/2006/relationships/image" Target="../media/image26.svg"/><Relationship Id="rId3" Type="http://schemas.openxmlformats.org/officeDocument/2006/relationships/image" Target="../media/image52.png"/><Relationship Id="rId2" Type="http://schemas.openxmlformats.org/officeDocument/2006/relationships/image" Target="../media/image25.svg"/><Relationship Id="rId10" Type="http://schemas.openxmlformats.org/officeDocument/2006/relationships/notesSlide" Target="../notesSlides/notesSlide31.xml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31.svg"/><Relationship Id="rId7" Type="http://schemas.openxmlformats.org/officeDocument/2006/relationships/image" Target="../media/image59.png"/><Relationship Id="rId6" Type="http://schemas.openxmlformats.org/officeDocument/2006/relationships/image" Target="../media/image30.svg"/><Relationship Id="rId5" Type="http://schemas.openxmlformats.org/officeDocument/2006/relationships/image" Target="../media/image58.png"/><Relationship Id="rId4" Type="http://schemas.openxmlformats.org/officeDocument/2006/relationships/image" Target="../media/image29.svg"/><Relationship Id="rId3" Type="http://schemas.openxmlformats.org/officeDocument/2006/relationships/image" Target="../media/image57.png"/><Relationship Id="rId2" Type="http://schemas.openxmlformats.org/officeDocument/2006/relationships/image" Target="../media/image25.svg"/><Relationship Id="rId10" Type="http://schemas.openxmlformats.org/officeDocument/2006/relationships/notesSlide" Target="../notesSlides/notesSlide34.xml"/><Relationship Id="rId1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35.svg"/><Relationship Id="rId7" Type="http://schemas.openxmlformats.org/officeDocument/2006/relationships/image" Target="../media/image66.png"/><Relationship Id="rId6" Type="http://schemas.openxmlformats.org/officeDocument/2006/relationships/image" Target="../media/image34.svg"/><Relationship Id="rId5" Type="http://schemas.openxmlformats.org/officeDocument/2006/relationships/image" Target="../media/image65.png"/><Relationship Id="rId4" Type="http://schemas.openxmlformats.org/officeDocument/2006/relationships/image" Target="../media/image33.svg"/><Relationship Id="rId3" Type="http://schemas.openxmlformats.org/officeDocument/2006/relationships/image" Target="../media/image64.png"/><Relationship Id="rId2" Type="http://schemas.openxmlformats.org/officeDocument/2006/relationships/image" Target="../media/image32.svg"/><Relationship Id="rId14" Type="http://schemas.openxmlformats.org/officeDocument/2006/relationships/notesSlide" Target="../notesSlides/notesSlide37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7.svg"/><Relationship Id="rId11" Type="http://schemas.openxmlformats.org/officeDocument/2006/relationships/image" Target="../media/image68.png"/><Relationship Id="rId10" Type="http://schemas.openxmlformats.org/officeDocument/2006/relationships/image" Target="../media/image36.svg"/><Relationship Id="rId1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12" name="Graphic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9954" y="136525"/>
            <a:ext cx="10612092" cy="13841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46889" y="2137531"/>
            <a:ext cx="8955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CE327 - Digital VLSI Systems </a:t>
            </a:r>
            <a:endParaRPr lang="en-US" sz="4000" b="1" dirty="0">
              <a:solidFill>
                <a:schemeClr val="accent1"/>
              </a:solidFill>
            </a:endParaRPr>
          </a:p>
          <a:p>
            <a:pPr algn="r"/>
            <a:r>
              <a:rPr lang="en-US" sz="4000" b="1" dirty="0">
                <a:solidFill>
                  <a:schemeClr val="accent1"/>
                </a:solidFill>
              </a:rPr>
              <a:t>Semester Project part A</a:t>
            </a:r>
            <a:endParaRPr lang="en-US" sz="4000" b="1" dirty="0">
              <a:solidFill>
                <a:schemeClr val="accent1"/>
              </a:solidFill>
            </a:endParaRPr>
          </a:p>
          <a:p>
            <a:pPr algn="r"/>
            <a:r>
              <a:rPr lang="en-US" sz="4000" b="1" dirty="0">
                <a:solidFill>
                  <a:schemeClr val="accent1"/>
                </a:solidFill>
              </a:rPr>
              <a:t>Presentation Fall Semester - 2022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46889" y="4216289"/>
            <a:ext cx="8955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solidFill>
                  <a:schemeClr val="accent2"/>
                </a:solidFill>
              </a:rPr>
              <a:t>Ioanna-Maria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 err="1">
                <a:solidFill>
                  <a:schemeClr val="accent2"/>
                </a:solidFill>
              </a:rPr>
              <a:t>Panagou</a:t>
            </a:r>
            <a:endParaRPr lang="en-US" sz="2800" dirty="0">
              <a:solidFill>
                <a:schemeClr val="accent2"/>
              </a:solidFill>
            </a:endParaRPr>
          </a:p>
          <a:p>
            <a:pPr algn="r"/>
            <a:r>
              <a:rPr lang="en-US" sz="2800" dirty="0">
                <a:solidFill>
                  <a:schemeClr val="accent2"/>
                </a:solidFill>
              </a:rPr>
              <a:t>2962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3" y="1286941"/>
            <a:ext cx="4816257" cy="4671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40" y="1286942"/>
            <a:ext cx="3180426" cy="4671464"/>
          </a:xfrm>
          <a:prstGeom prst="rect">
            <a:avLst/>
          </a:prstGeom>
        </p:spPr>
      </p:pic>
      <p:sp>
        <p:nvSpPr>
          <p:cNvPr id="29" name="Arc 28"/>
          <p:cNvSpPr/>
          <p:nvPr/>
        </p:nvSpPr>
        <p:spPr>
          <a:xfrm rot="2691945">
            <a:off x="4050658" y="4348966"/>
            <a:ext cx="1106557" cy="1093064"/>
          </a:xfrm>
          <a:prstGeom prst="arc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c 29"/>
          <p:cNvSpPr/>
          <p:nvPr/>
        </p:nvSpPr>
        <p:spPr>
          <a:xfrm rot="2691945">
            <a:off x="4050660" y="2234344"/>
            <a:ext cx="1106557" cy="1093064"/>
          </a:xfrm>
          <a:prstGeom prst="arc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1749287" y="1131989"/>
            <a:ext cx="8927547" cy="502174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1475" y="1192866"/>
            <a:ext cx="6045605" cy="48999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23" y="1273388"/>
            <a:ext cx="5089217" cy="47389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55780" y="4378660"/>
            <a:ext cx="8875371" cy="17750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824" y="1098658"/>
            <a:ext cx="8875371" cy="1775074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2824" y="2740106"/>
            <a:ext cx="8875371" cy="17750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40" y="1300949"/>
            <a:ext cx="2796782" cy="4442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5764" y="2287052"/>
                <a:ext cx="65512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" y="2287052"/>
                <a:ext cx="655127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" t="-80" r="5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5764" y="4475451"/>
                <a:ext cx="6551271" cy="55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" y="4475451"/>
                <a:ext cx="6551271" cy="550856"/>
              </a:xfrm>
              <a:prstGeom prst="rect">
                <a:avLst/>
              </a:prstGeom>
              <a:blipFill rotWithShape="1">
                <a:blip r:embed="rId3"/>
                <a:stretch>
                  <a:fillRect l="-5" t="-110" r="5" b="5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/>
          <p:cNvSpPr/>
          <p:nvPr/>
        </p:nvSpPr>
        <p:spPr>
          <a:xfrm>
            <a:off x="3440092" y="3051473"/>
            <a:ext cx="282615" cy="12343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1552" y="3437152"/>
            <a:ext cx="21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 Morgan’s Law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1749287" y="1131989"/>
            <a:ext cx="8927546" cy="502174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1475" y="1195979"/>
            <a:ext cx="6045605" cy="48937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9902" y="1273388"/>
            <a:ext cx="4668459" cy="47389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732825" y="4411991"/>
            <a:ext cx="8875370" cy="17750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824" y="1098658"/>
            <a:ext cx="8875371" cy="1775074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2824" y="2740106"/>
            <a:ext cx="8875371" cy="1775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787" y="2151727"/>
            <a:ext cx="11179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XOR Gate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4"/>
                </a:solidFill>
              </a:rPr>
              <a:t> XNOR Gate</a:t>
            </a:r>
            <a:endParaRPr lang="en-US" sz="4000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D Flip-flop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D Flip-flop with asynchronous preset and clear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36525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6067" y="2103536"/>
            <a:ext cx="1117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There are 2 ways to construct the XNOR gate in static CMOS logic: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Observing the truth table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Using De Morgan’s Law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787" y="2151727"/>
            <a:ext cx="11179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4"/>
                </a:solidFill>
              </a:rPr>
              <a:t> XOR Gate</a:t>
            </a:r>
            <a:endParaRPr lang="en-US" sz="4000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XNOR Gate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D Flip-flop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D Flip-flop with asynchronous preset and clear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91" y="1208429"/>
            <a:ext cx="2384472" cy="47123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16325" y="2535399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37692" y="2536762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37692" y="3210339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82797" y="3210339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28350" y="4554054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81723" y="4565565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54729" y="5214468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16325" y="5229748"/>
            <a:ext cx="479596" cy="369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91" y="1208429"/>
            <a:ext cx="2384472" cy="47123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2492" y="2789841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6200000" flipH="1" flipV="1">
            <a:off x="1484349" y="2036420"/>
            <a:ext cx="2705660" cy="410818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91" y="1208429"/>
            <a:ext cx="2384472" cy="47123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2493" y="3153590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6200000">
            <a:off x="1152586" y="4899509"/>
            <a:ext cx="2702405" cy="646043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91" y="1208429"/>
            <a:ext cx="2384472" cy="471236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2492" y="3537990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6200000" flipV="1">
            <a:off x="1475608" y="5171927"/>
            <a:ext cx="2702405" cy="309929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748" y="1222336"/>
            <a:ext cx="2363777" cy="4671465"/>
          </a:xfrm>
          <a:prstGeom prst="rect">
            <a:avLst/>
          </a:prstGeom>
        </p:spPr>
      </p:pic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902492" y="3899821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rot="16200000" flipH="1">
            <a:off x="1217124" y="1972423"/>
            <a:ext cx="2705660" cy="538812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1749286" y="1131989"/>
            <a:ext cx="8927546" cy="5021745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1475" y="1192866"/>
            <a:ext cx="6045605" cy="489999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9523" y="1273388"/>
            <a:ext cx="5089216" cy="473894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732825" y="4318993"/>
            <a:ext cx="8875370" cy="17750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824" y="1098658"/>
            <a:ext cx="8875371" cy="1775074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2824" y="2740106"/>
            <a:ext cx="8875371" cy="17750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5764" y="2287052"/>
                <a:ext cx="65512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" y="2287052"/>
                <a:ext cx="6551271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5" t="-80" r="5" b="7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5764" y="4475451"/>
                <a:ext cx="6551271" cy="556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8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4" y="4475451"/>
                <a:ext cx="6551271" cy="556947"/>
              </a:xfrm>
              <a:prstGeom prst="rect">
                <a:avLst/>
              </a:prstGeom>
              <a:blipFill rotWithShape="1">
                <a:blip r:embed="rId2"/>
                <a:stretch>
                  <a:fillRect l="-5" t="-109" r="5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/>
          <p:cNvSpPr/>
          <p:nvPr/>
        </p:nvSpPr>
        <p:spPr>
          <a:xfrm>
            <a:off x="3440092" y="3051473"/>
            <a:ext cx="282615" cy="123430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21552" y="3437152"/>
            <a:ext cx="217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 Morgan’s Law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295" y="1254102"/>
            <a:ext cx="2451332" cy="46437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-1749287" y="1131989"/>
            <a:ext cx="8927546" cy="502174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851475" y="1195979"/>
            <a:ext cx="6045604" cy="48937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36525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6067" y="2103536"/>
            <a:ext cx="11179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There are 2 ways to construct the XOR gate in static CMOS logic: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Observing the truth table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Using De Morgan’s Law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3566" y="1273388"/>
            <a:ext cx="4441130" cy="473894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755780" y="4378660"/>
            <a:ext cx="8875370" cy="1775074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XNOR Gate (II)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2824" y="1098658"/>
            <a:ext cx="8875371" cy="1775074"/>
          </a:xfrm>
          <a:prstGeom prst="rect">
            <a:avLst/>
          </a:prstGeom>
        </p:spPr>
      </p:pic>
      <p:pic>
        <p:nvPicPr>
          <p:cNvPr id="16" name="Graphic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2824" y="2740106"/>
            <a:ext cx="8875371" cy="17750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787" y="2151727"/>
            <a:ext cx="11179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XOR Gate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XNOR Gate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4"/>
                </a:solidFill>
              </a:rPr>
              <a:t> D Flip-flop</a:t>
            </a:r>
            <a:endParaRPr lang="en-US" sz="4000" dirty="0">
              <a:solidFill>
                <a:schemeClr val="accent4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D Flip-flop with asynchronous preset and clear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 Flip-Flop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650" y="1227112"/>
            <a:ext cx="6454699" cy="2415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599" y="4064000"/>
            <a:ext cx="1148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☹ 36 transistors in total 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 Flip-Flop (II)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034" y="4064000"/>
            <a:ext cx="11624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☺ 24 transistors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☹ High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capacitative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 load to the clock signal 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759" y="1259471"/>
            <a:ext cx="7232479" cy="247443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 Flip-Flop (III)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2034" y="4064000"/>
                <a:ext cx="1162436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☺ 12 transistors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  <a:p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☹ The use of pass transistors results in a degraded voltage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</m:sub>
                    </m:sSub>
                    <m:r>
                      <a:rPr lang="en-US" sz="2400" i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to the input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. The PMOS device of this inverter is never turned off, which leads to static power dissipation.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4" y="4064000"/>
                <a:ext cx="11624365" cy="1938992"/>
              </a:xfrm>
              <a:prstGeom prst="rect">
                <a:avLst/>
              </a:prstGeom>
              <a:blipFill rotWithShape="1">
                <a:blip r:embed="rId1"/>
                <a:stretch>
                  <a:fillRect l="-5" r="5" b="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80" y="1115000"/>
            <a:ext cx="8498840" cy="274638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Final D Flip-Flop 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2034" y="4064000"/>
            <a:ext cx="11624365" cy="1694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☺ 14 transistors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☺ No pass transistors -&gt; Less power dissipation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Segoe UI Emoji" panose="020B0502040204020203" pitchFamily="34" charset="0"/>
              <a:ea typeface="Segoe UI Emoj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☹ Increased Design Complexity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788" y="1262538"/>
            <a:ext cx="9354856" cy="29722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Final D Flip-Flop 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2034" y="4064000"/>
                <a:ext cx="11624365" cy="1466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Inverters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should be weaker to switch the state of the cross-coupled inverter. 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To keep their size minimum, we can double their channel length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4" y="4064000"/>
                <a:ext cx="11624365" cy="1466235"/>
              </a:xfrm>
              <a:prstGeom prst="rect">
                <a:avLst/>
              </a:prstGeom>
              <a:blipFill rotWithShape="1">
                <a:blip r:embed="rId1"/>
                <a:stretch>
                  <a:fillRect l="-5" r="5" b="-527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88" y="1262538"/>
            <a:ext cx="9354856" cy="29722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Final D Flip-Flop 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24232" y="4961786"/>
            <a:ext cx="5959739" cy="1191948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4595" y="3606184"/>
            <a:ext cx="5959743" cy="1191949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2375678"/>
            <a:ext cx="6152534" cy="1230507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1155787"/>
            <a:ext cx="6045771" cy="10709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6374" y="1425677"/>
            <a:ext cx="4719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As we can see from the simulations, the inverters were not weak enough and we couldn’t successfully change the state. 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Final D Flip-Flop 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24232" y="4961786"/>
            <a:ext cx="5959739" cy="1191947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34595" y="3606184"/>
            <a:ext cx="5959743" cy="1191948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2375678"/>
            <a:ext cx="6152534" cy="1230507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1155787"/>
            <a:ext cx="6045771" cy="10709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46374" y="1425677"/>
            <a:ext cx="4719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The solution was to double the size of the pass gates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1286942"/>
            <a:ext cx="4816257" cy="4671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Final D Flip-Flop Implementation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34" y="1295355"/>
            <a:ext cx="7153531" cy="469501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2787" y="2151727"/>
            <a:ext cx="11179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XOR Gate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XNOR Gate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 D Flip-flop</a:t>
            </a:r>
            <a:endParaRPr lang="en-US" sz="40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000" dirty="0">
                <a:solidFill>
                  <a:schemeClr val="accent4"/>
                </a:solidFill>
              </a:rPr>
              <a:t> D Flip-flop with asynchronous preset and clear</a:t>
            </a:r>
            <a:endParaRPr lang="en-US" sz="4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4" y="176899"/>
            <a:ext cx="9993566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</a:t>
            </a:r>
            <a:r>
              <a:rPr lang="en-GB" sz="3600" b="1" dirty="0" err="1">
                <a:solidFill>
                  <a:schemeClr val="accent1"/>
                </a:solidFill>
              </a:rPr>
              <a:t>Preset</a:t>
            </a:r>
            <a:r>
              <a:rPr lang="en-GB" sz="3600" b="1" dirty="0">
                <a:solidFill>
                  <a:schemeClr val="accent1"/>
                </a:solidFill>
              </a:rPr>
              <a:t> &amp; Clear (DFFRS)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/>
          <p:cNvGraphicFramePr>
            <a:graphicFrameLocks noGrp="1"/>
          </p:cNvGraphicFramePr>
          <p:nvPr/>
        </p:nvGraphicFramePr>
        <p:xfrm>
          <a:off x="1851741" y="1940367"/>
          <a:ext cx="8488518" cy="297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53"/>
                <a:gridCol w="1414753"/>
                <a:gridCol w="1414753"/>
                <a:gridCol w="1414753"/>
                <a:gridCol w="1414753"/>
                <a:gridCol w="1414753"/>
              </a:tblGrid>
              <a:tr h="496211">
                <a:tc>
                  <a:txBody>
                    <a:bodyPr/>
                    <a:lstStyle/>
                    <a:p>
                      <a:r>
                        <a:rPr lang="en-US" dirty="0"/>
                        <a:t>CLK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Qbar</a:t>
                      </a:r>
                      <a:endParaRPr lang="en-US" dirty="0"/>
                    </a:p>
                  </a:txBody>
                  <a:tcPr/>
                </a:tc>
              </a:tr>
              <a:tr h="49621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621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621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49621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Yu Mincho" panose="020B0400000000000000" pitchFamily="18" charset="-128"/>
                          <a:ea typeface="Yu Mincho" panose="020B0400000000000000" pitchFamily="18" charset="-128"/>
                        </a:rPr>
                        <a:t>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6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Yu Mincho" panose="020B0400000000000000" pitchFamily="18" charset="-128"/>
                          <a:ea typeface="Yu Mincho" panose="020B0400000000000000" pitchFamily="18" charset="-128"/>
                        </a:rPr>
                        <a:t>↑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19948" y="5038424"/>
            <a:ext cx="51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Truth Table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 Flip-Flop with multiplexer-based asynchronous </a:t>
            </a:r>
            <a:r>
              <a:rPr lang="en-GB" sz="2800" b="1" dirty="0" err="1">
                <a:solidFill>
                  <a:schemeClr val="accent1"/>
                </a:solidFill>
              </a:rPr>
              <a:t>preset</a:t>
            </a:r>
            <a:r>
              <a:rPr lang="en-GB" sz="2800" b="1" dirty="0">
                <a:solidFill>
                  <a:schemeClr val="accent1"/>
                </a:solidFill>
              </a:rPr>
              <a:t> (S) and clear (R) (I)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420" y="1745779"/>
            <a:ext cx="11069160" cy="336644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 Flip-Flop with multiplexer-based asynchronous </a:t>
            </a:r>
            <a:r>
              <a:rPr lang="en-GB" sz="2800" b="1" dirty="0" err="1">
                <a:solidFill>
                  <a:schemeClr val="accent1"/>
                </a:solidFill>
              </a:rPr>
              <a:t>preset</a:t>
            </a:r>
            <a:r>
              <a:rPr lang="en-GB" sz="2800" b="1" dirty="0">
                <a:solidFill>
                  <a:schemeClr val="accent1"/>
                </a:solidFill>
              </a:rPr>
              <a:t> (S) and clear (R) (I)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1504" y="4978269"/>
            <a:ext cx="4721941" cy="944389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504" y="4054367"/>
            <a:ext cx="4721941" cy="944388"/>
          </a:xfrm>
          <a:prstGeom prst="rect">
            <a:avLst/>
          </a:prstGeom>
        </p:spPr>
      </p:pic>
      <p:pic>
        <p:nvPicPr>
          <p:cNvPr id="22" name="Graphic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504" y="3083991"/>
            <a:ext cx="4721941" cy="944388"/>
          </a:xfrm>
          <a:prstGeom prst="rect">
            <a:avLst/>
          </a:prstGeom>
        </p:spPr>
      </p:pic>
      <p:pic>
        <p:nvPicPr>
          <p:cNvPr id="24" name="Graphic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504" y="2076350"/>
            <a:ext cx="4820264" cy="964052"/>
          </a:xfrm>
          <a:prstGeom prst="rect">
            <a:avLst/>
          </a:prstGeom>
        </p:spPr>
      </p:pic>
      <p:pic>
        <p:nvPicPr>
          <p:cNvPr id="26" name="Graphic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504" y="1131962"/>
            <a:ext cx="4721941" cy="9443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30363" y="1567352"/>
            <a:ext cx="57604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Arial" panose="02080604020202020204" pitchFamily="34" charset="0"/>
              </a:rPr>
              <a:t>When </a:t>
            </a:r>
            <a:r>
              <a:rPr lang="en-GB" sz="2800" b="0" i="0" dirty="0">
                <a:solidFill>
                  <a:srgbClr val="C00000"/>
                </a:solidFill>
                <a:effectLst/>
                <a:latin typeface="Arial" panose="02080604020202020204" pitchFamily="34" charset="0"/>
              </a:rPr>
              <a:t>S or R becomes 1, the output goes to 1 or 0 respectively, with R having a higher priority over S. </a:t>
            </a:r>
            <a:endParaRPr lang="en-GB" sz="2800" b="0" i="0" dirty="0">
              <a:solidFill>
                <a:srgbClr val="C00000"/>
              </a:solidFill>
              <a:effectLst/>
              <a:latin typeface="Arial" panose="0208060402020202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sz="2800" b="0" i="0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80604020202020204" pitchFamily="34" charset="0"/>
              </a:rPr>
              <a:t>However, as soon as R or S are unset, the flip flop returns to the state that it had previously stored.</a:t>
            </a:r>
            <a:br>
              <a:rPr lang="en-GB" dirty="0">
                <a:solidFill>
                  <a:schemeClr val="accent3">
                    <a:lumMod val="50000"/>
                  </a:schemeClr>
                </a:solidFill>
              </a:rPr>
            </a:b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Arrow: Left 27"/>
          <p:cNvSpPr/>
          <p:nvPr/>
        </p:nvSpPr>
        <p:spPr>
          <a:xfrm rot="18230699">
            <a:off x="980461" y="3041399"/>
            <a:ext cx="645856" cy="29827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/>
          <p:cNvSpPr/>
          <p:nvPr/>
        </p:nvSpPr>
        <p:spPr>
          <a:xfrm rot="18230699">
            <a:off x="681954" y="4960299"/>
            <a:ext cx="645856" cy="29827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/>
          <p:cNvSpPr/>
          <p:nvPr/>
        </p:nvSpPr>
        <p:spPr>
          <a:xfrm rot="18230699">
            <a:off x="1587901" y="4005451"/>
            <a:ext cx="645856" cy="29827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/>
          <p:cNvSpPr/>
          <p:nvPr/>
        </p:nvSpPr>
        <p:spPr>
          <a:xfrm rot="18230699">
            <a:off x="1587902" y="5141681"/>
            <a:ext cx="645856" cy="29827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 Flip-Flop with multiplexer-based asynchronous </a:t>
            </a:r>
            <a:r>
              <a:rPr lang="en-GB" sz="2800" b="1" dirty="0" err="1">
                <a:solidFill>
                  <a:schemeClr val="accent1"/>
                </a:solidFill>
              </a:rPr>
              <a:t>preset</a:t>
            </a:r>
            <a:r>
              <a:rPr lang="en-GB" sz="2800" b="1" dirty="0">
                <a:solidFill>
                  <a:schemeClr val="accent1"/>
                </a:solidFill>
              </a:rPr>
              <a:t> (S) and clear (R) (I)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1504" y="4978269"/>
            <a:ext cx="4721941" cy="944389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504" y="4054367"/>
            <a:ext cx="4721941" cy="944388"/>
          </a:xfrm>
          <a:prstGeom prst="rect">
            <a:avLst/>
          </a:prstGeom>
        </p:spPr>
      </p:pic>
      <p:pic>
        <p:nvPicPr>
          <p:cNvPr id="22" name="Graphic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504" y="3083991"/>
            <a:ext cx="4721941" cy="944388"/>
          </a:xfrm>
          <a:prstGeom prst="rect">
            <a:avLst/>
          </a:prstGeom>
        </p:spPr>
      </p:pic>
      <p:pic>
        <p:nvPicPr>
          <p:cNvPr id="24" name="Graphic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1504" y="2076350"/>
            <a:ext cx="4820264" cy="964052"/>
          </a:xfrm>
          <a:prstGeom prst="rect">
            <a:avLst/>
          </a:prstGeom>
        </p:spPr>
      </p:pic>
      <p:pic>
        <p:nvPicPr>
          <p:cNvPr id="26" name="Graphic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1504" y="1131962"/>
            <a:ext cx="4721941" cy="94438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30363" y="1567352"/>
            <a:ext cx="57604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sz="2800" dirty="0">
                <a:solidFill>
                  <a:schemeClr val="accent3">
                    <a:lumMod val="50000"/>
                  </a:schemeClr>
                </a:solidFill>
                <a:latin typeface="Arial" panose="02080604020202020204" pitchFamily="34" charset="0"/>
              </a:rPr>
              <a:t>When S or R becomes 1, the output goes to 1 or 0 respectively, with R having a higher priority over S. </a:t>
            </a:r>
            <a:endParaRPr lang="en-GB" sz="2800" dirty="0">
              <a:solidFill>
                <a:schemeClr val="accent3">
                  <a:lumMod val="50000"/>
                </a:schemeClr>
              </a:solidFill>
              <a:latin typeface="Arial" panose="02080604020202020204" pitchFamily="3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GB" sz="2800" b="0" i="0" dirty="0">
                <a:solidFill>
                  <a:srgbClr val="C00000"/>
                </a:solidFill>
                <a:effectLst/>
                <a:latin typeface="Arial" panose="02080604020202020204" pitchFamily="34" charset="0"/>
              </a:rPr>
              <a:t>However, as soon as R or S are unset, the flip flop returns to the state that it had previously stored.</a:t>
            </a:r>
            <a:br>
              <a:rPr lang="en-GB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Arrow: Left 27"/>
          <p:cNvSpPr/>
          <p:nvPr/>
        </p:nvSpPr>
        <p:spPr>
          <a:xfrm rot="18230699">
            <a:off x="3450949" y="4932040"/>
            <a:ext cx="645856" cy="29827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/>
          <p:cNvSpPr/>
          <p:nvPr/>
        </p:nvSpPr>
        <p:spPr>
          <a:xfrm rot="18230699">
            <a:off x="3413158" y="4019682"/>
            <a:ext cx="645856" cy="298275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Synchronous 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54" y="1222700"/>
            <a:ext cx="8373091" cy="220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2818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𝒑𝒂𝒔𝒔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2818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1774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1774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9301316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3638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5553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1715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823" y="2827084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Synchronous 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54" y="1222700"/>
            <a:ext cx="8373091" cy="220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2818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𝒑𝒂𝒔𝒔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2818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1774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1774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9301316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3638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5553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1715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823" y="2827084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3729" y="5691295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gate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00947" y="5691295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gate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Synchronous 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9454" y="1222700"/>
            <a:ext cx="8373091" cy="220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2818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𝒑𝒂𝒔𝒔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2818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1774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Q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3177459" y="3794983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9301316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3638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75553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1715" y="1548075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3823" y="2827084"/>
            <a:ext cx="27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3729" y="5691295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gate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00947" y="5691295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gate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25" y="3819852"/>
            <a:ext cx="2618327" cy="12135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241" y="3694610"/>
            <a:ext cx="2983700" cy="14351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623252" y="5691295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gate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654509" y="5688615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gate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Synchronous 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57414" y="1069025"/>
            <a:ext cx="6417760" cy="1283552"/>
          </a:xfrm>
          <a:prstGeom prst="rect">
            <a:avLst/>
          </a:prstGeom>
        </p:spPr>
      </p:pic>
      <p:pic>
        <p:nvPicPr>
          <p:cNvPr id="22" name="Graphic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657414" y="2328579"/>
            <a:ext cx="6417760" cy="1283551"/>
          </a:xfrm>
          <a:prstGeom prst="rect">
            <a:avLst/>
          </a:prstGeom>
        </p:spPr>
      </p:pic>
      <p:pic>
        <p:nvPicPr>
          <p:cNvPr id="23" name="Graphic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657419" y="4870183"/>
            <a:ext cx="6417755" cy="1283551"/>
          </a:xfrm>
          <a:prstGeom prst="rect">
            <a:avLst/>
          </a:prstGeom>
        </p:spPr>
      </p:pic>
      <p:pic>
        <p:nvPicPr>
          <p:cNvPr id="24" name="Graphic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7419" y="3586632"/>
            <a:ext cx="6417755" cy="12835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1286942"/>
            <a:ext cx="4816257" cy="4671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902492" y="2789841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>
            <a:off x="1247880" y="4864686"/>
            <a:ext cx="2702405" cy="646043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40207"/>
            <a:ext cx="7654863" cy="2413771"/>
          </a:xfrm>
          <a:prstGeom prst="rect">
            <a:avLst/>
          </a:prstGeom>
        </p:spPr>
      </p:pic>
      <p:cxnSp>
        <p:nvCxnSpPr>
          <p:cNvPr id="6" name="Connector: Curved 5"/>
          <p:cNvCxnSpPr/>
          <p:nvPr/>
        </p:nvCxnSpPr>
        <p:spPr>
          <a:xfrm rot="5400000">
            <a:off x="6011223" y="2381753"/>
            <a:ext cx="1088873" cy="988141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6542" y="1504335"/>
            <a:ext cx="422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Multiplexer controls if the output of the pass gate or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Q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propagates through inverter I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27" y="1504653"/>
            <a:ext cx="10691545" cy="421467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Set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57414" y="1069025"/>
            <a:ext cx="6417760" cy="1283552"/>
          </a:xfrm>
          <a:prstGeom prst="rect">
            <a:avLst/>
          </a:prstGeom>
        </p:spPr>
      </p:pic>
      <p:pic>
        <p:nvPicPr>
          <p:cNvPr id="22" name="Graphic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657416" y="2328579"/>
            <a:ext cx="6417755" cy="1283551"/>
          </a:xfrm>
          <a:prstGeom prst="rect">
            <a:avLst/>
          </a:prstGeom>
        </p:spPr>
      </p:pic>
      <p:pic>
        <p:nvPicPr>
          <p:cNvPr id="23" name="Graphic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657419" y="4870183"/>
            <a:ext cx="6417755" cy="1283551"/>
          </a:xfrm>
          <a:prstGeom prst="rect">
            <a:avLst/>
          </a:prstGeom>
        </p:spPr>
      </p:pic>
      <p:pic>
        <p:nvPicPr>
          <p:cNvPr id="24" name="Graphic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7419" y="3586632"/>
            <a:ext cx="6417755" cy="128355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</a:t>
            </a:r>
            <a:r>
              <a:rPr lang="en-GB" sz="3600" b="1" dirty="0" err="1">
                <a:solidFill>
                  <a:schemeClr val="accent1"/>
                </a:solidFill>
              </a:rPr>
              <a:t>Preset</a:t>
            </a:r>
            <a:r>
              <a:rPr lang="en-GB" sz="3600" b="1" dirty="0">
                <a:solidFill>
                  <a:schemeClr val="accent1"/>
                </a:solidFill>
              </a:rPr>
              <a:t> &amp; Clear (DFFRS)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984" y="1328224"/>
            <a:ext cx="6362972" cy="2445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1805859" y="3675576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𝒔𝒆𝒕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5"/>
              <p:cNvGraphicFramePr>
                <a:graphicFrameLocks noGrp="1"/>
              </p:cNvGraphicFramePr>
              <p:nvPr/>
            </p:nvGraphicFramePr>
            <p:xfrm>
              <a:off x="1805859" y="3675576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8222305" y="3675576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𝒔𝒆𝒕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8222305" y="3675576"/>
              <a:ext cx="242201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7337"/>
                    <a:gridCol w="807337"/>
                    <a:gridCol w="80733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8968740" y="5721381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gate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88828" y="5713214"/>
            <a:ext cx="125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gate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92813" y="174635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1400" dirty="0">
                <a:solidFill>
                  <a:srgbClr val="C00000"/>
                </a:solidFill>
              </a:rPr>
              <a:t>set</a:t>
            </a:r>
            <a:r>
              <a:rPr lang="en-US" sz="1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5614" y="290315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1400" dirty="0">
                <a:solidFill>
                  <a:srgbClr val="C00000"/>
                </a:solidFill>
              </a:rPr>
              <a:t>set</a:t>
            </a:r>
            <a:r>
              <a:rPr lang="en-US" sz="1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</a:t>
            </a:r>
            <a:r>
              <a:rPr lang="en-GB" sz="3600" b="1" dirty="0" err="1">
                <a:solidFill>
                  <a:schemeClr val="accent1"/>
                </a:solidFill>
              </a:rPr>
              <a:t>Preset</a:t>
            </a:r>
            <a:r>
              <a:rPr lang="en-GB" sz="3600" b="1" dirty="0">
                <a:solidFill>
                  <a:schemeClr val="accent1"/>
                </a:solidFill>
              </a:rPr>
              <a:t> &amp; Clear (DFFRS)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984" y="1328224"/>
            <a:ext cx="6362972" cy="24457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92813" y="1746355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1400" dirty="0">
                <a:solidFill>
                  <a:srgbClr val="C00000"/>
                </a:solidFill>
              </a:rPr>
              <a:t>set</a:t>
            </a:r>
            <a:r>
              <a:rPr lang="en-US" sz="1000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35614" y="290315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sz="1400" dirty="0">
                <a:solidFill>
                  <a:srgbClr val="C00000"/>
                </a:solidFill>
              </a:rPr>
              <a:t>set</a:t>
            </a:r>
            <a:r>
              <a:rPr lang="en-US" sz="1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232" y="3982065"/>
            <a:ext cx="106778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34 transistors in total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 transistors for the transmission gates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16 transistors for the inverters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6 transistors for the OR gates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 transistors for the AND gates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 transistors for the multiplexer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</a:t>
            </a:r>
            <a:r>
              <a:rPr lang="en-GB" sz="3600" b="1" dirty="0" err="1">
                <a:solidFill>
                  <a:schemeClr val="accent1"/>
                </a:solidFill>
              </a:rPr>
              <a:t>Preset</a:t>
            </a:r>
            <a:r>
              <a:rPr lang="en-GB" sz="3600" b="1" dirty="0">
                <a:solidFill>
                  <a:schemeClr val="accent1"/>
                </a:solidFill>
              </a:rPr>
              <a:t> &amp; Clear (DFFRS)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1400" y="1068953"/>
            <a:ext cx="4516693" cy="903339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1860478"/>
            <a:ext cx="4516693" cy="903339"/>
          </a:xfrm>
          <a:prstGeom prst="rect">
            <a:avLst/>
          </a:prstGeom>
        </p:spPr>
      </p:pic>
      <p:pic>
        <p:nvPicPr>
          <p:cNvPr id="12" name="Graphic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1400" y="2649198"/>
            <a:ext cx="4516693" cy="903339"/>
          </a:xfrm>
          <a:prstGeom prst="rect">
            <a:avLst/>
          </a:prstGeom>
        </p:spPr>
      </p:pic>
      <p:pic>
        <p:nvPicPr>
          <p:cNvPr id="19" name="Graphic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2126" y="3440727"/>
            <a:ext cx="4485967" cy="897194"/>
          </a:xfrm>
          <a:prstGeom prst="rect">
            <a:avLst/>
          </a:prstGeom>
        </p:spPr>
      </p:pic>
      <p:pic>
        <p:nvPicPr>
          <p:cNvPr id="21" name="Graphic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12126" y="4219932"/>
            <a:ext cx="4485967" cy="897194"/>
          </a:xfrm>
          <a:prstGeom prst="rect">
            <a:avLst/>
          </a:prstGeom>
        </p:spPr>
      </p:pic>
      <p:pic>
        <p:nvPicPr>
          <p:cNvPr id="23" name="Graphic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81399" y="5022486"/>
            <a:ext cx="4516693" cy="90333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813" y="176899"/>
            <a:ext cx="11749547" cy="690734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D Flip-Flop with Asynchronous </a:t>
            </a:r>
            <a:r>
              <a:rPr lang="en-GB" sz="3600" b="1" dirty="0" err="1">
                <a:solidFill>
                  <a:schemeClr val="accent1"/>
                </a:solidFill>
              </a:rPr>
              <a:t>Preset</a:t>
            </a:r>
            <a:r>
              <a:rPr lang="en-GB" sz="3600" b="1" dirty="0">
                <a:solidFill>
                  <a:schemeClr val="accent1"/>
                </a:solidFill>
              </a:rPr>
              <a:t> &amp; Clear (DFFRS)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168640" y="5897880"/>
            <a:ext cx="1600200" cy="255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dff_async_set_reset_f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" y="1918335"/>
            <a:ext cx="1129919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1286942"/>
            <a:ext cx="4816257" cy="4671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902492" y="3153590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 flipH="1" flipV="1">
            <a:off x="1484349" y="2036420"/>
            <a:ext cx="2705660" cy="410818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1286942"/>
            <a:ext cx="4816257" cy="4671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902492" y="3533223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 flipH="1">
            <a:off x="1335207" y="1944881"/>
            <a:ext cx="2705660" cy="674647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" y="1286942"/>
            <a:ext cx="4816257" cy="46714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1295" y="25245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16325" y="321033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18066" y="2535399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18066" y="320040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28005" y="4537014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8005" y="5222531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49269" y="5229748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68616" y="4556140"/>
            <a:ext cx="546652" cy="208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5902493" y="2390140"/>
          <a:ext cx="4663659" cy="18491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553"/>
                <a:gridCol w="1554553"/>
                <a:gridCol w="155455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893103" y="3906162"/>
            <a:ext cx="4663659" cy="302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16200000" flipV="1">
            <a:off x="1496569" y="4904734"/>
            <a:ext cx="2547107" cy="652117"/>
          </a:xfrm>
          <a:prstGeom prst="arc">
            <a:avLst>
              <a:gd name="adj1" fmla="val 13802136"/>
              <a:gd name="adj2" fmla="val 21478525"/>
            </a:avLst>
          </a:prstGeom>
          <a:ln w="28575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2034" y="176899"/>
            <a:ext cx="9968345" cy="75247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XOR Gate (I)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CA162-A814-4A73-A736-C7FF8D5686CA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BF7E-170E-48D2-B0CA-3D2A5A9C1E9C}" type="slidenum">
              <a:rPr lang="en-US" smtClean="0"/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37930" y="1411357"/>
                <a:ext cx="11280913" cy="4433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PDN and PUN should have an equivalent resistance of 6.5k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b="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Two in series NMOS and PMOS in each path</a:t>
                </a:r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sz="2400" b="0" dirty="0">
                    <a:solidFill>
                      <a:schemeClr val="accent3">
                        <a:lumMod val="50000"/>
                      </a:schemeClr>
                    </a:solidFill>
                  </a:rPr>
                  <a:t>Each transistor should have a resistance of 3.25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b="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R is proportional to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For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4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= 1, NMOS has a resistance of 13k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b="0" dirty="0">
                    <a:solidFill>
                      <a:schemeClr val="accent3">
                        <a:lumMod val="50000"/>
                      </a:schemeClr>
                    </a:solidFill>
                  </a:rPr>
                  <a:t> and PMOS 31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400" b="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The NMOS has a resistance of </a:t>
                </a:r>
                <a:r>
                  <a:rPr lang="en-US" sz="2400" b="0" dirty="0">
                    <a:solidFill>
                      <a:schemeClr val="accent3">
                        <a:lumMod val="50000"/>
                      </a:schemeClr>
                    </a:solidFill>
                  </a:rPr>
                  <a:t>3.25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4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b="0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𝐍𝐌𝐎𝐒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The PMOS has a resistance of </a:t>
                </a:r>
                <a:r>
                  <a:rPr lang="en-US" sz="2400" b="0" dirty="0">
                    <a:solidFill>
                      <a:schemeClr val="accent3">
                        <a:lumMod val="50000"/>
                      </a:schemeClr>
                    </a:solidFill>
                  </a:rPr>
                  <a:t>3.25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2400" dirty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sz="2400" i="1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b="0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a:rPr lang="en-US" sz="2400" b="1" i="0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𝐏𝐌𝐎𝐒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dirty="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80604020202020204" pitchFamily="34" charset="0"/>
                  <a:buChar char="•"/>
                </a:pPr>
                <a:endParaRPr lang="en-US" sz="2800" b="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30" y="1411357"/>
                <a:ext cx="11280913" cy="4433265"/>
              </a:xfrm>
              <a:prstGeom prst="rect">
                <a:avLst/>
              </a:prstGeom>
              <a:blipFill rotWithShape="1">
                <a:blip r:embed="rId1"/>
                <a:stretch>
                  <a:fillRect l="-1" t="-9" r="2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4489</Words>
  <Application>WPS Presentation</Application>
  <PresentationFormat>Widescreen</PresentationFormat>
  <Paragraphs>1086</Paragraphs>
  <Slides>56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Calibri Light</vt:lpstr>
      <vt:lpstr>Cambria Math</vt:lpstr>
      <vt:lpstr>Segoe UI Emoji</vt:lpstr>
      <vt:lpstr>FreeSans</vt:lpstr>
      <vt:lpstr>Yu Mincho</vt:lpstr>
      <vt:lpstr>DejaVu Math TeX Gyre</vt:lpstr>
      <vt:lpstr>C059</vt:lpstr>
      <vt:lpstr>Office Theme</vt:lpstr>
      <vt:lpstr>PowerPoint 演示文稿</vt:lpstr>
      <vt:lpstr>PowerPoint 演示文稿</vt:lpstr>
      <vt:lpstr>XOR Gate</vt:lpstr>
      <vt:lpstr>XOR Gate (I)</vt:lpstr>
      <vt:lpstr>XOR Gate (I)</vt:lpstr>
      <vt:lpstr>XOR Gate (I)</vt:lpstr>
      <vt:lpstr>XOR Gate (I)</vt:lpstr>
      <vt:lpstr>XOR Gate (I)</vt:lpstr>
      <vt:lpstr>XOR Gate (I)</vt:lpstr>
      <vt:lpstr>XOR Gate (I)</vt:lpstr>
      <vt:lpstr>XOR Gate (I)</vt:lpstr>
      <vt:lpstr>XOR Gate (I)</vt:lpstr>
      <vt:lpstr>XOR Gate (I)</vt:lpstr>
      <vt:lpstr>XOR Gate (II)</vt:lpstr>
      <vt:lpstr>XOR Gate (I)</vt:lpstr>
      <vt:lpstr>XOR Gate (I)</vt:lpstr>
      <vt:lpstr>XOR Gate (I)</vt:lpstr>
      <vt:lpstr>PowerPoint 演示文稿</vt:lpstr>
      <vt:lpstr>XNOR Gate</vt:lpstr>
      <vt:lpstr>XNOR Gate (I)</vt:lpstr>
      <vt:lpstr>XNOR Gate (I)</vt:lpstr>
      <vt:lpstr>XNOR Gate (I)</vt:lpstr>
      <vt:lpstr>XNOR Gate (I)</vt:lpstr>
      <vt:lpstr>XNOR Gate (I)</vt:lpstr>
      <vt:lpstr>XNOR Gate (I)</vt:lpstr>
      <vt:lpstr>XNOR Gate (I)</vt:lpstr>
      <vt:lpstr>XNOR Gate (I)</vt:lpstr>
      <vt:lpstr>XNOR Gate (II)</vt:lpstr>
      <vt:lpstr>XNOR Gate (II)</vt:lpstr>
      <vt:lpstr>XNOR Gate (II)</vt:lpstr>
      <vt:lpstr>XNOR Gate (II)</vt:lpstr>
      <vt:lpstr>PowerPoint 演示文稿</vt:lpstr>
      <vt:lpstr>D Flip-Flop (I)</vt:lpstr>
      <vt:lpstr>D Flip-Flop (II)</vt:lpstr>
      <vt:lpstr>D Flip-Flop (III)</vt:lpstr>
      <vt:lpstr>Final D Flip-Flop Implementation</vt:lpstr>
      <vt:lpstr>Final D Flip-Flop Implementation</vt:lpstr>
      <vt:lpstr>Final D Flip-Flop Implementation</vt:lpstr>
      <vt:lpstr>Final D Flip-Flop Implementation</vt:lpstr>
      <vt:lpstr>Final D Flip-Flop Implementation</vt:lpstr>
      <vt:lpstr>PowerPoint 演示文稿</vt:lpstr>
      <vt:lpstr>D Flip-Flop with Asynchronous Preset &amp; Clear (DFFRS)</vt:lpstr>
      <vt:lpstr>D Flip-Flop with multiplexer-based asynchronous preset (S) and clear (R) (I)</vt:lpstr>
      <vt:lpstr>D Flip-Flop with multiplexer-based asynchronous preset (S) and clear (R) (I)</vt:lpstr>
      <vt:lpstr>D Flip-Flop with multiplexer-based asynchronous preset (S) and clear (R) (I)</vt:lpstr>
      <vt:lpstr>D Flip-Flop with Synchronous Set</vt:lpstr>
      <vt:lpstr>D Flip-Flop with Synchronous Set</vt:lpstr>
      <vt:lpstr>D Flip-Flop with Synchronous Set</vt:lpstr>
      <vt:lpstr>D Flip-Flop with Synchronous Set</vt:lpstr>
      <vt:lpstr>D Flip-Flop with Asynchronous Set</vt:lpstr>
      <vt:lpstr>D Flip-Flop with Asynchronous Set</vt:lpstr>
      <vt:lpstr>D Flip-Flop with Asynchronous Set</vt:lpstr>
      <vt:lpstr>D Flip-Flop with Asynchronous Preset &amp; Clear (DFFRS)</vt:lpstr>
      <vt:lpstr>D Flip-Flop with Asynchronous Preset &amp; Clear (DFFRS)</vt:lpstr>
      <vt:lpstr>D Flip-Flop with Asynchronous Preset &amp; Clear (DFFRS)</vt:lpstr>
      <vt:lpstr>D Flip-Flop with Asynchronous Preset &amp; Clear (DFFRS)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PANAGOU IOANNA-MARIA</dc:creator>
  <cp:lastModifiedBy>ioanna</cp:lastModifiedBy>
  <cp:revision>45</cp:revision>
  <dcterms:created xsi:type="dcterms:W3CDTF">2023-01-10T15:11:58Z</dcterms:created>
  <dcterms:modified xsi:type="dcterms:W3CDTF">2023-01-10T15:11:58Z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