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6bca8c89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6bca8c89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6bca8c89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6bca8c89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6bca8c8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6bca8c8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6bca8c89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6bca8c89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6bca8c89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6bca8c89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6bca8c89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6bca8c89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6bca8c8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6bca8c8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6bca8c89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6bca8c89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6bca8c89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6bca8c89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6bca8c89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6bca8c89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6bca8c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6bca8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6bca8c89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6bca8c89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6bca8c89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6bca8c8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6bca8c89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6bca8c89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6bca8c89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6bca8c89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6bca8c89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6bca8c89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06bca8c89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06bca8c89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6e870b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6e870b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6e870b9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6e870b9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6e870b9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6e870b9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6e870b9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6e870b9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6bca8c8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6bca8c8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6e870b9d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6e870b9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6e870b9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6e870b9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6e870b9d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6e870b9d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6e870b9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6e870b9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6e870b9d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06e870b9d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6e870b9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6e870b9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6e870b9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6e870b9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6e870b9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6e870b9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6e870b9d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06e870b9d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06e870b9d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06e870b9d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6bca8c8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6bca8c8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6e870b9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06e870b9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6e870b9d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06e870b9d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6e870b9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6e870b9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6e870b9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6e870b9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06e870b9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06e870b9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6e870b9d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6e870b9d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06e870b9d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06e870b9d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6e870b9d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06e870b9d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6bca8c8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6bca8c8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6bca8c8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6bca8c8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6bca8c89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6bca8c89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6bca8c89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6bca8c89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6bca8c8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6bca8c8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.diagrams.net/?page-id=oy_26Dw7X22eYT0Yew5A&amp;scale=auto#G1pp5KCL7jf7q6qy7cRidR65VmhShwjij0" TargetMode="External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50"/>
            <a:ext cx="8839202" cy="11574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6850" y="1999675"/>
            <a:ext cx="8490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CE327 - Digital VLSI Systems </a:t>
            </a:r>
            <a:endParaRPr b="1"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Semester Project part B Presentation </a:t>
            </a:r>
            <a:endParaRPr b="1"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Fall Semester - 2022</a:t>
            </a:r>
            <a:endParaRPr b="1" sz="2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85500" y="3402300"/>
            <a:ext cx="657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4"/>
                </a:solidFill>
              </a:rPr>
              <a:t>Ioanna-Maria Panagou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4"/>
                </a:solidFill>
              </a:rPr>
              <a:t>2962</a:t>
            </a:r>
            <a:endParaRPr b="1" sz="21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11700" y="1067125"/>
            <a:ext cx="8433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Cell rise: Low-to-high propagation delay, time difference between the related pi</a:t>
            </a:r>
            <a:r>
              <a:rPr lang="en" sz="1700">
                <a:solidFill>
                  <a:schemeClr val="dk2"/>
                </a:solidFill>
              </a:rPr>
              <a:t>n </a:t>
            </a:r>
            <a:r>
              <a:rPr lang="en" sz="1700">
                <a:solidFill>
                  <a:schemeClr val="dk2"/>
                </a:solidFill>
              </a:rPr>
              <a:t>reaching the 50% of its final value on its rising or falling slope, as defined by the unateness of the timing arc and the pin reaching the 50% of its final value on its rising slope.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Cell fall: High-to-low propagation delay, time difference between the related pin reaching the 50% of its final value on its rising or falling slope and the pin reaching the 50% of its final value on its falling slope.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Rise transition: We measure the time between the pin reaching the 30% and 70% of its final value on a rising slope.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Fall transition: We measure the time between the pin reaching the 30% and 70% of its final value on a falling slope.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11700" y="1067125"/>
            <a:ext cx="843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Rise constraint: How close relatively to the active clock edge the pin can rise without violating the setup, hold, removal and recovery constraints.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Fall constraint: How close relatively to the active clock edge the pin can fall without violating the setup, hold, removal and recovery constraints.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Setup: the time difference between the last change of input D before the active edge of the clock and the arrival of this edge, so that the CLK→Q delay is 1.05 greater than the CLK→Q, if there was no setup violation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2286400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Hold</a:t>
            </a:r>
            <a:r>
              <a:rPr lang="en" sz="1700">
                <a:solidFill>
                  <a:schemeClr val="dk2"/>
                </a:solidFill>
              </a:rPr>
              <a:t>: the time difference between the last change of input D after the active edge of the clock and the arrival of this edge, so that the CLK→Q delay is 1.05 greater than the CLK→Q, if there was no hold violation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50" y="2036725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Recovery</a:t>
            </a:r>
            <a:r>
              <a:rPr lang="en" sz="1700">
                <a:solidFill>
                  <a:schemeClr val="dk2"/>
                </a:solidFill>
              </a:rPr>
              <a:t>: the minimum time between the deactivation of the asynchronous inputs R and S and the active edge of the clock, so that the cell still functions properly.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2121775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Recovery: the minimum time between the deactivation of the asynchronous inputs R and S and the active edge of the clock, so that the cell still functions properly.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2036725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Removal: the minimum time between the deactivation of the asynchronous inputs R and S (after the clock edge) and the active edge of the clock, so that the cell still functions properly.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2036725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311700" y="10671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Removal: the minimum time between the deactivation of the asynchronous inputs R and S (after the clock edge) and the active edge of the clock, so that the cell still functions properly.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" y="2036725"/>
            <a:ext cx="7824062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Static Analysis Timing Flow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2" name="Google Shape;222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313" y="1249600"/>
            <a:ext cx="5605375" cy="346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Static Analysis Timing Flow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073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DFF Mistakes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polysilicon gate for wiring (large internal capacitances)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Omission</a:t>
            </a:r>
            <a:r>
              <a:rPr lang="en"/>
              <a:t> of n- and p- wells and </a:t>
            </a:r>
            <a:r>
              <a:rPr lang="en"/>
              <a:t>substrate contacts (latch-up phenomenon)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Inverter for Qbar (extra, redundant logic)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2411875"/>
            <a:ext cx="59721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Static Analysis Timing Flow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073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1323801" y="1655575"/>
            <a:ext cx="36297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New spice deck and initialization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407850" y="1122425"/>
            <a:ext cx="83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3 skeletons: combinational.spice, dff.spice, dffrs.spice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Include the paths to the .spice files extracted from Magic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Include the input and measurement files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Instantiate the cell as a subcircuit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Instantiate the total output capacitances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Declare the initial output voltages, using the .ic command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Indicate the type, duration and time step of the analysis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Contain a control segment with just the run command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New spice deck and initialization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07850" y="1122425"/>
            <a:ext cx="8328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3 skeletons: combinational.spice, dff.spice, dffrs.spice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Include the paths to the .spice files extracted from Magic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Include the input and measurement files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Instantiate the cell as a subcircuit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Instantiate the total output capacitances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" sz="2200">
                <a:solidFill>
                  <a:srgbClr val="FF0000"/>
                </a:solidFill>
              </a:rPr>
              <a:t>Declare the initial output voltages, using the .ic command</a:t>
            </a:r>
            <a:endParaRPr sz="2200">
              <a:solidFill>
                <a:srgbClr val="FF00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Indicate the type, duration and time step of the analysis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" sz="2200">
                <a:solidFill>
                  <a:schemeClr val="dk2"/>
                </a:solidFill>
              </a:rPr>
              <a:t>Contain a control segment with just the run command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New spice deck and initialization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5" y="1211275"/>
            <a:ext cx="4650700" cy="30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109" y="1211275"/>
            <a:ext cx="4786641" cy="31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Static Analysis Timing Flow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073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/>
          <p:nvPr/>
        </p:nvSpPr>
        <p:spPr>
          <a:xfrm>
            <a:off x="2027176" y="2451600"/>
            <a:ext cx="36297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1017725"/>
            <a:ext cx="6157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1017725"/>
            <a:ext cx="61578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/>
          <p:nvPr/>
        </p:nvSpPr>
        <p:spPr>
          <a:xfrm>
            <a:off x="1123801" y="2036350"/>
            <a:ext cx="36297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25" y="1017725"/>
            <a:ext cx="417708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1017725"/>
            <a:ext cx="61578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/>
          <p:nvPr/>
        </p:nvSpPr>
        <p:spPr>
          <a:xfrm>
            <a:off x="1435225" y="2753875"/>
            <a:ext cx="4265400" cy="17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00" y="981075"/>
            <a:ext cx="79343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New DFF Layout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80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1017725"/>
            <a:ext cx="61578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/>
          <p:nvPr/>
        </p:nvSpPr>
        <p:spPr>
          <a:xfrm>
            <a:off x="1471650" y="3089000"/>
            <a:ext cx="4265400" cy="17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343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1017725"/>
            <a:ext cx="61578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/>
          <p:nvPr/>
        </p:nvSpPr>
        <p:spPr>
          <a:xfrm>
            <a:off x="1296800" y="3431400"/>
            <a:ext cx="4589700" cy="386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" y="1148275"/>
            <a:ext cx="79343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</a:t>
            </a:r>
            <a:r>
              <a:rPr lang="en">
                <a:solidFill>
                  <a:schemeClr val="accent1"/>
                </a:solidFill>
              </a:rPr>
              <a:t>(constraint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1097250"/>
            <a:ext cx="8020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(constraint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5" y="1097250"/>
            <a:ext cx="802005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/>
          <p:nvPr/>
        </p:nvSpPr>
        <p:spPr>
          <a:xfrm>
            <a:off x="1187500" y="3198275"/>
            <a:ext cx="4589700" cy="25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inputs file (constraint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75" y="1017725"/>
            <a:ext cx="51929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Static Analysis Timing Flow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5073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/>
          <p:nvPr/>
        </p:nvSpPr>
        <p:spPr>
          <a:xfrm>
            <a:off x="2121875" y="2670150"/>
            <a:ext cx="41655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75" y="1017725"/>
            <a:ext cx="68793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6550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DFFRS Mistakes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mistakes of the DFF also apply to our DFFRS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our design was cumbersome and carried a lot of extra logic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5" y="2271838"/>
            <a:ext cx="60960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700" y="2838575"/>
            <a:ext cx="10001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(timing arcs)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744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(setup)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7000"/>
            <a:ext cx="61744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(hold)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" y="929725"/>
            <a:ext cx="621600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(recovery)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75" y="1017725"/>
            <a:ext cx="33066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Creating the measurements file (removal)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00" y="1017725"/>
            <a:ext cx="33066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Observations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429850" y="1143800"/>
            <a:ext cx="81960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propagation delay and rise and fall delays are greater as the total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output net capacitance and input net transition increase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For both the DFF and the DFFRS,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hold time is 0.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recovery time is mostly 0 for the DFFRS, except for the cases where the constrained pin transition is the maximum and the removal time is mostly non-zero except for the case, where, again, the constrained pin transition is the maximum.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Verilog Modules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9" name="Google Shape;399;p58"/>
          <p:cNvSpPr txBox="1"/>
          <p:nvPr/>
        </p:nvSpPr>
        <p:spPr>
          <a:xfrm>
            <a:off x="429850" y="1143800"/>
            <a:ext cx="81960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creation of verilog modules for the cells in our library involved creating the primitives and the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specify blocks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specify blocks were created by a nested loop that connected every input with an output.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The primitives for the combinational cells were easy; we just had to evaluate (using the eval python function), the function associated with the output for every input combination.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Verilog Modules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59"/>
          <p:cNvSpPr txBox="1"/>
          <p:nvPr/>
        </p:nvSpPr>
        <p:spPr>
          <a:xfrm>
            <a:off x="415275" y="1017725"/>
            <a:ext cx="81960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For the sequential cells, we had to be more cautious, because we had to identify the active clock edge and whether S and R are active low or active high.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2100375"/>
            <a:ext cx="4943649" cy="2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800" y="2056650"/>
            <a:ext cx="4011474" cy="24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Configuration File Format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948700"/>
            <a:ext cx="85206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cell:</a:t>
            </a: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path: &lt;path to extracted .spice file&gt; 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type: “combinational” or “sequential”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pins: {</a:t>
            </a:r>
            <a:endParaRPr b="1" sz="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pin name: {</a:t>
            </a:r>
            <a:endParaRPr b="1" sz="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direction: “input” or “output”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function: 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timings: {</a:t>
            </a:r>
            <a:endParaRPr b="1" sz="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timing: {</a:t>
            </a:r>
            <a:endParaRPr b="1" sz="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related_pin: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when: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timing_sense: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timing_type: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measurements: &lt;list of timing or constraint arcs&gt;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4" name="Google Shape;84;p17"/>
          <p:cNvCxnSpPr/>
          <p:nvPr/>
        </p:nvCxnSpPr>
        <p:spPr>
          <a:xfrm flipH="1" rot="10800000">
            <a:off x="3726625" y="1544050"/>
            <a:ext cx="1216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>
            <a:off x="5037825" y="1086700"/>
            <a:ext cx="19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ff (“IQ”, “IQN”) {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next_state: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clocked_on: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preset: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	clear:</a:t>
            </a:r>
            <a:endParaRPr b="1"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XOR Timing Arcs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1099125"/>
            <a:ext cx="71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17725"/>
            <a:ext cx="827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800">
                <a:solidFill>
                  <a:schemeClr val="dk2"/>
                </a:solidFill>
              </a:rPr>
              <a:t>Only the output pin has timing arcs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499325"/>
            <a:ext cx="14763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590463" y="1865075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90450" y="2331450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26375" y="1932113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10800000">
            <a:off x="1870000" y="1932113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08850" y="30081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when !B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unate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25" y="1479413"/>
            <a:ext cx="14763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2545813" y="211366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545813" y="25717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211863" y="2204025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10800000">
            <a:off x="3825275" y="2204025"/>
            <a:ext cx="2304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464200" y="2988188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when B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</a:t>
            </a:r>
            <a:r>
              <a:rPr lang="en"/>
              <a:t>unate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250" y="1479425"/>
            <a:ext cx="14763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4606713" y="180886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622713" y="207841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4229400" y="1808875"/>
            <a:ext cx="219600" cy="46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10800000">
            <a:off x="5951875" y="1865021"/>
            <a:ext cx="230400" cy="387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541100" y="29882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</a:t>
            </a:r>
            <a:r>
              <a:rPr lang="en" u="sng"/>
              <a:t> when A!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</a:t>
            </a:r>
            <a:r>
              <a:rPr lang="en"/>
              <a:t>unate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650" y="1479425"/>
            <a:ext cx="14763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6812125" y="25717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812125" y="23314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10800000">
            <a:off x="8144050" y="2378096"/>
            <a:ext cx="230400" cy="387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448025" y="2340900"/>
            <a:ext cx="219600" cy="46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6618000" y="29882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 when 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</a:t>
            </a:r>
            <a:r>
              <a:rPr lang="en"/>
              <a:t>unate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625" y="1564292"/>
            <a:ext cx="1394950" cy="135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950" y="1519104"/>
            <a:ext cx="1394950" cy="135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475" y="1564292"/>
            <a:ext cx="1394950" cy="135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5" y="1574229"/>
            <a:ext cx="1394950" cy="135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XNOR Timing Arcs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11700" y="1099125"/>
            <a:ext cx="71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311700" y="1017725"/>
            <a:ext cx="827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800">
                <a:solidFill>
                  <a:schemeClr val="dk2"/>
                </a:solidFill>
              </a:rPr>
              <a:t>Only the output pin has timing arcs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90463" y="1865075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90450" y="2331450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26375" y="1932113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10800000">
            <a:off x="1870000" y="1932113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508850" y="30081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when !B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unate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545813" y="211366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545813" y="25717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211863" y="2204025"/>
            <a:ext cx="2196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>
            <a:off x="3825275" y="2204025"/>
            <a:ext cx="230400" cy="572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464200" y="2988188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 when B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r>
              <a:rPr lang="en"/>
              <a:t> unate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606713" y="180886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622713" y="2078413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229400" y="1808875"/>
            <a:ext cx="219600" cy="46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10800000">
            <a:off x="5951875" y="1865021"/>
            <a:ext cx="230400" cy="387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4541100" y="29882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 when A!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</a:t>
            </a:r>
            <a:r>
              <a:rPr lang="en"/>
              <a:t> unate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6812125" y="25717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812125" y="2331438"/>
            <a:ext cx="1187400" cy="24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rot="10800000">
            <a:off x="8144050" y="2378096"/>
            <a:ext cx="230400" cy="387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448025" y="2340900"/>
            <a:ext cx="219600" cy="46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6618000" y="2988200"/>
            <a:ext cx="1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 when 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r>
              <a:rPr lang="en"/>
              <a:t> unate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DFF </a:t>
            </a:r>
            <a:r>
              <a:rPr lang="en">
                <a:solidFill>
                  <a:schemeClr val="accent1"/>
                </a:solidFill>
              </a:rPr>
              <a:t>Timing and Constraint Arcs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74275" y="1070050"/>
            <a:ext cx="843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Timing arcs</a:t>
            </a:r>
            <a:endParaRPr sz="17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CLK-to-Q and CLK-to-Qbar with timing type equal to “rising_edge”, because the DFF is positive-triggered (cell_rise and cell_fall)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Rise and fall delays of Q and Qbar (rise_transition and fall_transition)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11700" y="2571750"/>
            <a:ext cx="8433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</a:rPr>
              <a:t>Constraint</a:t>
            </a:r>
            <a:r>
              <a:rPr lang="en" sz="1600">
                <a:solidFill>
                  <a:schemeClr val="accent5"/>
                </a:solidFill>
              </a:rPr>
              <a:t> arcs</a:t>
            </a:r>
            <a:endParaRPr sz="16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Timing types “setup_rising” and “hold_rising” (D with respect to CLK). We need to measure both rise and fall constraints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DFFRS Timing and Constraint Arcs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74275" y="1070050"/>
            <a:ext cx="843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 same timing and constraint arcs with relation to CLK as the DFF. Additional arcs include: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11700" y="3783925"/>
            <a:ext cx="843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Constraint arcs</a:t>
            </a:r>
            <a:endParaRPr sz="17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We need to measure recovery and removal time of the asynchronous inputs S and R with respect to CLK (analogous to setup and hold).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55500" y="1830375"/>
            <a:ext cx="843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Timing</a:t>
            </a:r>
            <a:r>
              <a:rPr lang="en" sz="1700">
                <a:solidFill>
                  <a:schemeClr val="accent5"/>
                </a:solidFill>
              </a:rPr>
              <a:t> arcs</a:t>
            </a:r>
            <a:endParaRPr sz="17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Q and Qbar with respect to S and R. Since S is active-high, it has a positive_unate timing sense for Q and negative for Qbar. R is again active-high, so negative_unate timing sense for Q and positive_unate sense for Qbar. Also, we must test those timing arcs for every possible combination of the side inputs CLK, D and R/S.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