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1"/>
  </p:sldMasterIdLst>
  <p:sldIdLst>
    <p:sldId id="256" r:id="rId2"/>
    <p:sldId id="265" r:id="rId3"/>
    <p:sldId id="266" r:id="rId4"/>
    <p:sldId id="267" r:id="rId5"/>
    <p:sldId id="263" r:id="rId6"/>
    <p:sldId id="264" r:id="rId7"/>
    <p:sldId id="268" r:id="rId8"/>
    <p:sldId id="258" r:id="rId9"/>
    <p:sldId id="259" r:id="rId10"/>
    <p:sldId id="269" r:id="rId11"/>
    <p:sldId id="275" r:id="rId12"/>
    <p:sldId id="270" r:id="rId13"/>
    <p:sldId id="271" r:id="rId14"/>
    <p:sldId id="272" r:id="rId15"/>
    <p:sldId id="273" r:id="rId16"/>
    <p:sldId id="274" r:id="rId17"/>
    <p:sldId id="276" r:id="rId18"/>
    <p:sldId id="277"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90" autoAdjust="0"/>
  </p:normalViewPr>
  <p:slideViewPr>
    <p:cSldViewPr snapToGrid="0" snapToObjects="1">
      <p:cViewPr>
        <p:scale>
          <a:sx n="85" d="100"/>
          <a:sy n="85" d="100"/>
        </p:scale>
        <p:origin x="-5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2453FA09-B727-9542-AAC9-2BF2211F4014}" type="datetimeFigureOut">
              <a:rPr lang="en-US" smtClean="0"/>
              <a:t>2/15/17</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0CFEC368-1D7A-4F81-ABF6-AE0E36BAF64C}" type="slidenum">
              <a:rPr lang="en-US" smtClean="0"/>
              <a:pPr/>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53FA09-B727-9542-AAC9-2BF2211F4014}"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53FA09-B727-9542-AAC9-2BF2211F4014}"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53FA09-B727-9542-AAC9-2BF2211F4014}"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53FA09-B727-9542-AAC9-2BF2211F4014}"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8C494530-D60C-7C41-B376-CBCBA1B2F06C}"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Drag picture to placeholder or click icon to add</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2453FA09-B727-9542-AAC9-2BF2211F4014}"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8C494530-D60C-7C41-B376-CBCBA1B2F0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8C494530-D60C-7C41-B376-CBCBA1B2F0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453FA09-B727-9542-AAC9-2BF2211F4014}" type="datetimeFigureOut">
              <a:rPr lang="en-US" smtClean="0"/>
              <a:t>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8C494530-D60C-7C41-B376-CBCBA1B2F06C}"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2453FA09-B727-9542-AAC9-2BF2211F4014}" type="datetimeFigureOut">
              <a:rPr lang="en-US" smtClean="0"/>
              <a:t>2/15/17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8C494530-D60C-7C41-B376-CBCBA1B2F06C}"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3FA09-B727-9542-AAC9-2BF2211F4014}" type="datetimeFigureOut">
              <a:rPr lang="en-US" smtClean="0"/>
              <a:t>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8C494530-D60C-7C41-B376-CBCBA1B2F06C}"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2453FA09-B727-9542-AAC9-2BF2211F4014}" type="datetimeFigureOut">
              <a:rPr lang="en-US" smtClean="0"/>
              <a:t>2/15/17</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8C494530-D60C-7C41-B376-CBCBA1B2F06C}"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793606"/>
            <a:ext cx="6498158" cy="1724867"/>
          </a:xfrm>
        </p:spPr>
        <p:txBody>
          <a:bodyPr>
            <a:normAutofit/>
          </a:bodyPr>
          <a:lstStyle/>
          <a:p>
            <a:r>
              <a:rPr lang="en-US" dirty="0" smtClean="0"/>
              <a:t>Competitor Article Presentation</a:t>
            </a:r>
            <a:br>
              <a:rPr lang="en-US" dirty="0" smtClean="0"/>
            </a:br>
            <a:endParaRPr lang="en-US" dirty="0"/>
          </a:p>
        </p:txBody>
      </p:sp>
      <p:sp>
        <p:nvSpPr>
          <p:cNvPr id="3" name="Subtitle 2"/>
          <p:cNvSpPr>
            <a:spLocks noGrp="1"/>
          </p:cNvSpPr>
          <p:nvPr>
            <p:ph type="subTitle" idx="1"/>
          </p:nvPr>
        </p:nvSpPr>
        <p:spPr/>
        <p:txBody>
          <a:bodyPr/>
          <a:lstStyle/>
          <a:p>
            <a:r>
              <a:rPr lang="en-US" dirty="0" smtClean="0"/>
              <a:t>By Joanna Riascos</a:t>
            </a:r>
            <a:endParaRPr lang="en-US" dirty="0"/>
          </a:p>
        </p:txBody>
      </p:sp>
    </p:spTree>
    <p:extLst>
      <p:ext uri="{BB962C8B-B14F-4D97-AF65-F5344CB8AC3E}">
        <p14:creationId xmlns:p14="http://schemas.microsoft.com/office/powerpoint/2010/main" val="4214319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 Diagram (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12" y="1092028"/>
            <a:ext cx="5363883" cy="5462174"/>
          </a:xfrm>
          <a:prstGeom prst="rect">
            <a:avLst/>
          </a:prstGeom>
        </p:spPr>
      </p:pic>
      <p:sp>
        <p:nvSpPr>
          <p:cNvPr id="4" name="Rectangle 3"/>
          <p:cNvSpPr/>
          <p:nvPr/>
        </p:nvSpPr>
        <p:spPr>
          <a:xfrm>
            <a:off x="7810321" y="6184870"/>
            <a:ext cx="985929" cy="369332"/>
          </a:xfrm>
          <a:prstGeom prst="rect">
            <a:avLst/>
          </a:prstGeom>
        </p:spPr>
        <p:txBody>
          <a:bodyPr wrap="none">
            <a:spAutoFit/>
          </a:bodyPr>
          <a:lstStyle/>
          <a:p>
            <a:r>
              <a:rPr lang="en-US" b="1" dirty="0" err="1">
                <a:solidFill>
                  <a:srgbClr val="000000"/>
                </a:solidFill>
              </a:rPr>
              <a:t>draw.io</a:t>
            </a:r>
            <a:endParaRPr lang="en-US" b="1" dirty="0">
              <a:solidFill>
                <a:srgbClr val="000000"/>
              </a:solidFill>
            </a:endParaRPr>
          </a:p>
        </p:txBody>
      </p:sp>
      <p:sp>
        <p:nvSpPr>
          <p:cNvPr id="2" name="Title 1"/>
          <p:cNvSpPr>
            <a:spLocks noGrp="1"/>
          </p:cNvSpPr>
          <p:nvPr>
            <p:ph type="title"/>
          </p:nvPr>
        </p:nvSpPr>
        <p:spPr>
          <a:xfrm>
            <a:off x="740664" y="-5020"/>
            <a:ext cx="4800600" cy="886968"/>
          </a:xfrm>
        </p:spPr>
        <p:txBody>
          <a:bodyPr/>
          <a:lstStyle/>
          <a:p>
            <a:pPr algn="ctr"/>
            <a:r>
              <a:rPr lang="en-US" sz="2400" b="1" dirty="0" smtClean="0"/>
              <a:t>User API</a:t>
            </a:r>
            <a:endParaRPr lang="en-US" sz="2400" b="1" dirty="0"/>
          </a:p>
        </p:txBody>
      </p:sp>
    </p:spTree>
    <p:extLst>
      <p:ext uri="{BB962C8B-B14F-4D97-AF65-F5344CB8AC3E}">
        <p14:creationId xmlns:p14="http://schemas.microsoft.com/office/powerpoint/2010/main" val="28441496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10321" y="6184870"/>
            <a:ext cx="985929" cy="369332"/>
          </a:xfrm>
          <a:prstGeom prst="rect">
            <a:avLst/>
          </a:prstGeom>
        </p:spPr>
        <p:txBody>
          <a:bodyPr wrap="none">
            <a:spAutoFit/>
          </a:bodyPr>
          <a:lstStyle/>
          <a:p>
            <a:r>
              <a:rPr lang="en-US" b="1" dirty="0" err="1">
                <a:solidFill>
                  <a:srgbClr val="000000"/>
                </a:solidFill>
              </a:rPr>
              <a:t>draw.io</a:t>
            </a:r>
            <a:endParaRPr lang="en-US" b="1" dirty="0">
              <a:solidFill>
                <a:srgbClr val="000000"/>
              </a:solidFill>
            </a:endParaRPr>
          </a:p>
        </p:txBody>
      </p:sp>
      <p:pic>
        <p:nvPicPr>
          <p:cNvPr id="4" name="Picture 3" descr="Untitled Diagram (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5" y="1762282"/>
            <a:ext cx="8482485" cy="4422588"/>
          </a:xfrm>
          <a:prstGeom prst="rect">
            <a:avLst/>
          </a:prstGeom>
        </p:spPr>
      </p:pic>
      <p:sp>
        <p:nvSpPr>
          <p:cNvPr id="5" name="Title 4"/>
          <p:cNvSpPr>
            <a:spLocks noGrp="1"/>
          </p:cNvSpPr>
          <p:nvPr>
            <p:ph type="title"/>
          </p:nvPr>
        </p:nvSpPr>
        <p:spPr/>
        <p:txBody>
          <a:bodyPr/>
          <a:lstStyle/>
          <a:p>
            <a:r>
              <a:rPr lang="en-US" b="1" dirty="0" smtClean="0"/>
              <a:t>System Data Center</a:t>
            </a:r>
            <a:endParaRPr lang="en-US" b="1" dirty="0"/>
          </a:p>
        </p:txBody>
      </p:sp>
    </p:spTree>
    <p:extLst>
      <p:ext uri="{BB962C8B-B14F-4D97-AF65-F5344CB8AC3E}">
        <p14:creationId xmlns:p14="http://schemas.microsoft.com/office/powerpoint/2010/main" val="31899880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17332" y="6256284"/>
            <a:ext cx="1426668" cy="369332"/>
          </a:xfrm>
          <a:prstGeom prst="rect">
            <a:avLst/>
          </a:prstGeom>
          <a:noFill/>
        </p:spPr>
        <p:txBody>
          <a:bodyPr wrap="square" rtlCol="0">
            <a:spAutoFit/>
          </a:bodyPr>
          <a:lstStyle/>
          <a:p>
            <a:r>
              <a:rPr lang="en-US" b="1" dirty="0" smtClean="0"/>
              <a:t>Tableau</a:t>
            </a:r>
            <a:endParaRPr lang="en-US" b="1" dirty="0"/>
          </a:p>
        </p:txBody>
      </p:sp>
      <p:pic>
        <p:nvPicPr>
          <p:cNvPr id="4" name="Picture 3" descr="parking.png"/>
          <p:cNvPicPr>
            <a:picLocks noChangeAspect="1"/>
          </p:cNvPicPr>
          <p:nvPr/>
        </p:nvPicPr>
        <p:blipFill rotWithShape="1">
          <a:blip r:embed="rId2">
            <a:extLst>
              <a:ext uri="{28A0092B-C50C-407E-A947-70E740481C1C}">
                <a14:useLocalDpi xmlns:a14="http://schemas.microsoft.com/office/drawing/2010/main" val="0"/>
              </a:ext>
            </a:extLst>
          </a:blip>
          <a:srcRect b="6692"/>
          <a:stretch/>
        </p:blipFill>
        <p:spPr>
          <a:xfrm>
            <a:off x="282198" y="1552312"/>
            <a:ext cx="8642315" cy="3716137"/>
          </a:xfrm>
          <a:prstGeom prst="rect">
            <a:avLst/>
          </a:prstGeom>
        </p:spPr>
      </p:pic>
    </p:spTree>
    <p:extLst>
      <p:ext uri="{BB962C8B-B14F-4D97-AF65-F5344CB8AC3E}">
        <p14:creationId xmlns:p14="http://schemas.microsoft.com/office/powerpoint/2010/main" val="19256404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kingtwo.png"/>
          <p:cNvPicPr>
            <a:picLocks noChangeAspect="1"/>
          </p:cNvPicPr>
          <p:nvPr/>
        </p:nvPicPr>
        <p:blipFill rotWithShape="1">
          <a:blip r:embed="rId2">
            <a:extLst>
              <a:ext uri="{28A0092B-C50C-407E-A947-70E740481C1C}">
                <a14:useLocalDpi xmlns:a14="http://schemas.microsoft.com/office/drawing/2010/main" val="0"/>
              </a:ext>
            </a:extLst>
          </a:blip>
          <a:srcRect b="4437"/>
          <a:stretch/>
        </p:blipFill>
        <p:spPr>
          <a:xfrm>
            <a:off x="454652" y="313599"/>
            <a:ext cx="6866819" cy="6146524"/>
          </a:xfrm>
          <a:prstGeom prst="rect">
            <a:avLst/>
          </a:prstGeom>
        </p:spPr>
      </p:pic>
      <p:sp>
        <p:nvSpPr>
          <p:cNvPr id="3" name="TextBox 2"/>
          <p:cNvSpPr txBox="1"/>
          <p:nvPr/>
        </p:nvSpPr>
        <p:spPr>
          <a:xfrm>
            <a:off x="7842754" y="6256284"/>
            <a:ext cx="1426668" cy="369332"/>
          </a:xfrm>
          <a:prstGeom prst="rect">
            <a:avLst/>
          </a:prstGeom>
          <a:noFill/>
        </p:spPr>
        <p:txBody>
          <a:bodyPr wrap="square" rtlCol="0">
            <a:spAutoFit/>
          </a:bodyPr>
          <a:lstStyle/>
          <a:p>
            <a:r>
              <a:rPr lang="en-US" b="1" dirty="0" smtClean="0"/>
              <a:t>Tableau</a:t>
            </a:r>
            <a:endParaRPr lang="en-US" b="1" dirty="0"/>
          </a:p>
        </p:txBody>
      </p:sp>
    </p:spTree>
    <p:extLst>
      <p:ext uri="{BB962C8B-B14F-4D97-AF65-F5344CB8AC3E}">
        <p14:creationId xmlns:p14="http://schemas.microsoft.com/office/powerpoint/2010/main" val="42229423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42754" y="6256284"/>
            <a:ext cx="1426668" cy="369332"/>
          </a:xfrm>
          <a:prstGeom prst="rect">
            <a:avLst/>
          </a:prstGeom>
          <a:noFill/>
        </p:spPr>
        <p:txBody>
          <a:bodyPr wrap="square" rtlCol="0">
            <a:spAutoFit/>
          </a:bodyPr>
          <a:lstStyle/>
          <a:p>
            <a:r>
              <a:rPr lang="en-US" b="1" dirty="0" smtClean="0"/>
              <a:t>Zeppelin</a:t>
            </a:r>
            <a:endParaRPr lang="en-US" b="1" dirty="0"/>
          </a:p>
        </p:txBody>
      </p:sp>
      <p:sp>
        <p:nvSpPr>
          <p:cNvPr id="5" name="Title 2"/>
          <p:cNvSpPr txBox="1">
            <a:spLocks/>
          </p:cNvSpPr>
          <p:nvPr/>
        </p:nvSpPr>
        <p:spPr>
          <a:xfrm>
            <a:off x="2308430" y="1240280"/>
            <a:ext cx="4997363" cy="886968"/>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Sum of Total Spaces by Garage Codes</a:t>
            </a:r>
            <a:endParaRPr lang="en-US" sz="1800" b="1" dirty="0"/>
          </a:p>
        </p:txBody>
      </p:sp>
      <p:pic>
        <p:nvPicPr>
          <p:cNvPr id="6" name="Picture 5" descr="Screen Shot 2017-02-12 at 12.14.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2228"/>
            <a:ext cx="8983304" cy="2916462"/>
          </a:xfrm>
          <a:prstGeom prst="rect">
            <a:avLst/>
          </a:prstGeom>
        </p:spPr>
      </p:pic>
    </p:spTree>
    <p:extLst>
      <p:ext uri="{BB962C8B-B14F-4D97-AF65-F5344CB8AC3E}">
        <p14:creationId xmlns:p14="http://schemas.microsoft.com/office/powerpoint/2010/main" val="185988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2-12 at 12.17.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1009"/>
            <a:ext cx="9144000" cy="3348813"/>
          </a:xfrm>
          <a:prstGeom prst="rect">
            <a:avLst/>
          </a:prstGeom>
        </p:spPr>
      </p:pic>
      <p:sp>
        <p:nvSpPr>
          <p:cNvPr id="3" name="Title 2"/>
          <p:cNvSpPr>
            <a:spLocks noGrp="1"/>
          </p:cNvSpPr>
          <p:nvPr>
            <p:ph type="title"/>
          </p:nvPr>
        </p:nvSpPr>
        <p:spPr>
          <a:xfrm>
            <a:off x="2308430" y="818032"/>
            <a:ext cx="4997363" cy="886968"/>
          </a:xfrm>
        </p:spPr>
        <p:txBody>
          <a:bodyPr/>
          <a:lstStyle/>
          <a:p>
            <a:r>
              <a:rPr lang="en-US" sz="1800" b="1" dirty="0" smtClean="0"/>
              <a:t>Sum of Vehicle </a:t>
            </a:r>
            <a:r>
              <a:rPr lang="en-US" sz="1800" b="1" dirty="0"/>
              <a:t>C</a:t>
            </a:r>
            <a:r>
              <a:rPr lang="en-US" sz="1800" b="1" dirty="0" smtClean="0"/>
              <a:t>ount by Garage Codes</a:t>
            </a:r>
            <a:endParaRPr lang="en-US" sz="1800" b="1" dirty="0"/>
          </a:p>
        </p:txBody>
      </p:sp>
      <p:sp>
        <p:nvSpPr>
          <p:cNvPr id="4" name="TextBox 3"/>
          <p:cNvSpPr txBox="1"/>
          <p:nvPr/>
        </p:nvSpPr>
        <p:spPr>
          <a:xfrm>
            <a:off x="7842754" y="6256284"/>
            <a:ext cx="1426668" cy="369332"/>
          </a:xfrm>
          <a:prstGeom prst="rect">
            <a:avLst/>
          </a:prstGeom>
          <a:noFill/>
        </p:spPr>
        <p:txBody>
          <a:bodyPr wrap="square" rtlCol="0">
            <a:spAutoFit/>
          </a:bodyPr>
          <a:lstStyle/>
          <a:p>
            <a:r>
              <a:rPr lang="en-US" b="1" dirty="0" smtClean="0"/>
              <a:t>Zeppelin</a:t>
            </a:r>
            <a:endParaRPr lang="en-US" b="1" dirty="0"/>
          </a:p>
        </p:txBody>
      </p:sp>
    </p:spTree>
    <p:extLst>
      <p:ext uri="{BB962C8B-B14F-4D97-AF65-F5344CB8AC3E}">
        <p14:creationId xmlns:p14="http://schemas.microsoft.com/office/powerpoint/2010/main" val="18895703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2-12 at 1.10.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77426"/>
            <a:ext cx="9143999" cy="3339145"/>
          </a:xfrm>
          <a:prstGeom prst="rect">
            <a:avLst/>
          </a:prstGeom>
        </p:spPr>
      </p:pic>
      <p:sp>
        <p:nvSpPr>
          <p:cNvPr id="3" name="Title 2"/>
          <p:cNvSpPr txBox="1">
            <a:spLocks/>
          </p:cNvSpPr>
          <p:nvPr/>
        </p:nvSpPr>
        <p:spPr>
          <a:xfrm>
            <a:off x="1101250" y="1582238"/>
            <a:ext cx="7207914" cy="456150"/>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Vehicle Count and Count of Total Spaces by Garage Codes</a:t>
            </a:r>
            <a:endParaRPr lang="en-US" sz="1800" b="1" dirty="0"/>
          </a:p>
        </p:txBody>
      </p:sp>
      <p:sp>
        <p:nvSpPr>
          <p:cNvPr id="4" name="TextBox 3"/>
          <p:cNvSpPr txBox="1"/>
          <p:nvPr/>
        </p:nvSpPr>
        <p:spPr>
          <a:xfrm>
            <a:off x="7842754" y="6256284"/>
            <a:ext cx="1426668" cy="369332"/>
          </a:xfrm>
          <a:prstGeom prst="rect">
            <a:avLst/>
          </a:prstGeom>
          <a:noFill/>
        </p:spPr>
        <p:txBody>
          <a:bodyPr wrap="square" rtlCol="0">
            <a:spAutoFit/>
          </a:bodyPr>
          <a:lstStyle/>
          <a:p>
            <a:r>
              <a:rPr lang="en-US" b="1" dirty="0" smtClean="0"/>
              <a:t>Zeppelin</a:t>
            </a:r>
            <a:endParaRPr lang="en-US" b="1" dirty="0"/>
          </a:p>
        </p:txBody>
      </p:sp>
    </p:spTree>
    <p:extLst>
      <p:ext uri="{BB962C8B-B14F-4D97-AF65-F5344CB8AC3E}">
        <p14:creationId xmlns:p14="http://schemas.microsoft.com/office/powerpoint/2010/main" val="34064968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565487" y="1167218"/>
            <a:ext cx="4740749" cy="685487"/>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Vehicle Count and Count of Total Spaces by Garage Codes Scatter Plot</a:t>
            </a:r>
            <a:endParaRPr lang="en-US" sz="1800" b="1" dirty="0"/>
          </a:p>
        </p:txBody>
      </p:sp>
      <p:pic>
        <p:nvPicPr>
          <p:cNvPr id="6" name="Picture 5" descr="Screen Shot 2017-02-12 at 2.41.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3204"/>
            <a:ext cx="9144000" cy="3658796"/>
          </a:xfrm>
          <a:prstGeom prst="rect">
            <a:avLst/>
          </a:prstGeom>
        </p:spPr>
      </p:pic>
    </p:spTree>
    <p:extLst>
      <p:ext uri="{BB962C8B-B14F-4D97-AF65-F5344CB8AC3E}">
        <p14:creationId xmlns:p14="http://schemas.microsoft.com/office/powerpoint/2010/main" val="28274601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2-12 at 3.08.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319"/>
            <a:ext cx="9144000" cy="3811363"/>
          </a:xfrm>
          <a:prstGeom prst="rect">
            <a:avLst/>
          </a:prstGeom>
        </p:spPr>
      </p:pic>
      <p:sp>
        <p:nvSpPr>
          <p:cNvPr id="5" name="Title 2"/>
          <p:cNvSpPr txBox="1">
            <a:spLocks/>
          </p:cNvSpPr>
          <p:nvPr/>
        </p:nvSpPr>
        <p:spPr>
          <a:xfrm>
            <a:off x="936895" y="847064"/>
            <a:ext cx="7207914" cy="673879"/>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err="1" smtClean="0"/>
              <a:t>Avg</a:t>
            </a:r>
            <a:r>
              <a:rPr lang="en-US" sz="1800" b="1" dirty="0" smtClean="0"/>
              <a:t> of Vehicle Count Grouped by Count of Total Spaces</a:t>
            </a:r>
            <a:endParaRPr lang="en-US" sz="1800" b="1" dirty="0"/>
          </a:p>
        </p:txBody>
      </p:sp>
    </p:spTree>
    <p:extLst>
      <p:ext uri="{BB962C8B-B14F-4D97-AF65-F5344CB8AC3E}">
        <p14:creationId xmlns:p14="http://schemas.microsoft.com/office/powerpoint/2010/main" val="6934174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kingsca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5" y="1329765"/>
            <a:ext cx="7553282" cy="4926519"/>
          </a:xfrm>
          <a:prstGeom prst="rect">
            <a:avLst/>
          </a:prstGeom>
        </p:spPr>
      </p:pic>
      <p:sp>
        <p:nvSpPr>
          <p:cNvPr id="3" name="TextBox 2"/>
          <p:cNvSpPr txBox="1"/>
          <p:nvPr/>
        </p:nvSpPr>
        <p:spPr>
          <a:xfrm>
            <a:off x="7842754" y="6256284"/>
            <a:ext cx="1426668" cy="369332"/>
          </a:xfrm>
          <a:prstGeom prst="rect">
            <a:avLst/>
          </a:prstGeom>
          <a:noFill/>
        </p:spPr>
        <p:txBody>
          <a:bodyPr wrap="square" rtlCol="0">
            <a:spAutoFit/>
          </a:bodyPr>
          <a:lstStyle/>
          <a:p>
            <a:r>
              <a:rPr lang="en-US" b="1" dirty="0" err="1" smtClean="0"/>
              <a:t>RStudio</a:t>
            </a:r>
            <a:endParaRPr lang="en-US" b="1" dirty="0"/>
          </a:p>
        </p:txBody>
      </p:sp>
      <p:sp>
        <p:nvSpPr>
          <p:cNvPr id="4" name="Title 2"/>
          <p:cNvSpPr txBox="1">
            <a:spLocks/>
          </p:cNvSpPr>
          <p:nvPr/>
        </p:nvSpPr>
        <p:spPr>
          <a:xfrm>
            <a:off x="3642764" y="768965"/>
            <a:ext cx="2396353" cy="367755"/>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R Scatterplot  </a:t>
            </a:r>
            <a:endParaRPr lang="en-US" sz="1800" b="1" dirty="0"/>
          </a:p>
        </p:txBody>
      </p:sp>
    </p:spTree>
    <p:extLst>
      <p:ext uri="{BB962C8B-B14F-4D97-AF65-F5344CB8AC3E}">
        <p14:creationId xmlns:p14="http://schemas.microsoft.com/office/powerpoint/2010/main" val="211116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Parking Issues</a:t>
            </a:r>
            <a:endParaRPr lang="en-US" dirty="0"/>
          </a:p>
        </p:txBody>
      </p:sp>
      <p:sp>
        <p:nvSpPr>
          <p:cNvPr id="3" name="Content Placeholder 2"/>
          <p:cNvSpPr>
            <a:spLocks noGrp="1"/>
          </p:cNvSpPr>
          <p:nvPr>
            <p:ph idx="1"/>
          </p:nvPr>
        </p:nvSpPr>
        <p:spPr/>
        <p:txBody>
          <a:bodyPr/>
          <a:lstStyle/>
          <a:p>
            <a:r>
              <a:rPr lang="en-US" dirty="0" smtClean="0"/>
              <a:t>Not only is looking for a parking space time consuming, it is also very stressful and tiresome.</a:t>
            </a:r>
          </a:p>
          <a:p>
            <a:r>
              <a:rPr lang="en-US" dirty="0" smtClean="0"/>
              <a:t>While drivers continue looking for parking spaces there is a greater exposure of car emissions.</a:t>
            </a:r>
          </a:p>
          <a:p>
            <a:r>
              <a:rPr lang="en-US" dirty="0" smtClean="0"/>
              <a:t>Car emissions are one of the major contributors of air pollution.</a:t>
            </a:r>
          </a:p>
          <a:p>
            <a:endParaRPr lang="en-US" dirty="0" smtClean="0"/>
          </a:p>
          <a:p>
            <a:endParaRPr lang="en-US" dirty="0"/>
          </a:p>
        </p:txBody>
      </p:sp>
    </p:spTree>
    <p:extLst>
      <p:ext uri="{BB962C8B-B14F-4D97-AF65-F5344CB8AC3E}">
        <p14:creationId xmlns:p14="http://schemas.microsoft.com/office/powerpoint/2010/main" val="20363764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2-12 at 3.40.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43" y="1673411"/>
            <a:ext cx="7239000" cy="4258235"/>
          </a:xfrm>
          <a:prstGeom prst="rect">
            <a:avLst/>
          </a:prstGeom>
        </p:spPr>
      </p:pic>
      <p:sp>
        <p:nvSpPr>
          <p:cNvPr id="3" name="Title 2"/>
          <p:cNvSpPr txBox="1">
            <a:spLocks/>
          </p:cNvSpPr>
          <p:nvPr/>
        </p:nvSpPr>
        <p:spPr>
          <a:xfrm>
            <a:off x="3418646" y="820754"/>
            <a:ext cx="3021001" cy="635506"/>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R Scatterplot Matrix  </a:t>
            </a:r>
            <a:endParaRPr lang="en-US" sz="1800" b="1" dirty="0"/>
          </a:p>
        </p:txBody>
      </p:sp>
      <p:sp>
        <p:nvSpPr>
          <p:cNvPr id="4" name="TextBox 3"/>
          <p:cNvSpPr txBox="1"/>
          <p:nvPr/>
        </p:nvSpPr>
        <p:spPr>
          <a:xfrm>
            <a:off x="7842754" y="6256284"/>
            <a:ext cx="1426668" cy="369332"/>
          </a:xfrm>
          <a:prstGeom prst="rect">
            <a:avLst/>
          </a:prstGeom>
          <a:noFill/>
        </p:spPr>
        <p:txBody>
          <a:bodyPr wrap="square" rtlCol="0">
            <a:spAutoFit/>
          </a:bodyPr>
          <a:lstStyle/>
          <a:p>
            <a:r>
              <a:rPr lang="en-US" b="1" dirty="0" err="1" smtClean="0"/>
              <a:t>RStudio</a:t>
            </a:r>
            <a:endParaRPr lang="en-US" b="1" dirty="0"/>
          </a:p>
        </p:txBody>
      </p:sp>
    </p:spTree>
    <p:extLst>
      <p:ext uri="{BB962C8B-B14F-4D97-AF65-F5344CB8AC3E}">
        <p14:creationId xmlns:p14="http://schemas.microsoft.com/office/powerpoint/2010/main" val="14736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 Effects</a:t>
            </a:r>
            <a:endParaRPr lang="en-US" dirty="0"/>
          </a:p>
        </p:txBody>
      </p:sp>
      <p:sp>
        <p:nvSpPr>
          <p:cNvPr id="4" name="Text Placeholder 3"/>
          <p:cNvSpPr>
            <a:spLocks noGrp="1"/>
          </p:cNvSpPr>
          <p:nvPr>
            <p:ph type="body" idx="1"/>
          </p:nvPr>
        </p:nvSpPr>
        <p:spPr/>
        <p:txBody>
          <a:bodyPr>
            <a:noAutofit/>
          </a:bodyPr>
          <a:lstStyle/>
          <a:p>
            <a:r>
              <a:rPr lang="en-US" sz="1600" b="1" dirty="0" smtClean="0"/>
              <a:t>Health Risks</a:t>
            </a:r>
            <a:endParaRPr lang="en-US" sz="1600" b="1" dirty="0"/>
          </a:p>
        </p:txBody>
      </p:sp>
      <p:sp>
        <p:nvSpPr>
          <p:cNvPr id="3" name="Content Placeholder 2"/>
          <p:cNvSpPr>
            <a:spLocks noGrp="1"/>
          </p:cNvSpPr>
          <p:nvPr>
            <p:ph sz="half" idx="2"/>
          </p:nvPr>
        </p:nvSpPr>
        <p:spPr/>
        <p:txBody>
          <a:bodyPr/>
          <a:lstStyle/>
          <a:p>
            <a:r>
              <a:rPr lang="en-US" dirty="0" smtClean="0"/>
              <a:t>Respiratory diseases (bronchitis and permanent lung damage)</a:t>
            </a:r>
            <a:endParaRPr lang="en-US" dirty="0"/>
          </a:p>
          <a:p>
            <a:r>
              <a:rPr lang="en-US" dirty="0" smtClean="0"/>
              <a:t>Increased risk of a heart attack</a:t>
            </a:r>
          </a:p>
          <a:p>
            <a:r>
              <a:rPr lang="en-US" dirty="0" smtClean="0"/>
              <a:t>Irritation of the eyes</a:t>
            </a:r>
          </a:p>
          <a:p>
            <a:r>
              <a:rPr lang="en-US" dirty="0" smtClean="0"/>
              <a:t>Birth effects on animals</a:t>
            </a:r>
          </a:p>
          <a:p>
            <a:endParaRPr lang="en-US" dirty="0"/>
          </a:p>
        </p:txBody>
      </p:sp>
      <p:sp>
        <p:nvSpPr>
          <p:cNvPr id="5" name="Text Placeholder 4"/>
          <p:cNvSpPr>
            <a:spLocks noGrp="1"/>
          </p:cNvSpPr>
          <p:nvPr>
            <p:ph type="body" sz="quarter" idx="3"/>
          </p:nvPr>
        </p:nvSpPr>
        <p:spPr/>
        <p:txBody>
          <a:bodyPr>
            <a:noAutofit/>
          </a:bodyPr>
          <a:lstStyle/>
          <a:p>
            <a:r>
              <a:rPr lang="en-US" sz="1600" b="1" dirty="0" smtClean="0"/>
              <a:t>Environmental Effects</a:t>
            </a:r>
            <a:endParaRPr lang="en-US" sz="1600" b="1" dirty="0"/>
          </a:p>
        </p:txBody>
      </p:sp>
      <p:sp>
        <p:nvSpPr>
          <p:cNvPr id="6" name="Content Placeholder 5"/>
          <p:cNvSpPr>
            <a:spLocks noGrp="1"/>
          </p:cNvSpPr>
          <p:nvPr>
            <p:ph sz="quarter" idx="4"/>
          </p:nvPr>
        </p:nvSpPr>
        <p:spPr>
          <a:xfrm>
            <a:off x="4658673" y="2019869"/>
            <a:ext cx="3703320" cy="4106294"/>
          </a:xfrm>
        </p:spPr>
        <p:txBody>
          <a:bodyPr/>
          <a:lstStyle/>
          <a:p>
            <a:r>
              <a:rPr lang="en-US" dirty="0" smtClean="0"/>
              <a:t>Acid rain (big amount of nitric and sulfuric acids)</a:t>
            </a:r>
          </a:p>
          <a:p>
            <a:r>
              <a:rPr lang="en-US" dirty="0" smtClean="0"/>
              <a:t>Eutrophication (blooms of algae)</a:t>
            </a:r>
          </a:p>
          <a:p>
            <a:r>
              <a:rPr lang="en-US" dirty="0" smtClean="0"/>
              <a:t>Haze (sunlight encounters tiny pollutions in the air)</a:t>
            </a:r>
          </a:p>
          <a:p>
            <a:endParaRPr lang="en-US" dirty="0"/>
          </a:p>
        </p:txBody>
      </p:sp>
    </p:spTree>
    <p:extLst>
      <p:ext uri="{BB962C8B-B14F-4D97-AF65-F5344CB8AC3E}">
        <p14:creationId xmlns:p14="http://schemas.microsoft.com/office/powerpoint/2010/main" val="21765060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Contribution </a:t>
            </a:r>
            <a:endParaRPr lang="en-US" dirty="0"/>
          </a:p>
        </p:txBody>
      </p:sp>
      <p:sp>
        <p:nvSpPr>
          <p:cNvPr id="3" name="Content Placeholder 2"/>
          <p:cNvSpPr>
            <a:spLocks noGrp="1"/>
          </p:cNvSpPr>
          <p:nvPr>
            <p:ph idx="1"/>
          </p:nvPr>
        </p:nvSpPr>
        <p:spPr/>
        <p:txBody>
          <a:bodyPr/>
          <a:lstStyle/>
          <a:p>
            <a:r>
              <a:rPr lang="en-US" dirty="0" smtClean="0"/>
              <a:t>What can we do to help the environment?</a:t>
            </a:r>
          </a:p>
          <a:p>
            <a:r>
              <a:rPr lang="en-US" dirty="0" smtClean="0"/>
              <a:t>What is a smart way to help reduce car emissions?</a:t>
            </a:r>
          </a:p>
          <a:p>
            <a:r>
              <a:rPr lang="en-US" dirty="0" smtClean="0"/>
              <a:t>Can “smart parking” contribute in helping save the environment?</a:t>
            </a:r>
          </a:p>
        </p:txBody>
      </p:sp>
    </p:spTree>
    <p:extLst>
      <p:ext uri="{BB962C8B-B14F-4D97-AF65-F5344CB8AC3E}">
        <p14:creationId xmlns:p14="http://schemas.microsoft.com/office/powerpoint/2010/main" val="42423992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Parking</a:t>
            </a:r>
            <a:endParaRPr lang="en-US" dirty="0"/>
          </a:p>
        </p:txBody>
      </p:sp>
      <p:sp>
        <p:nvSpPr>
          <p:cNvPr id="4" name="Content Placeholder 3"/>
          <p:cNvSpPr>
            <a:spLocks noGrp="1"/>
          </p:cNvSpPr>
          <p:nvPr>
            <p:ph idx="1"/>
          </p:nvPr>
        </p:nvSpPr>
        <p:spPr/>
        <p:txBody>
          <a:bodyPr/>
          <a:lstStyle/>
          <a:p>
            <a:pPr>
              <a:lnSpc>
                <a:spcPct val="120000"/>
              </a:lnSpc>
            </a:pPr>
            <a:r>
              <a:rPr lang="en-US" dirty="0" smtClean="0"/>
              <a:t>Allows drivers to quickly find parking spots. </a:t>
            </a:r>
          </a:p>
          <a:p>
            <a:pPr>
              <a:lnSpc>
                <a:spcPct val="120000"/>
              </a:lnSpc>
            </a:pPr>
            <a:r>
              <a:rPr lang="en-US" dirty="0" smtClean="0"/>
              <a:t>The “smart parking” system utilizes sensors to detect whether a parking space is vacant or not.</a:t>
            </a:r>
          </a:p>
          <a:p>
            <a:endParaRPr lang="en-US" dirty="0"/>
          </a:p>
        </p:txBody>
      </p:sp>
    </p:spTree>
    <p:extLst>
      <p:ext uri="{BB962C8B-B14F-4D97-AF65-F5344CB8AC3E}">
        <p14:creationId xmlns:p14="http://schemas.microsoft.com/office/powerpoint/2010/main" val="18921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Parking Benefits</a:t>
            </a:r>
            <a:endParaRPr lang="en-US" dirty="0"/>
          </a:p>
        </p:txBody>
      </p:sp>
      <p:sp>
        <p:nvSpPr>
          <p:cNvPr id="3" name="Content Placeholder 2"/>
          <p:cNvSpPr>
            <a:spLocks noGrp="1"/>
          </p:cNvSpPr>
          <p:nvPr>
            <p:ph idx="1"/>
          </p:nvPr>
        </p:nvSpPr>
        <p:spPr/>
        <p:txBody>
          <a:bodyPr/>
          <a:lstStyle/>
          <a:p>
            <a:pPr>
              <a:lnSpc>
                <a:spcPct val="110000"/>
              </a:lnSpc>
            </a:pPr>
            <a:r>
              <a:rPr lang="en-US" dirty="0" smtClean="0"/>
              <a:t>Reduced air pollution </a:t>
            </a:r>
          </a:p>
          <a:p>
            <a:pPr>
              <a:lnSpc>
                <a:spcPct val="110000"/>
              </a:lnSpc>
            </a:pPr>
            <a:r>
              <a:rPr lang="en-US" dirty="0" smtClean="0"/>
              <a:t>Better driver experience (less stress)</a:t>
            </a:r>
          </a:p>
          <a:p>
            <a:pPr>
              <a:lnSpc>
                <a:spcPct val="110000"/>
              </a:lnSpc>
            </a:pPr>
            <a:r>
              <a:rPr lang="en-US" dirty="0" smtClean="0"/>
              <a:t>Less money spent on gasoline</a:t>
            </a:r>
          </a:p>
          <a:p>
            <a:pPr>
              <a:lnSpc>
                <a:spcPct val="110000"/>
              </a:lnSpc>
            </a:pPr>
            <a:r>
              <a:rPr lang="en-US" dirty="0" smtClean="0"/>
              <a:t>Maximize revenue</a:t>
            </a:r>
          </a:p>
          <a:p>
            <a:endParaRPr lang="en-US" dirty="0"/>
          </a:p>
        </p:txBody>
      </p:sp>
    </p:spTree>
    <p:extLst>
      <p:ext uri="{BB962C8B-B14F-4D97-AF65-F5344CB8AC3E}">
        <p14:creationId xmlns:p14="http://schemas.microsoft.com/office/powerpoint/2010/main" val="36758159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3" name="Content Placeholder 2"/>
          <p:cNvSpPr>
            <a:spLocks noGrp="1"/>
          </p:cNvSpPr>
          <p:nvPr>
            <p:ph idx="1"/>
          </p:nvPr>
        </p:nvSpPr>
        <p:spPr/>
        <p:txBody>
          <a:bodyPr/>
          <a:lstStyle/>
          <a:p>
            <a:r>
              <a:rPr lang="en-US" dirty="0" smtClean="0"/>
              <a:t>The “smart parking” system has been implemented in the United States, United Kingdom, Europe, Japan, and India.</a:t>
            </a:r>
          </a:p>
          <a:p>
            <a:r>
              <a:rPr lang="en-US" dirty="0"/>
              <a:t>Ellicott City, </a:t>
            </a:r>
            <a:r>
              <a:rPr lang="en-US" dirty="0" smtClean="0"/>
              <a:t>MD was one of the cities that implemented the smart parking system.</a:t>
            </a:r>
          </a:p>
          <a:p>
            <a:r>
              <a:rPr lang="en-US" dirty="0"/>
              <a:t>According to the Los Angeles County, the smart parking system “resulted in saving 31.3 million hours of travel time, 38 million gallons of fuel and 337,000 metric tons of carbon dioxide per year.” </a:t>
            </a:r>
          </a:p>
          <a:p>
            <a:pPr marL="0" indent="0">
              <a:buNone/>
            </a:pPr>
            <a:endParaRPr lang="en-US" dirty="0"/>
          </a:p>
        </p:txBody>
      </p:sp>
    </p:spTree>
    <p:extLst>
      <p:ext uri="{BB962C8B-B14F-4D97-AF65-F5344CB8AC3E}">
        <p14:creationId xmlns:p14="http://schemas.microsoft.com/office/powerpoint/2010/main" val="8892790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
        <p:nvSpPr>
          <p:cNvPr id="2" name="TextBox 1"/>
          <p:cNvSpPr txBox="1"/>
          <p:nvPr/>
        </p:nvSpPr>
        <p:spPr>
          <a:xfrm>
            <a:off x="7964255" y="6385216"/>
            <a:ext cx="1179745" cy="369332"/>
          </a:xfrm>
          <a:prstGeom prst="rect">
            <a:avLst/>
          </a:prstGeom>
          <a:noFill/>
        </p:spPr>
        <p:txBody>
          <a:bodyPr wrap="square" rtlCol="0">
            <a:spAutoFit/>
          </a:bodyPr>
          <a:lstStyle/>
          <a:p>
            <a:r>
              <a:rPr lang="en-US" b="1" dirty="0" err="1">
                <a:solidFill>
                  <a:schemeClr val="bg1"/>
                </a:solidFill>
              </a:rPr>
              <a:t>d</a:t>
            </a:r>
            <a:r>
              <a:rPr lang="en-US" b="1" dirty="0" err="1" smtClean="0">
                <a:solidFill>
                  <a:schemeClr val="bg1"/>
                </a:solidFill>
              </a:rPr>
              <a:t>raw.io</a:t>
            </a:r>
            <a:endParaRPr lang="en-US" b="1" dirty="0">
              <a:solidFill>
                <a:schemeClr val="bg1"/>
              </a:solidFill>
            </a:endParaRPr>
          </a:p>
        </p:txBody>
      </p:sp>
    </p:spTree>
    <p:extLst>
      <p:ext uri="{BB962C8B-B14F-4D97-AF65-F5344CB8AC3E}">
        <p14:creationId xmlns:p14="http://schemas.microsoft.com/office/powerpoint/2010/main" val="15360366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Macintosh HD:Users:joannariascos:Downloads:Untitled Diagram (2).png"/>
          <p:cNvPicPr/>
          <p:nvPr/>
        </p:nvPicPr>
        <p:blipFill>
          <a:blip r:embed="rId2">
            <a:extLst>
              <a:ext uri="{28A0092B-C50C-407E-A947-70E740481C1C}">
                <a14:useLocalDpi xmlns:a14="http://schemas.microsoft.com/office/drawing/2010/main" val="0"/>
              </a:ext>
            </a:extLst>
          </a:blip>
          <a:srcRect/>
          <a:stretch>
            <a:fillRect/>
          </a:stretch>
        </p:blipFill>
        <p:spPr bwMode="auto">
          <a:xfrm>
            <a:off x="2241178" y="1060824"/>
            <a:ext cx="4542118" cy="5612908"/>
          </a:xfrm>
          <a:prstGeom prst="rect">
            <a:avLst/>
          </a:prstGeom>
          <a:noFill/>
          <a:ln>
            <a:noFill/>
          </a:ln>
        </p:spPr>
      </p:pic>
      <p:sp>
        <p:nvSpPr>
          <p:cNvPr id="2" name="Rectangle 1"/>
          <p:cNvSpPr/>
          <p:nvPr/>
        </p:nvSpPr>
        <p:spPr>
          <a:xfrm>
            <a:off x="7810321" y="6184870"/>
            <a:ext cx="985929" cy="369332"/>
          </a:xfrm>
          <a:prstGeom prst="rect">
            <a:avLst/>
          </a:prstGeom>
        </p:spPr>
        <p:txBody>
          <a:bodyPr wrap="none">
            <a:spAutoFit/>
          </a:bodyPr>
          <a:lstStyle/>
          <a:p>
            <a:r>
              <a:rPr lang="en-US" b="1" dirty="0" err="1">
                <a:solidFill>
                  <a:srgbClr val="000000"/>
                </a:solidFill>
              </a:rPr>
              <a:t>draw.io</a:t>
            </a:r>
            <a:endParaRPr lang="en-US" b="1" dirty="0">
              <a:solidFill>
                <a:srgbClr val="000000"/>
              </a:solidFill>
            </a:endParaRPr>
          </a:p>
        </p:txBody>
      </p:sp>
      <p:sp>
        <p:nvSpPr>
          <p:cNvPr id="3" name="Title 2"/>
          <p:cNvSpPr>
            <a:spLocks noGrp="1"/>
          </p:cNvSpPr>
          <p:nvPr>
            <p:ph type="title"/>
          </p:nvPr>
        </p:nvSpPr>
        <p:spPr>
          <a:xfrm>
            <a:off x="740664" y="-129989"/>
            <a:ext cx="4800600" cy="886968"/>
          </a:xfrm>
        </p:spPr>
        <p:txBody>
          <a:bodyPr/>
          <a:lstStyle/>
          <a:p>
            <a:pPr algn="ctr"/>
            <a:r>
              <a:rPr lang="en-US" sz="2400" b="1" dirty="0" smtClean="0"/>
              <a:t>Admin API</a:t>
            </a:r>
            <a:endParaRPr lang="en-US" sz="2400" b="1" dirty="0"/>
          </a:p>
        </p:txBody>
      </p:sp>
    </p:spTree>
    <p:extLst>
      <p:ext uri="{BB962C8B-B14F-4D97-AF65-F5344CB8AC3E}">
        <p14:creationId xmlns:p14="http://schemas.microsoft.com/office/powerpoint/2010/main" val="1290844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1358</TotalTime>
  <Words>346</Words>
  <Application>Microsoft Macintosh PowerPoint</Application>
  <PresentationFormat>On-screen Show (4:3)</PresentationFormat>
  <Paragraphs>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Inspiration</vt:lpstr>
      <vt:lpstr>Competitor Article Presentation </vt:lpstr>
      <vt:lpstr>Parking Issues</vt:lpstr>
      <vt:lpstr>Air Pollution Effects</vt:lpstr>
      <vt:lpstr>Expected Contribution </vt:lpstr>
      <vt:lpstr>Smart Parking</vt:lpstr>
      <vt:lpstr>Smart Parking Benefits</vt:lpstr>
      <vt:lpstr>State of the Art</vt:lpstr>
      <vt:lpstr>PowerPoint Presentation</vt:lpstr>
      <vt:lpstr>Admin API</vt:lpstr>
      <vt:lpstr>User API</vt:lpstr>
      <vt:lpstr>System Data Center</vt:lpstr>
      <vt:lpstr>PowerPoint Presentation</vt:lpstr>
      <vt:lpstr>PowerPoint Presentation</vt:lpstr>
      <vt:lpstr>PowerPoint Presentation</vt:lpstr>
      <vt:lpstr>Sum of Vehicle Count by Garage Codes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Competitor Article Presentation </dc:title>
  <dc:creator>Joanna Riascos</dc:creator>
  <cp:lastModifiedBy>Joanna Riascos</cp:lastModifiedBy>
  <cp:revision>76</cp:revision>
  <dcterms:created xsi:type="dcterms:W3CDTF">2017-02-10T22:43:33Z</dcterms:created>
  <dcterms:modified xsi:type="dcterms:W3CDTF">2017-02-15T21:44:10Z</dcterms:modified>
</cp:coreProperties>
</file>