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5" r:id="rId2"/>
    <p:sldId id="258" r:id="rId3"/>
    <p:sldId id="257" r:id="rId4"/>
    <p:sldId id="259" r:id="rId5"/>
    <p:sldId id="260" r:id="rId6"/>
    <p:sldId id="261" r:id="rId7"/>
    <p:sldId id="267" r:id="rId8"/>
    <p:sldId id="262" r:id="rId9"/>
    <p:sldId id="264" r:id="rId10"/>
    <p:sldId id="263"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262DE-B4E6-E345-BE32-2B4C8C8C0596}" type="datetimeFigureOut">
              <a:rPr lang="en-US" smtClean="0"/>
              <a:t>4/28/17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0C32F-6BB6-5540-B3E6-E62B6C4F5416}" type="slidenum">
              <a:rPr lang="en-US" smtClean="0"/>
              <a:t>‹#›</a:t>
            </a:fld>
            <a:endParaRPr lang="en-US"/>
          </a:p>
        </p:txBody>
      </p:sp>
    </p:spTree>
    <p:extLst>
      <p:ext uri="{BB962C8B-B14F-4D97-AF65-F5344CB8AC3E}">
        <p14:creationId xmlns:p14="http://schemas.microsoft.com/office/powerpoint/2010/main" val="13443100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0C32F-6BB6-5540-B3E6-E62B6C4F5416}" type="slidenum">
              <a:rPr lang="en-US" smtClean="0"/>
              <a:t>8</a:t>
            </a:fld>
            <a:endParaRPr lang="en-US"/>
          </a:p>
        </p:txBody>
      </p:sp>
    </p:spTree>
    <p:extLst>
      <p:ext uri="{BB962C8B-B14F-4D97-AF65-F5344CB8AC3E}">
        <p14:creationId xmlns:p14="http://schemas.microsoft.com/office/powerpoint/2010/main" val="364927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74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8992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83028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77936" y="274638"/>
            <a:ext cx="7608864"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2A63DC-777A-854B-BE2C-AAEBA2FE085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14053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2A63DC-777A-854B-BE2C-AAEBA2FE085F}"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271175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2A63DC-777A-854B-BE2C-AAEBA2FE085F}"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4170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pu_shiel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10" y="0"/>
            <a:ext cx="1447800" cy="1447800"/>
          </a:xfrm>
          <a:prstGeom prst="rect">
            <a:avLst/>
          </a:prstGeom>
        </p:spPr>
      </p:pic>
      <p:sp>
        <p:nvSpPr>
          <p:cNvPr id="2" name="Title 1"/>
          <p:cNvSpPr>
            <a:spLocks noGrp="1"/>
          </p:cNvSpPr>
          <p:nvPr>
            <p:ph type="title"/>
          </p:nvPr>
        </p:nvSpPr>
        <p:spPr>
          <a:xfrm>
            <a:off x="1048404" y="274638"/>
            <a:ext cx="7638396"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2A63DC-777A-854B-BE2C-AAEBA2FE085F}" type="datetimeFigureOut">
              <a:rPr lang="en-US" smtClean="0"/>
              <a:t>4/28/17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701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2A63DC-777A-854B-BE2C-AAEBA2FE085F}" type="datetimeFigureOut">
              <a:rPr lang="en-US" smtClean="0"/>
              <a:t>4/28/17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84330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A63DC-777A-854B-BE2C-AAEBA2FE085F}" type="datetimeFigureOut">
              <a:rPr lang="en-US" smtClean="0"/>
              <a:t>4/28/17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16653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342773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2A63DC-777A-854B-BE2C-AAEBA2FE085F}"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E9C37-0427-6E49-B1C8-9B225E89A978}" type="slidenum">
              <a:rPr lang="en-US" smtClean="0"/>
              <a:t>‹#›</a:t>
            </a:fld>
            <a:endParaRPr lang="en-US"/>
          </a:p>
        </p:txBody>
      </p:sp>
    </p:spTree>
    <p:extLst>
      <p:ext uri="{BB962C8B-B14F-4D97-AF65-F5344CB8AC3E}">
        <p14:creationId xmlns:p14="http://schemas.microsoft.com/office/powerpoint/2010/main" val="17813788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A63DC-777A-854B-BE2C-AAEBA2FE085F}" type="datetimeFigureOut">
              <a:rPr lang="en-US" smtClean="0"/>
              <a:t>4/28/17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E9C37-0427-6E49-B1C8-9B225E89A978}" type="slidenum">
              <a:rPr lang="en-US" smtClean="0"/>
              <a:t>‹#›</a:t>
            </a:fld>
            <a:endParaRPr lang="en-US"/>
          </a:p>
        </p:txBody>
      </p:sp>
    </p:spTree>
    <p:extLst>
      <p:ext uri="{BB962C8B-B14F-4D97-AF65-F5344CB8AC3E}">
        <p14:creationId xmlns:p14="http://schemas.microsoft.com/office/powerpoint/2010/main" val="3129548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90690" y="868785"/>
            <a:ext cx="4867924" cy="420635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dirty="0"/>
          </a:p>
        </p:txBody>
      </p:sp>
      <p:sp>
        <p:nvSpPr>
          <p:cNvPr id="2" name="Title 1"/>
          <p:cNvSpPr>
            <a:spLocks noGrp="1"/>
          </p:cNvSpPr>
          <p:nvPr>
            <p:ph type="title"/>
          </p:nvPr>
        </p:nvSpPr>
        <p:spPr>
          <a:xfrm>
            <a:off x="1077936" y="-241141"/>
            <a:ext cx="7608864" cy="1143000"/>
          </a:xfrm>
          <a:noFill/>
        </p:spPr>
        <p:txBody>
          <a:bodyPr>
            <a:normAutofit/>
          </a:bodyPr>
          <a:lstStyle/>
          <a:p>
            <a:r>
              <a:rPr lang="en-US" b="1" dirty="0" smtClean="0">
                <a:solidFill>
                  <a:srgbClr val="1F497D"/>
                </a:solidFill>
              </a:rPr>
              <a:t>Capstone of</a:t>
            </a:r>
            <a:endParaRPr lang="en-US" b="1" dirty="0">
              <a:solidFill>
                <a:srgbClr val="FF0000"/>
              </a:solidFill>
            </a:endParaRPr>
          </a:p>
        </p:txBody>
      </p:sp>
      <p:sp>
        <p:nvSpPr>
          <p:cNvPr id="8" name="Rectangle 7"/>
          <p:cNvSpPr/>
          <p:nvPr/>
        </p:nvSpPr>
        <p:spPr>
          <a:xfrm>
            <a:off x="5619243" y="6455678"/>
            <a:ext cx="3521705" cy="369332"/>
          </a:xfrm>
          <a:prstGeom prst="rect">
            <a:avLst/>
          </a:prstGeom>
        </p:spPr>
        <p:txBody>
          <a:bodyPr wrap="none">
            <a:spAutoFit/>
          </a:bodyPr>
          <a:lstStyle/>
          <a:p>
            <a:r>
              <a:rPr lang="en-US" dirty="0" smtClean="0"/>
              <a:t>Venn Diagram of Data Science Skills</a:t>
            </a:r>
            <a:endParaRPr lang="en-US" dirty="0"/>
          </a:p>
        </p:txBody>
      </p:sp>
      <p:sp>
        <p:nvSpPr>
          <p:cNvPr id="9" name="Oval 8"/>
          <p:cNvSpPr/>
          <p:nvPr/>
        </p:nvSpPr>
        <p:spPr>
          <a:xfrm>
            <a:off x="3520550" y="780761"/>
            <a:ext cx="4859869" cy="4294374"/>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p:txBody>
      </p:sp>
      <p:sp>
        <p:nvSpPr>
          <p:cNvPr id="11" name="Oval 10"/>
          <p:cNvSpPr/>
          <p:nvPr/>
        </p:nvSpPr>
        <p:spPr>
          <a:xfrm>
            <a:off x="2473107" y="2622783"/>
            <a:ext cx="4197787" cy="4206166"/>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dirty="0"/>
          </a:p>
        </p:txBody>
      </p:sp>
      <p:sp>
        <p:nvSpPr>
          <p:cNvPr id="4" name="TextBox 3"/>
          <p:cNvSpPr txBox="1"/>
          <p:nvPr/>
        </p:nvSpPr>
        <p:spPr>
          <a:xfrm>
            <a:off x="2935004" y="5267298"/>
            <a:ext cx="3295445" cy="830997"/>
          </a:xfrm>
          <a:prstGeom prst="rect">
            <a:avLst/>
          </a:prstGeom>
          <a:noFill/>
        </p:spPr>
        <p:txBody>
          <a:bodyPr wrap="square" rtlCol="0">
            <a:spAutoFit/>
          </a:bodyPr>
          <a:lstStyle/>
          <a:p>
            <a:pPr algn="ctr"/>
            <a:r>
              <a:rPr lang="en-US" sz="2400" dirty="0"/>
              <a:t>Communicating Results for Decision-</a:t>
            </a:r>
            <a:r>
              <a:rPr lang="en-US" sz="2400" dirty="0" smtClean="0"/>
              <a:t>Making</a:t>
            </a:r>
            <a:endParaRPr lang="en-US" sz="2400" dirty="0"/>
          </a:p>
        </p:txBody>
      </p:sp>
      <p:sp>
        <p:nvSpPr>
          <p:cNvPr id="5" name="Rectangle 4"/>
          <p:cNvSpPr/>
          <p:nvPr/>
        </p:nvSpPr>
        <p:spPr>
          <a:xfrm>
            <a:off x="5921502" y="2125114"/>
            <a:ext cx="2424590" cy="1200328"/>
          </a:xfrm>
          <a:prstGeom prst="rect">
            <a:avLst/>
          </a:prstGeom>
        </p:spPr>
        <p:txBody>
          <a:bodyPr wrap="square">
            <a:spAutoFit/>
          </a:bodyPr>
          <a:lstStyle/>
          <a:p>
            <a:pPr algn="ctr"/>
            <a:r>
              <a:rPr lang="en-US" sz="2400" dirty="0"/>
              <a:t>Coding </a:t>
            </a:r>
            <a:r>
              <a:rPr lang="en-US" sz="2400" dirty="0" smtClean="0"/>
              <a:t>with Performance </a:t>
            </a:r>
            <a:r>
              <a:rPr lang="en-US" sz="2400" dirty="0"/>
              <a:t>on Big Data</a:t>
            </a:r>
          </a:p>
        </p:txBody>
      </p:sp>
      <p:sp>
        <p:nvSpPr>
          <p:cNvPr id="6" name="Rectangle 5"/>
          <p:cNvSpPr/>
          <p:nvPr/>
        </p:nvSpPr>
        <p:spPr>
          <a:xfrm>
            <a:off x="1042109" y="2193758"/>
            <a:ext cx="2827667" cy="461665"/>
          </a:xfrm>
          <a:prstGeom prst="rect">
            <a:avLst/>
          </a:prstGeom>
        </p:spPr>
        <p:txBody>
          <a:bodyPr wrap="none">
            <a:spAutoFit/>
          </a:bodyPr>
          <a:lstStyle/>
          <a:p>
            <a:pPr algn="ctr"/>
            <a:r>
              <a:rPr lang="en-US" sz="2400" dirty="0" smtClean="0"/>
              <a:t>Statistics &amp; Modeling</a:t>
            </a:r>
            <a:endParaRPr lang="en-US" sz="2400" dirty="0"/>
          </a:p>
        </p:txBody>
      </p:sp>
      <p:sp>
        <p:nvSpPr>
          <p:cNvPr id="7" name="Rectangle 6"/>
          <p:cNvSpPr/>
          <p:nvPr/>
        </p:nvSpPr>
        <p:spPr>
          <a:xfrm>
            <a:off x="3869776" y="2850906"/>
            <a:ext cx="1997094" cy="1200329"/>
          </a:xfrm>
          <a:prstGeom prst="rect">
            <a:avLst/>
          </a:prstGeom>
        </p:spPr>
        <p:txBody>
          <a:bodyPr wrap="square">
            <a:spAutoFit/>
          </a:bodyPr>
          <a:lstStyle/>
          <a:p>
            <a:r>
              <a:rPr lang="en-US" sz="3600" b="1" dirty="0">
                <a:solidFill>
                  <a:srgbClr val="1F497D"/>
                </a:solidFill>
                <a:latin typeface="+mj-lt"/>
                <a:ea typeface="+mj-ea"/>
                <a:cs typeface="+mj-cs"/>
              </a:rPr>
              <a:t>Joanna Riascos</a:t>
            </a:r>
          </a:p>
        </p:txBody>
      </p:sp>
    </p:spTree>
    <p:extLst>
      <p:ext uri="{BB962C8B-B14F-4D97-AF65-F5344CB8AC3E}">
        <p14:creationId xmlns:p14="http://schemas.microsoft.com/office/powerpoint/2010/main" val="25533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Conclusion</a:t>
            </a:r>
            <a:endParaRPr lang="en-US" b="1" dirty="0">
              <a:solidFill>
                <a:srgbClr val="1F497D"/>
              </a:solidFill>
            </a:endParaRPr>
          </a:p>
        </p:txBody>
      </p:sp>
      <p:sp>
        <p:nvSpPr>
          <p:cNvPr id="3" name="Content Placeholder 2"/>
          <p:cNvSpPr>
            <a:spLocks noGrp="1"/>
          </p:cNvSpPr>
          <p:nvPr>
            <p:ph idx="1"/>
          </p:nvPr>
        </p:nvSpPr>
        <p:spPr/>
        <p:txBody>
          <a:bodyPr>
            <a:normAutofit fontScale="62500" lnSpcReduction="20000"/>
          </a:bodyPr>
          <a:lstStyle/>
          <a:p>
            <a:pPr>
              <a:lnSpc>
                <a:spcPct val="150000"/>
              </a:lnSpc>
            </a:pPr>
            <a:r>
              <a:rPr lang="en-US" dirty="0"/>
              <a:t>By running all of these analyses </a:t>
            </a:r>
            <a:r>
              <a:rPr lang="en-US" dirty="0" smtClean="0"/>
              <a:t>we </a:t>
            </a:r>
            <a:r>
              <a:rPr lang="en-US" dirty="0"/>
              <a:t>were able to distinguish which variables had the most impact on our model and which of these variables had the most impact on the ozone layer. In particular, the time series analysis helped us in extracting meaningful data and helped us identify several patterns in the correlated data. </a:t>
            </a:r>
            <a:endParaRPr lang="en-US" dirty="0" smtClean="0"/>
          </a:p>
          <a:p>
            <a:pPr>
              <a:lnSpc>
                <a:spcPct val="150000"/>
              </a:lnSpc>
            </a:pPr>
            <a:r>
              <a:rPr lang="en-US" dirty="0" smtClean="0"/>
              <a:t>By implementing </a:t>
            </a:r>
            <a:r>
              <a:rPr lang="en-US" dirty="0"/>
              <a:t>smart parking we will be able to spend less money on gas, reduce traffic and stress, improve air quality, real-time data and trend insight, new revenue streams, increased safety, optimized parking, less accidents, less time spent, decreased management costs, and enhanced driver experience. As well, it helps in reducing traffic congestion and reducing the amount of traffic volume while searching for a parking spot. </a:t>
            </a:r>
          </a:p>
        </p:txBody>
      </p:sp>
    </p:spTree>
    <p:extLst>
      <p:ext uri="{BB962C8B-B14F-4D97-AF65-F5344CB8AC3E}">
        <p14:creationId xmlns:p14="http://schemas.microsoft.com/office/powerpoint/2010/main" val="21058297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Quiz for Your Classmates</a:t>
            </a:r>
            <a:endParaRPr lang="en-US" b="1" dirty="0">
              <a:solidFill>
                <a:srgbClr val="1F497D"/>
              </a:solidFill>
            </a:endParaRPr>
          </a:p>
        </p:txBody>
      </p:sp>
      <p:sp>
        <p:nvSpPr>
          <p:cNvPr id="3" name="Content Placeholder 2"/>
          <p:cNvSpPr>
            <a:spLocks noGrp="1"/>
          </p:cNvSpPr>
          <p:nvPr>
            <p:ph idx="1"/>
          </p:nvPr>
        </p:nvSpPr>
        <p:spPr/>
        <p:txBody>
          <a:bodyPr/>
          <a:lstStyle/>
          <a:p>
            <a:r>
              <a:rPr lang="en-US" dirty="0" smtClean="0">
                <a:solidFill>
                  <a:srgbClr val="1F497D"/>
                </a:solidFill>
              </a:rPr>
              <a:t>What statistical method was used?</a:t>
            </a:r>
          </a:p>
          <a:p>
            <a:pPr marL="0" indent="0">
              <a:buNone/>
            </a:pPr>
            <a:endParaRPr lang="en-US" dirty="0" smtClean="0">
              <a:solidFill>
                <a:srgbClr val="1F497D"/>
              </a:solidFill>
            </a:endParaRPr>
          </a:p>
          <a:p>
            <a:r>
              <a:rPr lang="en-US" dirty="0" smtClean="0">
                <a:solidFill>
                  <a:srgbClr val="1F497D"/>
                </a:solidFill>
              </a:rPr>
              <a:t>What programming tool was used?</a:t>
            </a:r>
          </a:p>
          <a:p>
            <a:pPr marL="0" indent="0">
              <a:buNone/>
            </a:pPr>
            <a:endParaRPr lang="en-US" dirty="0" smtClean="0">
              <a:solidFill>
                <a:srgbClr val="1F497D"/>
              </a:solidFill>
            </a:endParaRPr>
          </a:p>
          <a:p>
            <a:r>
              <a:rPr lang="en-US" dirty="0" smtClean="0">
                <a:solidFill>
                  <a:srgbClr val="1F497D"/>
                </a:solidFill>
              </a:rPr>
              <a:t>What scientific contribution was made?</a:t>
            </a:r>
          </a:p>
          <a:p>
            <a:endParaRPr lang="en-US" dirty="0">
              <a:solidFill>
                <a:srgbClr val="1F497D"/>
              </a:solidFill>
            </a:endParaRPr>
          </a:p>
          <a:p>
            <a:r>
              <a:rPr lang="en-US" dirty="0" smtClean="0">
                <a:solidFill>
                  <a:srgbClr val="1F497D"/>
                </a:solidFill>
              </a:rPr>
              <a:t>What idea could be useful for </a:t>
            </a:r>
            <a:r>
              <a:rPr lang="en-US" smtClean="0">
                <a:solidFill>
                  <a:srgbClr val="1F497D"/>
                </a:solidFill>
              </a:rPr>
              <a:t>your project?</a:t>
            </a:r>
            <a:endParaRPr lang="en-US" dirty="0">
              <a:solidFill>
                <a:srgbClr val="1F497D"/>
              </a:solidFill>
            </a:endParaRPr>
          </a:p>
        </p:txBody>
      </p:sp>
    </p:spTree>
    <p:extLst>
      <p:ext uri="{BB962C8B-B14F-4D97-AF65-F5344CB8AC3E}">
        <p14:creationId xmlns:p14="http://schemas.microsoft.com/office/powerpoint/2010/main" val="7868402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Contribution of Competitor’s Article</a:t>
            </a:r>
            <a:endParaRPr lang="en-US" b="1" dirty="0">
              <a:solidFill>
                <a:srgbClr val="1F497D"/>
              </a:solidFill>
            </a:endParaRPr>
          </a:p>
        </p:txBody>
      </p:sp>
      <p:sp>
        <p:nvSpPr>
          <p:cNvPr id="3" name="Content Placeholder 2"/>
          <p:cNvSpPr>
            <a:spLocks noGrp="1"/>
          </p:cNvSpPr>
          <p:nvPr>
            <p:ph idx="1"/>
          </p:nvPr>
        </p:nvSpPr>
        <p:spPr/>
        <p:txBody>
          <a:bodyPr>
            <a:normAutofit fontScale="85000" lnSpcReduction="20000"/>
          </a:bodyPr>
          <a:lstStyle/>
          <a:p>
            <a:r>
              <a:rPr lang="en-US" dirty="0"/>
              <a:t>According to a study by the Union of Concerned Scientists (UCSUSA), </a:t>
            </a:r>
            <a:r>
              <a:rPr lang="en-US" dirty="0" smtClean="0"/>
              <a:t>“search for parking </a:t>
            </a:r>
            <a:r>
              <a:rPr lang="en-US" dirty="0"/>
              <a:t>contributed more than half of the carbon monoxide and nitrogen oxides, and almost a quarter of the hydrocarbons emitted into our air.” </a:t>
            </a:r>
            <a:endParaRPr lang="en-US" dirty="0" smtClean="0"/>
          </a:p>
          <a:p>
            <a:r>
              <a:rPr lang="en-US" dirty="0"/>
              <a:t>One of the cities that have introduced the concept of the smart parking assistance program is in Ellicott City, Md. </a:t>
            </a:r>
            <a:endParaRPr lang="en-US" dirty="0" smtClean="0"/>
          </a:p>
          <a:p>
            <a:r>
              <a:rPr lang="en-US" dirty="0"/>
              <a:t>They have developed a smart parking system that utilizes sensors to detect whenever a parking space is open and then it sends the data information to the drivers to let them know which parking spot is vacant. </a:t>
            </a:r>
          </a:p>
          <a:p>
            <a:endParaRPr lang="en-US" dirty="0"/>
          </a:p>
          <a:p>
            <a:endParaRPr lang="en-US" dirty="0"/>
          </a:p>
          <a:p>
            <a:endParaRPr lang="en-US" dirty="0"/>
          </a:p>
        </p:txBody>
      </p:sp>
    </p:spTree>
    <p:extLst>
      <p:ext uri="{BB962C8B-B14F-4D97-AF65-F5344CB8AC3E}">
        <p14:creationId xmlns:p14="http://schemas.microsoft.com/office/powerpoint/2010/main" val="34040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Description of Your Contribution</a:t>
            </a:r>
            <a:endParaRPr lang="en-US" b="1" dirty="0">
              <a:solidFill>
                <a:srgbClr val="1F497D"/>
              </a:solidFill>
            </a:endParaRPr>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a:t>Car emissions are one of the main contributors for causing air pollution.</a:t>
            </a:r>
          </a:p>
          <a:p>
            <a:pPr>
              <a:lnSpc>
                <a:spcPct val="120000"/>
              </a:lnSpc>
            </a:pPr>
            <a:r>
              <a:rPr lang="en-US" dirty="0"/>
              <a:t>The investigation that we have purposed is to explore how smart parking can help solve environmental issues caused by traffic congestion </a:t>
            </a:r>
            <a:endParaRPr lang="en-US" dirty="0" smtClean="0"/>
          </a:p>
          <a:p>
            <a:pPr>
              <a:lnSpc>
                <a:spcPct val="120000"/>
              </a:lnSpc>
            </a:pPr>
            <a:r>
              <a:rPr lang="en-US" dirty="0"/>
              <a:t>By having a smart parking system there will be a reduction in traffic since there will be less cars looking for an available and open parking space. </a:t>
            </a:r>
          </a:p>
          <a:p>
            <a:pPr>
              <a:lnSpc>
                <a:spcPct val="120000"/>
              </a:lnSpc>
            </a:pPr>
            <a:endParaRPr lang="en-US" dirty="0"/>
          </a:p>
          <a:p>
            <a:endParaRPr lang="en-US" dirty="0"/>
          </a:p>
        </p:txBody>
      </p:sp>
    </p:spTree>
    <p:extLst>
      <p:ext uri="{BB962C8B-B14F-4D97-AF65-F5344CB8AC3E}">
        <p14:creationId xmlns:p14="http://schemas.microsoft.com/office/powerpoint/2010/main" val="6464320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Data Source and Content</a:t>
            </a:r>
            <a:endParaRPr lang="en-US" b="1" dirty="0">
              <a:solidFill>
                <a:srgbClr val="1F497D"/>
              </a:solidFill>
            </a:endParaRPr>
          </a:p>
        </p:txBody>
      </p:sp>
      <p:sp>
        <p:nvSpPr>
          <p:cNvPr id="3" name="Content Placeholder 2"/>
          <p:cNvSpPr>
            <a:spLocks noGrp="1"/>
          </p:cNvSpPr>
          <p:nvPr>
            <p:ph idx="1"/>
          </p:nvPr>
        </p:nvSpPr>
        <p:spPr/>
        <p:txBody>
          <a:bodyPr/>
          <a:lstStyle/>
          <a:p>
            <a:r>
              <a:rPr lang="en-US" dirty="0"/>
              <a:t>The parking dataset comes from the City of Aarhus in Denmark. It contains data from February 2015 until October 2015. </a:t>
            </a:r>
          </a:p>
          <a:p>
            <a:r>
              <a:rPr lang="en-US" dirty="0"/>
              <a:t>The data file contains the following fields: vehicle count, update time, id, total spaces, and garage code</a:t>
            </a:r>
            <a:r>
              <a:rPr lang="en-US" dirty="0" smtClean="0"/>
              <a:t>.</a:t>
            </a:r>
          </a:p>
          <a:p>
            <a:r>
              <a:rPr lang="en-US" dirty="0"/>
              <a:t>We merged the parking and the pollution dataset in order to add the "ozone” column.</a:t>
            </a:r>
          </a:p>
          <a:p>
            <a:endParaRPr lang="en-US" dirty="0"/>
          </a:p>
          <a:p>
            <a:endParaRPr lang="en-US" dirty="0" smtClean="0"/>
          </a:p>
        </p:txBody>
      </p:sp>
    </p:spTree>
    <p:extLst>
      <p:ext uri="{BB962C8B-B14F-4D97-AF65-F5344CB8AC3E}">
        <p14:creationId xmlns:p14="http://schemas.microsoft.com/office/powerpoint/2010/main" val="37717734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Your Method</a:t>
            </a:r>
            <a:endParaRPr lang="en-US" b="1" dirty="0">
              <a:solidFill>
                <a:srgbClr val="1F497D"/>
              </a:solidFill>
            </a:endParaRP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Our algorithm consists of running a linear regression and a time series analysis.</a:t>
            </a:r>
          </a:p>
          <a:p>
            <a:pPr>
              <a:lnSpc>
                <a:spcPct val="120000"/>
              </a:lnSpc>
            </a:pPr>
            <a:r>
              <a:rPr lang="en-US" dirty="0"/>
              <a:t>With linear regression we can fit a predictive model </a:t>
            </a:r>
            <a:r>
              <a:rPr lang="en-US" dirty="0" smtClean="0"/>
              <a:t>with the </a:t>
            </a:r>
            <a:r>
              <a:rPr lang="en-US" dirty="0"/>
              <a:t>dependent </a:t>
            </a:r>
            <a:r>
              <a:rPr lang="en-US" dirty="0" smtClean="0"/>
              <a:t>and independent variables. We took the </a:t>
            </a:r>
            <a:r>
              <a:rPr lang="en-US" dirty="0"/>
              <a:t>“ozone</a:t>
            </a:r>
            <a:r>
              <a:rPr lang="en-US" dirty="0" smtClean="0"/>
              <a:t>” field </a:t>
            </a:r>
            <a:r>
              <a:rPr lang="en-US" dirty="0"/>
              <a:t>as the dependent </a:t>
            </a:r>
            <a:r>
              <a:rPr lang="en-US" dirty="0" smtClean="0"/>
              <a:t>variable</a:t>
            </a:r>
            <a:r>
              <a:rPr lang="en-US" dirty="0"/>
              <a:t> </a:t>
            </a:r>
            <a:r>
              <a:rPr lang="en-US" dirty="0" smtClean="0"/>
              <a:t>and the “vehicle </a:t>
            </a:r>
            <a:r>
              <a:rPr lang="en-US" dirty="0"/>
              <a:t>count</a:t>
            </a:r>
            <a:r>
              <a:rPr lang="en-US" dirty="0" smtClean="0"/>
              <a:t>,” “total </a:t>
            </a:r>
            <a:r>
              <a:rPr lang="en-US" dirty="0"/>
              <a:t>spaces</a:t>
            </a:r>
            <a:r>
              <a:rPr lang="en-US" dirty="0" smtClean="0"/>
              <a:t>,” </a:t>
            </a:r>
            <a:r>
              <a:rPr lang="en-US" dirty="0"/>
              <a:t>and </a:t>
            </a:r>
            <a:r>
              <a:rPr lang="en-US" dirty="0" smtClean="0"/>
              <a:t>“garage </a:t>
            </a:r>
            <a:r>
              <a:rPr lang="en-US" dirty="0"/>
              <a:t>code” </a:t>
            </a:r>
            <a:r>
              <a:rPr lang="en-US" dirty="0" smtClean="0"/>
              <a:t>as the </a:t>
            </a:r>
            <a:r>
              <a:rPr lang="en-US" dirty="0"/>
              <a:t>independent variables</a:t>
            </a:r>
            <a:r>
              <a:rPr lang="en-US" dirty="0" smtClean="0"/>
              <a:t>.</a:t>
            </a:r>
          </a:p>
          <a:p>
            <a:pPr>
              <a:lnSpc>
                <a:spcPct val="120000"/>
              </a:lnSpc>
            </a:pPr>
            <a:r>
              <a:rPr lang="en-US" dirty="0"/>
              <a:t>W</a:t>
            </a:r>
            <a:r>
              <a:rPr lang="en-US" dirty="0" smtClean="0"/>
              <a:t>e </a:t>
            </a:r>
            <a:r>
              <a:rPr lang="en-US" dirty="0"/>
              <a:t>then performed the time series analysis to get a better understanding of the impact that our variables had on the ozone </a:t>
            </a:r>
            <a:r>
              <a:rPr lang="en-US" dirty="0" smtClean="0"/>
              <a:t>layer. </a:t>
            </a:r>
            <a:endParaRPr lang="en-US" dirty="0"/>
          </a:p>
          <a:p>
            <a:pPr>
              <a:lnSpc>
                <a:spcPct val="120000"/>
              </a:lnSpc>
            </a:pPr>
            <a:endParaRPr lang="en-US" dirty="0"/>
          </a:p>
          <a:p>
            <a:pPr>
              <a:lnSpc>
                <a:spcPct val="120000"/>
              </a:lnSpc>
            </a:pPr>
            <a:endParaRPr lang="en-US" dirty="0"/>
          </a:p>
          <a:p>
            <a:endParaRPr lang="en-US" dirty="0"/>
          </a:p>
        </p:txBody>
      </p:sp>
    </p:spTree>
    <p:extLst>
      <p:ext uri="{BB962C8B-B14F-4D97-AF65-F5344CB8AC3E}">
        <p14:creationId xmlns:p14="http://schemas.microsoft.com/office/powerpoint/2010/main" val="17399796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1</a:t>
            </a:r>
            <a:endParaRPr lang="en-US" b="1" dirty="0">
              <a:solidFill>
                <a:srgbClr val="1F497D"/>
              </a:solidFill>
            </a:endParaRPr>
          </a:p>
        </p:txBody>
      </p:sp>
      <p:pic>
        <p:nvPicPr>
          <p:cNvPr id="7" name="Picture 6" descr="Screen Shot 2017-04-17 at 8.33.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61" y="2300570"/>
            <a:ext cx="8643653" cy="3111102"/>
          </a:xfrm>
          <a:prstGeom prst="rect">
            <a:avLst/>
          </a:prstGeom>
        </p:spPr>
      </p:pic>
    </p:spTree>
    <p:extLst>
      <p:ext uri="{BB962C8B-B14F-4D97-AF65-F5344CB8AC3E}">
        <p14:creationId xmlns:p14="http://schemas.microsoft.com/office/powerpoint/2010/main" val="17699083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b="1" dirty="0" smtClean="0">
                <a:solidFill>
                  <a:srgbClr val="1F497D"/>
                </a:solidFill>
              </a:rPr>
              <a:t>Quantitative Results 2</a:t>
            </a:r>
            <a:endParaRPr lang="en-US" b="1" dirty="0">
              <a:solidFill>
                <a:srgbClr val="1F497D"/>
              </a:solidFill>
            </a:endParaRPr>
          </a:p>
        </p:txBody>
      </p:sp>
      <p:pic>
        <p:nvPicPr>
          <p:cNvPr id="5" name="Picture 4" descr="Screen Shot 2017-04-17 at 8.33.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02" y="1918345"/>
            <a:ext cx="8502470" cy="4078176"/>
          </a:xfrm>
          <a:prstGeom prst="rect">
            <a:avLst/>
          </a:prstGeom>
        </p:spPr>
      </p:pic>
    </p:spTree>
    <p:extLst>
      <p:ext uri="{BB962C8B-B14F-4D97-AF65-F5344CB8AC3E}">
        <p14:creationId xmlns:p14="http://schemas.microsoft.com/office/powerpoint/2010/main" val="30001225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Discussion: Comparison With Your Competitor</a:t>
            </a:r>
            <a:endParaRPr lang="en-US" b="1" dirty="0">
              <a:solidFill>
                <a:srgbClr val="1F497D"/>
              </a:solidFill>
            </a:endParaRPr>
          </a:p>
        </p:txBody>
      </p:sp>
      <p:sp>
        <p:nvSpPr>
          <p:cNvPr id="4" name="Text Placeholder 3"/>
          <p:cNvSpPr>
            <a:spLocks noGrp="1"/>
          </p:cNvSpPr>
          <p:nvPr>
            <p:ph type="body" idx="1"/>
          </p:nvPr>
        </p:nvSpPr>
        <p:spPr>
          <a:solidFill>
            <a:srgbClr val="FFFFFF"/>
          </a:solidFill>
        </p:spPr>
        <p:txBody>
          <a:bodyPr/>
          <a:lstStyle/>
          <a:p>
            <a:r>
              <a:rPr lang="en-US" dirty="0" smtClean="0">
                <a:solidFill>
                  <a:srgbClr val="1F497D"/>
                </a:solidFill>
              </a:rPr>
              <a:t>Competitor’s Results</a:t>
            </a:r>
            <a:endParaRPr lang="en-US" dirty="0">
              <a:solidFill>
                <a:srgbClr val="1F497D"/>
              </a:solidFill>
            </a:endParaRPr>
          </a:p>
        </p:txBody>
      </p:sp>
      <p:sp>
        <p:nvSpPr>
          <p:cNvPr id="5" name="Content Placeholder 4"/>
          <p:cNvSpPr>
            <a:spLocks noGrp="1"/>
          </p:cNvSpPr>
          <p:nvPr>
            <p:ph sz="half" idx="2"/>
          </p:nvPr>
        </p:nvSpPr>
        <p:spPr/>
        <p:txBody>
          <a:bodyPr>
            <a:normAutofit fontScale="92500" lnSpcReduction="20000"/>
          </a:bodyPr>
          <a:lstStyle/>
          <a:p>
            <a:r>
              <a:rPr lang="en-US" dirty="0"/>
              <a:t>The results show that the algorithm helps improve the probability of successful parking and minimizes the user waiting time. </a:t>
            </a:r>
          </a:p>
          <a:p>
            <a:r>
              <a:rPr lang="en-US" dirty="0" smtClean="0"/>
              <a:t>Also</a:t>
            </a:r>
            <a:r>
              <a:rPr lang="en-US" dirty="0"/>
              <a:t>, the results depict that the proposed reservation-based parking policy has the potential to simplify the operations of parking systems, as well as alleviate traffic congestion caused by parking searching. </a:t>
            </a:r>
          </a:p>
        </p:txBody>
      </p:sp>
      <p:sp>
        <p:nvSpPr>
          <p:cNvPr id="6" name="Text Placeholder 5"/>
          <p:cNvSpPr>
            <a:spLocks noGrp="1"/>
          </p:cNvSpPr>
          <p:nvPr>
            <p:ph type="body" sz="quarter" idx="3"/>
          </p:nvPr>
        </p:nvSpPr>
        <p:spPr>
          <a:solidFill>
            <a:srgbClr val="FFFFFF"/>
          </a:solidFill>
        </p:spPr>
        <p:txBody>
          <a:bodyPr/>
          <a:lstStyle/>
          <a:p>
            <a:r>
              <a:rPr lang="en-US" dirty="0" smtClean="0">
                <a:solidFill>
                  <a:srgbClr val="1F497D"/>
                </a:solidFill>
              </a:rPr>
              <a:t>Your Results</a:t>
            </a:r>
            <a:endParaRPr lang="en-US" dirty="0">
              <a:solidFill>
                <a:srgbClr val="1F497D"/>
              </a:solidFill>
            </a:endParaRPr>
          </a:p>
        </p:txBody>
      </p:sp>
      <p:sp>
        <p:nvSpPr>
          <p:cNvPr id="7" name="Content Placeholder 6"/>
          <p:cNvSpPr>
            <a:spLocks noGrp="1"/>
          </p:cNvSpPr>
          <p:nvPr>
            <p:ph sz="quarter" idx="4"/>
          </p:nvPr>
        </p:nvSpPr>
        <p:spPr/>
        <p:txBody>
          <a:bodyPr>
            <a:normAutofit fontScale="92500" lnSpcReduction="20000"/>
          </a:bodyPr>
          <a:lstStyle/>
          <a:p>
            <a:r>
              <a:rPr lang="en-US" dirty="0"/>
              <a:t>We used multiple linear regression to better understand the relationship between the independent and the dependent variables.  </a:t>
            </a:r>
            <a:endParaRPr lang="en-US" dirty="0" smtClean="0"/>
          </a:p>
          <a:p>
            <a:r>
              <a:rPr lang="en-US" dirty="0" smtClean="0"/>
              <a:t>Then </a:t>
            </a:r>
            <a:r>
              <a:rPr lang="en-US" dirty="0"/>
              <a:t>we used time series to help us identify the numerous patterns in the correlated data. As well, we performed the time series analysis to get a better understanding of the impact that out variables had on the ozone layer. </a:t>
            </a:r>
          </a:p>
        </p:txBody>
      </p:sp>
    </p:spTree>
    <p:extLst>
      <p:ext uri="{BB962C8B-B14F-4D97-AF65-F5344CB8AC3E}">
        <p14:creationId xmlns:p14="http://schemas.microsoft.com/office/powerpoint/2010/main" val="27991728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fontScale="90000"/>
          </a:bodyPr>
          <a:lstStyle/>
          <a:p>
            <a:r>
              <a:rPr lang="en-US" b="1" dirty="0" smtClean="0">
                <a:solidFill>
                  <a:srgbClr val="1F497D"/>
                </a:solidFill>
              </a:rPr>
              <a:t>Performance on Big Data: Time Measurements</a:t>
            </a:r>
            <a:endParaRPr lang="en-US" b="1" dirty="0">
              <a:solidFill>
                <a:srgbClr val="1F497D"/>
              </a:solidFill>
            </a:endParaRPr>
          </a:p>
        </p:txBody>
      </p:sp>
      <p:pic>
        <p:nvPicPr>
          <p:cNvPr id="8" name="Picture 7" descr="Screen Shot 2017-04-17 at 7.37.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8" y="1559280"/>
            <a:ext cx="8610600" cy="4864100"/>
          </a:xfrm>
          <a:prstGeom prst="rect">
            <a:avLst/>
          </a:prstGeom>
        </p:spPr>
      </p:pic>
    </p:spTree>
    <p:extLst>
      <p:ext uri="{BB962C8B-B14F-4D97-AF65-F5344CB8AC3E}">
        <p14:creationId xmlns:p14="http://schemas.microsoft.com/office/powerpoint/2010/main" val="10749017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851</TotalTime>
  <Words>665</Words>
  <Application>Microsoft Macintosh PowerPoint</Application>
  <PresentationFormat>On-screen Show (4:3)</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of</vt:lpstr>
      <vt:lpstr>Contribution of Competitor’s Article</vt:lpstr>
      <vt:lpstr>Description of Your Contribution</vt:lpstr>
      <vt:lpstr>Data Source and Content</vt:lpstr>
      <vt:lpstr>Your Method</vt:lpstr>
      <vt:lpstr>Quantitative Results 1</vt:lpstr>
      <vt:lpstr>Quantitative Results 2</vt:lpstr>
      <vt:lpstr>Discussion: Comparison With Your Competitor</vt:lpstr>
      <vt:lpstr>Performance on Big Data: Time Measurements</vt:lpstr>
      <vt:lpstr>Conclusion</vt:lpstr>
      <vt:lpstr>Quiz for Your Classmates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dc:title>
  <dc:creator>Microsoft Office User</dc:creator>
  <cp:lastModifiedBy>Joanna Riascos</cp:lastModifiedBy>
  <cp:revision>46</cp:revision>
  <cp:lastPrinted>2017-04-20T23:00:15Z</cp:lastPrinted>
  <dcterms:created xsi:type="dcterms:W3CDTF">2017-04-16T22:38:03Z</dcterms:created>
  <dcterms:modified xsi:type="dcterms:W3CDTF">2017-04-29T01:35:12Z</dcterms:modified>
</cp:coreProperties>
</file>