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6" r:id="rId2"/>
    <p:sldId id="256" r:id="rId3"/>
    <p:sldId id="260" r:id="rId4"/>
    <p:sldId id="257" r:id="rId5"/>
    <p:sldId id="261" r:id="rId6"/>
    <p:sldId id="265" r:id="rId7"/>
    <p:sldId id="266" r:id="rId8"/>
    <p:sldId id="258" r:id="rId9"/>
    <p:sldId id="269" r:id="rId10"/>
    <p:sldId id="264" r:id="rId11"/>
    <p:sldId id="268" r:id="rId12"/>
    <p:sldId id="262" r:id="rId13"/>
    <p:sldId id="273" r:id="rId14"/>
    <p:sldId id="274" r:id="rId15"/>
    <p:sldId id="259" r:id="rId16"/>
    <p:sldId id="270" r:id="rId17"/>
    <p:sldId id="271" r:id="rId18"/>
    <p:sldId id="272" r:id="rId19"/>
    <p:sldId id="275" r:id="rId20"/>
    <p:sldId id="27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94579" autoAdjust="0"/>
  </p:normalViewPr>
  <p:slideViewPr>
    <p:cSldViewPr snapToGrid="0" snapToObjects="1">
      <p:cViewPr varScale="1">
        <p:scale>
          <a:sx n="88" d="100"/>
          <a:sy n="88" d="100"/>
        </p:scale>
        <p:origin x="-75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D47311-D464-674F-9E71-1575FFEA7DD4}" type="datetimeFigureOut">
              <a:rPr lang="en-US" smtClean="0"/>
              <a:t>2/25/17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4BD01-02BC-C84E-896F-FFA3C28595C9}" type="slidenum">
              <a:rPr lang="en-US" smtClean="0"/>
              <a:t>‹#›</a:t>
            </a:fld>
            <a:endParaRPr lang="en-US"/>
          </a:p>
        </p:txBody>
      </p:sp>
    </p:spTree>
    <p:extLst>
      <p:ext uri="{BB962C8B-B14F-4D97-AF65-F5344CB8AC3E}">
        <p14:creationId xmlns:p14="http://schemas.microsoft.com/office/powerpoint/2010/main" val="1988757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47311-D464-674F-9E71-1575FFEA7DD4}" type="datetimeFigureOut">
              <a:rPr lang="en-US" smtClean="0"/>
              <a:t>2/25/17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4BD01-02BC-C84E-896F-FFA3C28595C9}" type="slidenum">
              <a:rPr lang="en-US" smtClean="0"/>
              <a:t>‹#›</a:t>
            </a:fld>
            <a:endParaRPr lang="en-US"/>
          </a:p>
        </p:txBody>
      </p:sp>
    </p:spTree>
    <p:extLst>
      <p:ext uri="{BB962C8B-B14F-4D97-AF65-F5344CB8AC3E}">
        <p14:creationId xmlns:p14="http://schemas.microsoft.com/office/powerpoint/2010/main" val="351582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47311-D464-674F-9E71-1575FFEA7DD4}" type="datetimeFigureOut">
              <a:rPr lang="en-US" smtClean="0"/>
              <a:t>2/25/17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4BD01-02BC-C84E-896F-FFA3C28595C9}" type="slidenum">
              <a:rPr lang="en-US" smtClean="0"/>
              <a:t>‹#›</a:t>
            </a:fld>
            <a:endParaRPr lang="en-US"/>
          </a:p>
        </p:txBody>
      </p:sp>
    </p:spTree>
    <p:extLst>
      <p:ext uri="{BB962C8B-B14F-4D97-AF65-F5344CB8AC3E}">
        <p14:creationId xmlns:p14="http://schemas.microsoft.com/office/powerpoint/2010/main" val="366963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D47311-D464-674F-9E71-1575FFEA7DD4}" type="datetimeFigureOut">
              <a:rPr lang="en-US" smtClean="0"/>
              <a:t>2/25/17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4BD01-02BC-C84E-896F-FFA3C28595C9}" type="slidenum">
              <a:rPr lang="en-US" smtClean="0"/>
              <a:t>‹#›</a:t>
            </a:fld>
            <a:endParaRPr lang="en-US"/>
          </a:p>
        </p:txBody>
      </p:sp>
    </p:spTree>
    <p:extLst>
      <p:ext uri="{BB962C8B-B14F-4D97-AF65-F5344CB8AC3E}">
        <p14:creationId xmlns:p14="http://schemas.microsoft.com/office/powerpoint/2010/main" val="301320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D47311-D464-674F-9E71-1575FFEA7DD4}" type="datetimeFigureOut">
              <a:rPr lang="en-US" smtClean="0"/>
              <a:t>2/25/17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E4BD01-02BC-C84E-896F-FFA3C28595C9}" type="slidenum">
              <a:rPr lang="en-US" smtClean="0"/>
              <a:t>‹#›</a:t>
            </a:fld>
            <a:endParaRPr lang="en-US"/>
          </a:p>
        </p:txBody>
      </p:sp>
    </p:spTree>
    <p:extLst>
      <p:ext uri="{BB962C8B-B14F-4D97-AF65-F5344CB8AC3E}">
        <p14:creationId xmlns:p14="http://schemas.microsoft.com/office/powerpoint/2010/main" val="79852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D47311-D464-674F-9E71-1575FFEA7DD4}" type="datetimeFigureOut">
              <a:rPr lang="en-US" smtClean="0"/>
              <a:t>2/25/17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4BD01-02BC-C84E-896F-FFA3C28595C9}" type="slidenum">
              <a:rPr lang="en-US" smtClean="0"/>
              <a:t>‹#›</a:t>
            </a:fld>
            <a:endParaRPr lang="en-US"/>
          </a:p>
        </p:txBody>
      </p:sp>
    </p:spTree>
    <p:extLst>
      <p:ext uri="{BB962C8B-B14F-4D97-AF65-F5344CB8AC3E}">
        <p14:creationId xmlns:p14="http://schemas.microsoft.com/office/powerpoint/2010/main" val="3115663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D47311-D464-674F-9E71-1575FFEA7DD4}" type="datetimeFigureOut">
              <a:rPr lang="en-US" smtClean="0"/>
              <a:t>2/25/17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E4BD01-02BC-C84E-896F-FFA3C28595C9}" type="slidenum">
              <a:rPr lang="en-US" smtClean="0"/>
              <a:t>‹#›</a:t>
            </a:fld>
            <a:endParaRPr lang="en-US"/>
          </a:p>
        </p:txBody>
      </p:sp>
    </p:spTree>
    <p:extLst>
      <p:ext uri="{BB962C8B-B14F-4D97-AF65-F5344CB8AC3E}">
        <p14:creationId xmlns:p14="http://schemas.microsoft.com/office/powerpoint/2010/main" val="113957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D47311-D464-674F-9E71-1575FFEA7DD4}" type="datetimeFigureOut">
              <a:rPr lang="en-US" smtClean="0"/>
              <a:t>2/25/17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E4BD01-02BC-C84E-896F-FFA3C28595C9}" type="slidenum">
              <a:rPr lang="en-US" smtClean="0"/>
              <a:t>‹#›</a:t>
            </a:fld>
            <a:endParaRPr lang="en-US"/>
          </a:p>
        </p:txBody>
      </p:sp>
    </p:spTree>
    <p:extLst>
      <p:ext uri="{BB962C8B-B14F-4D97-AF65-F5344CB8AC3E}">
        <p14:creationId xmlns:p14="http://schemas.microsoft.com/office/powerpoint/2010/main" val="1626042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D47311-D464-674F-9E71-1575FFEA7DD4}" type="datetimeFigureOut">
              <a:rPr lang="en-US" smtClean="0"/>
              <a:t>2/25/17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E4BD01-02BC-C84E-896F-FFA3C28595C9}" type="slidenum">
              <a:rPr lang="en-US" smtClean="0"/>
              <a:t>‹#›</a:t>
            </a:fld>
            <a:endParaRPr lang="en-US"/>
          </a:p>
        </p:txBody>
      </p:sp>
    </p:spTree>
    <p:extLst>
      <p:ext uri="{BB962C8B-B14F-4D97-AF65-F5344CB8AC3E}">
        <p14:creationId xmlns:p14="http://schemas.microsoft.com/office/powerpoint/2010/main" val="347876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47311-D464-674F-9E71-1575FFEA7DD4}" type="datetimeFigureOut">
              <a:rPr lang="en-US" smtClean="0"/>
              <a:t>2/25/17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4BD01-02BC-C84E-896F-FFA3C28595C9}" type="slidenum">
              <a:rPr lang="en-US" smtClean="0"/>
              <a:t>‹#›</a:t>
            </a:fld>
            <a:endParaRPr lang="en-US"/>
          </a:p>
        </p:txBody>
      </p:sp>
    </p:spTree>
    <p:extLst>
      <p:ext uri="{BB962C8B-B14F-4D97-AF65-F5344CB8AC3E}">
        <p14:creationId xmlns:p14="http://schemas.microsoft.com/office/powerpoint/2010/main" val="2999873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D47311-D464-674F-9E71-1575FFEA7DD4}" type="datetimeFigureOut">
              <a:rPr lang="en-US" smtClean="0"/>
              <a:t>2/25/17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E4BD01-02BC-C84E-896F-FFA3C28595C9}" type="slidenum">
              <a:rPr lang="en-US" smtClean="0"/>
              <a:t>‹#›</a:t>
            </a:fld>
            <a:endParaRPr lang="en-US"/>
          </a:p>
        </p:txBody>
      </p:sp>
    </p:spTree>
    <p:extLst>
      <p:ext uri="{BB962C8B-B14F-4D97-AF65-F5344CB8AC3E}">
        <p14:creationId xmlns:p14="http://schemas.microsoft.com/office/powerpoint/2010/main" val="22381664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D47311-D464-674F-9E71-1575FFEA7DD4}" type="datetimeFigureOut">
              <a:rPr lang="en-US" smtClean="0"/>
              <a:t>2/25/17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E4BD01-02BC-C84E-896F-FFA3C28595C9}" type="slidenum">
              <a:rPr lang="en-US" smtClean="0"/>
              <a:t>‹#›</a:t>
            </a:fld>
            <a:endParaRPr lang="en-US"/>
          </a:p>
        </p:txBody>
      </p:sp>
    </p:spTree>
    <p:extLst>
      <p:ext uri="{BB962C8B-B14F-4D97-AF65-F5344CB8AC3E}">
        <p14:creationId xmlns:p14="http://schemas.microsoft.com/office/powerpoint/2010/main" val="2675149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Novel Contribution</a:t>
            </a:r>
            <a:endParaRPr lang="en-US" dirty="0"/>
          </a:p>
        </p:txBody>
      </p:sp>
      <p:sp>
        <p:nvSpPr>
          <p:cNvPr id="3" name="Content Placeholder 2"/>
          <p:cNvSpPr>
            <a:spLocks noGrp="1"/>
          </p:cNvSpPr>
          <p:nvPr>
            <p:ph idx="1"/>
          </p:nvPr>
        </p:nvSpPr>
        <p:spPr/>
        <p:txBody>
          <a:bodyPr/>
          <a:lstStyle/>
          <a:p>
            <a:r>
              <a:rPr lang="en-US" dirty="0"/>
              <a:t>According to a study by the Union of Concerned Scientists (UCSUSA), “transportation contributed more than half of the carbon monoxide and nitrogen oxides, and almost a quarter of the hydrocarbons emitted into our air.” </a:t>
            </a:r>
            <a:endParaRPr lang="en-US" dirty="0" smtClean="0"/>
          </a:p>
          <a:p>
            <a:r>
              <a:rPr lang="en-US" dirty="0" smtClean="0"/>
              <a:t>Pollution affects us and affects the environment.</a:t>
            </a:r>
          </a:p>
          <a:p>
            <a:endParaRPr lang="en-US" dirty="0"/>
          </a:p>
        </p:txBody>
      </p:sp>
    </p:spTree>
    <p:extLst>
      <p:ext uri="{BB962C8B-B14F-4D97-AF65-F5344CB8AC3E}">
        <p14:creationId xmlns:p14="http://schemas.microsoft.com/office/powerpoint/2010/main" val="280432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Continued..</a:t>
            </a:r>
            <a:endParaRPr lang="en-US" dirty="0"/>
          </a:p>
        </p:txBody>
      </p:sp>
      <p:sp>
        <p:nvSpPr>
          <p:cNvPr id="3" name="Content Placeholder 2"/>
          <p:cNvSpPr>
            <a:spLocks noGrp="1"/>
          </p:cNvSpPr>
          <p:nvPr>
            <p:ph idx="1"/>
          </p:nvPr>
        </p:nvSpPr>
        <p:spPr/>
        <p:txBody>
          <a:bodyPr>
            <a:normAutofit/>
          </a:bodyPr>
          <a:lstStyle/>
          <a:p>
            <a:pPr>
              <a:lnSpc>
                <a:spcPct val="120000"/>
              </a:lnSpc>
            </a:pPr>
            <a:r>
              <a:rPr lang="en-US" dirty="0"/>
              <a:t>The vehicle </a:t>
            </a:r>
            <a:r>
              <a:rPr lang="en-US" dirty="0" smtClean="0"/>
              <a:t>count field </a:t>
            </a:r>
            <a:r>
              <a:rPr lang="en-US" dirty="0"/>
              <a:t>is the number of vehicles that park in the parking </a:t>
            </a:r>
            <a:r>
              <a:rPr lang="en-US" dirty="0" smtClean="0"/>
              <a:t>lots.</a:t>
            </a:r>
          </a:p>
          <a:p>
            <a:pPr>
              <a:lnSpc>
                <a:spcPct val="120000"/>
              </a:lnSpc>
            </a:pPr>
            <a:r>
              <a:rPr lang="en-US" dirty="0" smtClean="0"/>
              <a:t> </a:t>
            </a:r>
            <a:r>
              <a:rPr lang="en-US" dirty="0"/>
              <a:t>T</a:t>
            </a:r>
            <a:r>
              <a:rPr lang="en-US" dirty="0" smtClean="0"/>
              <a:t>he </a:t>
            </a:r>
            <a:r>
              <a:rPr lang="en-US" dirty="0"/>
              <a:t>total spaces is the number of available parking </a:t>
            </a:r>
            <a:r>
              <a:rPr lang="en-US" dirty="0" smtClean="0"/>
              <a:t>spots. </a:t>
            </a:r>
          </a:p>
          <a:p>
            <a:pPr>
              <a:lnSpc>
                <a:spcPct val="120000"/>
              </a:lnSpc>
            </a:pPr>
            <a:r>
              <a:rPr lang="en-US" dirty="0" smtClean="0"/>
              <a:t>Garage code </a:t>
            </a:r>
            <a:r>
              <a:rPr lang="en-US" dirty="0"/>
              <a:t>is just the code to enter the garage. </a:t>
            </a:r>
            <a:endParaRPr lang="en-US" dirty="0" smtClean="0"/>
          </a:p>
          <a:p>
            <a:endParaRPr lang="en-US" dirty="0"/>
          </a:p>
        </p:txBody>
      </p:sp>
    </p:spTree>
    <p:extLst>
      <p:ext uri="{BB962C8B-B14F-4D97-AF65-F5344CB8AC3E}">
        <p14:creationId xmlns:p14="http://schemas.microsoft.com/office/powerpoint/2010/main" val="2787804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Continued..</a:t>
            </a:r>
          </a:p>
        </p:txBody>
      </p:sp>
      <p:sp>
        <p:nvSpPr>
          <p:cNvPr id="3" name="Content Placeholder 2"/>
          <p:cNvSpPr>
            <a:spLocks noGrp="1"/>
          </p:cNvSpPr>
          <p:nvPr>
            <p:ph idx="1"/>
          </p:nvPr>
        </p:nvSpPr>
        <p:spPr/>
        <p:txBody>
          <a:bodyPr/>
          <a:lstStyle/>
          <a:p>
            <a:pPr>
              <a:lnSpc>
                <a:spcPct val="120000"/>
              </a:lnSpc>
            </a:pPr>
            <a:r>
              <a:rPr lang="en-US" dirty="0" smtClean="0"/>
              <a:t>Postal code </a:t>
            </a:r>
            <a:r>
              <a:rPr lang="en-US" dirty="0"/>
              <a:t>is just the city’s postal </a:t>
            </a:r>
            <a:r>
              <a:rPr lang="en-US" dirty="0" smtClean="0"/>
              <a:t>code</a:t>
            </a:r>
          </a:p>
          <a:p>
            <a:pPr>
              <a:lnSpc>
                <a:spcPct val="120000"/>
              </a:lnSpc>
            </a:pPr>
            <a:r>
              <a:rPr lang="en-US" dirty="0" smtClean="0"/>
              <a:t> Street is </a:t>
            </a:r>
            <a:r>
              <a:rPr lang="en-US" dirty="0"/>
              <a:t>where the house is </a:t>
            </a:r>
            <a:r>
              <a:rPr lang="en-US" dirty="0" smtClean="0"/>
              <a:t>located.</a:t>
            </a:r>
          </a:p>
          <a:p>
            <a:pPr>
              <a:lnSpc>
                <a:spcPct val="120000"/>
              </a:lnSpc>
            </a:pPr>
            <a:r>
              <a:rPr lang="en-US" dirty="0" smtClean="0"/>
              <a:t>House number </a:t>
            </a:r>
            <a:r>
              <a:rPr lang="en-US" dirty="0"/>
              <a:t>is just the house’s </a:t>
            </a:r>
            <a:r>
              <a:rPr lang="en-US" dirty="0" smtClean="0"/>
              <a:t>number.</a:t>
            </a:r>
          </a:p>
          <a:p>
            <a:pPr>
              <a:lnSpc>
                <a:spcPct val="120000"/>
              </a:lnSpc>
            </a:pPr>
            <a:r>
              <a:rPr lang="en-US" dirty="0"/>
              <a:t>L</a:t>
            </a:r>
            <a:r>
              <a:rPr lang="en-US" dirty="0" smtClean="0"/>
              <a:t>atitude </a:t>
            </a:r>
            <a:r>
              <a:rPr lang="en-US" dirty="0"/>
              <a:t>and the longitude are the geographical coordinates.</a:t>
            </a:r>
          </a:p>
          <a:p>
            <a:endParaRPr lang="en-US" dirty="0"/>
          </a:p>
        </p:txBody>
      </p:sp>
    </p:spTree>
    <p:extLst>
      <p:ext uri="{BB962C8B-B14F-4D97-AF65-F5344CB8AC3E}">
        <p14:creationId xmlns:p14="http://schemas.microsoft.com/office/powerpoint/2010/main" val="1944558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Continued…</a:t>
            </a:r>
            <a:endParaRPr lang="en-US" dirty="0"/>
          </a:p>
        </p:txBody>
      </p:sp>
      <p:sp>
        <p:nvSpPr>
          <p:cNvPr id="3" name="Content Placeholder 2"/>
          <p:cNvSpPr>
            <a:spLocks noGrp="1"/>
          </p:cNvSpPr>
          <p:nvPr>
            <p:ph idx="1"/>
          </p:nvPr>
        </p:nvSpPr>
        <p:spPr/>
        <p:txBody>
          <a:bodyPr/>
          <a:lstStyle/>
          <a:p>
            <a:pPr>
              <a:lnSpc>
                <a:spcPct val="120000"/>
              </a:lnSpc>
            </a:pPr>
            <a:r>
              <a:rPr lang="en-US" dirty="0" smtClean="0"/>
              <a:t>We merged the parking and the pollution dataset in order to add the "ozone” column.</a:t>
            </a:r>
          </a:p>
          <a:p>
            <a:pPr>
              <a:lnSpc>
                <a:spcPct val="120000"/>
              </a:lnSpc>
            </a:pPr>
            <a:r>
              <a:rPr lang="en-US" dirty="0"/>
              <a:t>The data fields that we didn’t include when loading our data was the id, update time, and stream time since we believed that those fields didn’t give us any meaningful information. </a:t>
            </a:r>
          </a:p>
        </p:txBody>
      </p:sp>
    </p:spTree>
    <p:extLst>
      <p:ext uri="{BB962C8B-B14F-4D97-AF65-F5344CB8AC3E}">
        <p14:creationId xmlns:p14="http://schemas.microsoft.com/office/powerpoint/2010/main" val="130971982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Continued…</a:t>
            </a:r>
            <a:endParaRPr lang="en-US" dirty="0"/>
          </a:p>
        </p:txBody>
      </p:sp>
      <p:pic>
        <p:nvPicPr>
          <p:cNvPr id="6" name="Content Placeholder 5" descr="Screen Shot 2017-02-24 at 8.00.49 PM.png"/>
          <p:cNvPicPr>
            <a:picLocks noGrp="1" noChangeAspect="1"/>
          </p:cNvPicPr>
          <p:nvPr>
            <p:ph idx="1"/>
          </p:nvPr>
        </p:nvPicPr>
        <p:blipFill>
          <a:blip r:embed="rId2">
            <a:extLst>
              <a:ext uri="{28A0092B-C50C-407E-A947-70E740481C1C}">
                <a14:useLocalDpi xmlns:a14="http://schemas.microsoft.com/office/drawing/2010/main" val="0"/>
              </a:ext>
            </a:extLst>
          </a:blip>
          <a:srcRect l="39820" r="39820"/>
          <a:stretch>
            <a:fillRect/>
          </a:stretch>
        </p:blipFill>
        <p:spPr/>
      </p:pic>
      <p:pic>
        <p:nvPicPr>
          <p:cNvPr id="8" name="Picture 7" descr="Screen Shot 2017-02-24 at 8.01.01 PM.png"/>
          <p:cNvPicPr>
            <a:picLocks noChangeAspect="1"/>
          </p:cNvPicPr>
          <p:nvPr/>
        </p:nvPicPr>
        <p:blipFill rotWithShape="1">
          <a:blip r:embed="rId3">
            <a:extLst>
              <a:ext uri="{28A0092B-C50C-407E-A947-70E740481C1C}">
                <a14:useLocalDpi xmlns:a14="http://schemas.microsoft.com/office/drawing/2010/main" val="0"/>
              </a:ext>
            </a:extLst>
          </a:blip>
          <a:srcRect t="8625" r="1610" b="9122"/>
          <a:stretch/>
        </p:blipFill>
        <p:spPr>
          <a:xfrm>
            <a:off x="0" y="2799866"/>
            <a:ext cx="8996732" cy="1361597"/>
          </a:xfrm>
          <a:prstGeom prst="rect">
            <a:avLst/>
          </a:prstGeom>
        </p:spPr>
      </p:pic>
      <p:pic>
        <p:nvPicPr>
          <p:cNvPr id="9" name="Picture 8" descr="Screen Shot 2017-02-24 at 8.01.09 PM.png"/>
          <p:cNvPicPr>
            <a:picLocks noChangeAspect="1"/>
          </p:cNvPicPr>
          <p:nvPr/>
        </p:nvPicPr>
        <p:blipFill rotWithShape="1">
          <a:blip r:embed="rId4">
            <a:extLst>
              <a:ext uri="{28A0092B-C50C-407E-A947-70E740481C1C}">
                <a14:useLocalDpi xmlns:a14="http://schemas.microsoft.com/office/drawing/2010/main" val="0"/>
              </a:ext>
            </a:extLst>
          </a:blip>
          <a:srcRect r="1610"/>
          <a:stretch/>
        </p:blipFill>
        <p:spPr>
          <a:xfrm>
            <a:off x="0" y="4505771"/>
            <a:ext cx="8996732" cy="1877715"/>
          </a:xfrm>
          <a:prstGeom prst="rect">
            <a:avLst/>
          </a:prstGeom>
        </p:spPr>
      </p:pic>
      <p:pic>
        <p:nvPicPr>
          <p:cNvPr id="10" name="Picture 9" descr="Screen Shot 2017-02-24 at 8.00.49 PM.png"/>
          <p:cNvPicPr>
            <a:picLocks noChangeAspect="1"/>
          </p:cNvPicPr>
          <p:nvPr/>
        </p:nvPicPr>
        <p:blipFill rotWithShape="1">
          <a:blip r:embed="rId2">
            <a:extLst>
              <a:ext uri="{28A0092B-C50C-407E-A947-70E740481C1C}">
                <a14:useLocalDpi xmlns:a14="http://schemas.microsoft.com/office/drawing/2010/main" val="0"/>
              </a:ext>
            </a:extLst>
          </a:blip>
          <a:srcRect r="1610"/>
          <a:stretch/>
        </p:blipFill>
        <p:spPr>
          <a:xfrm>
            <a:off x="0" y="1417638"/>
            <a:ext cx="8996732" cy="1023876"/>
          </a:xfrm>
          <a:prstGeom prst="rect">
            <a:avLst/>
          </a:prstGeom>
        </p:spPr>
      </p:pic>
    </p:spTree>
    <p:extLst>
      <p:ext uri="{BB962C8B-B14F-4D97-AF65-F5344CB8AC3E}">
        <p14:creationId xmlns:p14="http://schemas.microsoft.com/office/powerpoint/2010/main" val="356710649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41472"/>
          </a:xfrm>
        </p:spPr>
        <p:txBody>
          <a:bodyPr/>
          <a:lstStyle/>
          <a:p>
            <a:r>
              <a:rPr lang="en-US" dirty="0" smtClean="0"/>
              <a:t>Data Continued…</a:t>
            </a:r>
            <a:endParaRPr lang="en-US" dirty="0"/>
          </a:p>
        </p:txBody>
      </p:sp>
      <p:pic>
        <p:nvPicPr>
          <p:cNvPr id="10" name="Content Placeholder 9" descr="chart ozone.png"/>
          <p:cNvPicPr>
            <a:picLocks noGrp="1" noChangeAspect="1"/>
          </p:cNvPicPr>
          <p:nvPr>
            <p:ph idx="1"/>
          </p:nvPr>
        </p:nvPicPr>
        <p:blipFill rotWithShape="1">
          <a:blip r:embed="rId2">
            <a:extLst>
              <a:ext uri="{28A0092B-C50C-407E-A947-70E740481C1C}">
                <a14:useLocalDpi xmlns:a14="http://schemas.microsoft.com/office/drawing/2010/main" val="0"/>
              </a:ext>
            </a:extLst>
          </a:blip>
          <a:srcRect l="-3283" r="7225"/>
          <a:stretch/>
        </p:blipFill>
        <p:spPr>
          <a:xfrm>
            <a:off x="778513" y="959406"/>
            <a:ext cx="3169034" cy="3299089"/>
          </a:xfrm>
        </p:spPr>
      </p:pic>
      <p:pic>
        <p:nvPicPr>
          <p:cNvPr id="11" name="Picture 10" descr="chart vehiclecou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340" y="959406"/>
            <a:ext cx="3370351" cy="3370351"/>
          </a:xfrm>
          <a:prstGeom prst="rect">
            <a:avLst/>
          </a:prstGeom>
        </p:spPr>
      </p:pic>
      <p:pic>
        <p:nvPicPr>
          <p:cNvPr id="12" name="Picture 11" descr="totalspac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5304" y="3966194"/>
            <a:ext cx="3051966" cy="2891806"/>
          </a:xfrm>
          <a:prstGeom prst="rect">
            <a:avLst/>
          </a:prstGeom>
        </p:spPr>
      </p:pic>
    </p:spTree>
    <p:extLst>
      <p:ext uri="{BB962C8B-B14F-4D97-AF65-F5344CB8AC3E}">
        <p14:creationId xmlns:p14="http://schemas.microsoft.com/office/powerpoint/2010/main" val="202588677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lstStyle/>
          <a:p>
            <a:pPr>
              <a:lnSpc>
                <a:spcPct val="120000"/>
              </a:lnSpc>
            </a:pPr>
            <a:r>
              <a:rPr lang="en-US" dirty="0" smtClean="0"/>
              <a:t>Our algorithm consists of running a linear regression and a time series analysis.</a:t>
            </a:r>
          </a:p>
          <a:p>
            <a:pPr>
              <a:lnSpc>
                <a:spcPct val="120000"/>
              </a:lnSpc>
            </a:pPr>
            <a:r>
              <a:rPr lang="en-US" dirty="0" smtClean="0"/>
              <a:t>With linear regression we can fit a predictive model between dependent variable y and explanatory variables.</a:t>
            </a:r>
            <a:endParaRPr lang="en-US" dirty="0"/>
          </a:p>
        </p:txBody>
      </p:sp>
    </p:spTree>
    <p:extLst>
      <p:ext uri="{BB962C8B-B14F-4D97-AF65-F5344CB8AC3E}">
        <p14:creationId xmlns:p14="http://schemas.microsoft.com/office/powerpoint/2010/main" val="211672833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normAutofit fontScale="92500" lnSpcReduction="20000"/>
          </a:bodyPr>
          <a:lstStyle/>
          <a:p>
            <a:pPr>
              <a:lnSpc>
                <a:spcPct val="130000"/>
              </a:lnSpc>
            </a:pPr>
            <a:r>
              <a:rPr lang="en-US" dirty="0" smtClean="0"/>
              <a:t>For the linear regression analysis we will first load the parking dataset using Zeppelin.</a:t>
            </a:r>
          </a:p>
          <a:p>
            <a:pPr>
              <a:lnSpc>
                <a:spcPct val="130000"/>
              </a:lnSpc>
            </a:pPr>
            <a:r>
              <a:rPr lang="en-US" dirty="0" smtClean="0"/>
              <a:t>First, we are going to choose our dependent and independent variables.</a:t>
            </a:r>
          </a:p>
          <a:p>
            <a:pPr>
              <a:lnSpc>
                <a:spcPct val="130000"/>
              </a:lnSpc>
            </a:pPr>
            <a:r>
              <a:rPr lang="en-US" dirty="0"/>
              <a:t>We are going to take “ozone” as the dependent variable.</a:t>
            </a:r>
          </a:p>
          <a:p>
            <a:pPr>
              <a:lnSpc>
                <a:spcPct val="130000"/>
              </a:lnSpc>
            </a:pPr>
            <a:r>
              <a:rPr lang="en-US" dirty="0"/>
              <a:t>“Vehicle count, total spaces, and garage code” as independent variables.</a:t>
            </a:r>
          </a:p>
          <a:p>
            <a:pPr>
              <a:lnSpc>
                <a:spcPct val="120000"/>
              </a:lnSpc>
            </a:pPr>
            <a:endParaRPr lang="en-US" dirty="0" smtClean="0"/>
          </a:p>
        </p:txBody>
      </p:sp>
    </p:spTree>
    <p:extLst>
      <p:ext uri="{BB962C8B-B14F-4D97-AF65-F5344CB8AC3E}">
        <p14:creationId xmlns:p14="http://schemas.microsoft.com/office/powerpoint/2010/main" val="4258045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a:t>
            </a:r>
            <a:endParaRPr lang="en-US" dirty="0"/>
          </a:p>
        </p:txBody>
      </p:sp>
      <p:sp>
        <p:nvSpPr>
          <p:cNvPr id="3" name="Content Placeholder 2"/>
          <p:cNvSpPr>
            <a:spLocks noGrp="1"/>
          </p:cNvSpPr>
          <p:nvPr>
            <p:ph idx="1"/>
          </p:nvPr>
        </p:nvSpPr>
        <p:spPr/>
        <p:txBody>
          <a:bodyPr/>
          <a:lstStyle/>
          <a:p>
            <a:pPr>
              <a:lnSpc>
                <a:spcPct val="120000"/>
              </a:lnSpc>
            </a:pPr>
            <a:r>
              <a:rPr lang="en-US" dirty="0" smtClean="0"/>
              <a:t>We will then run the linear regression analysis using the “lm” function.</a:t>
            </a:r>
          </a:p>
          <a:p>
            <a:pPr>
              <a:lnSpc>
                <a:spcPct val="120000"/>
              </a:lnSpc>
            </a:pPr>
            <a:r>
              <a:rPr lang="en-US" dirty="0" smtClean="0"/>
              <a:t>Check the p-values for each of the parameters.</a:t>
            </a:r>
          </a:p>
          <a:p>
            <a:pPr>
              <a:lnSpc>
                <a:spcPct val="120000"/>
              </a:lnSpc>
            </a:pPr>
            <a:r>
              <a:rPr lang="en-US" dirty="0" smtClean="0"/>
              <a:t>Identify the parameters that will affect the ozone data field in the model.</a:t>
            </a:r>
            <a:endParaRPr lang="en-US" dirty="0"/>
          </a:p>
        </p:txBody>
      </p:sp>
    </p:spTree>
    <p:extLst>
      <p:ext uri="{BB962C8B-B14F-4D97-AF65-F5344CB8AC3E}">
        <p14:creationId xmlns:p14="http://schemas.microsoft.com/office/powerpoint/2010/main" val="1857789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sp>
        <p:nvSpPr>
          <p:cNvPr id="3" name="Content Placeholder 2"/>
          <p:cNvSpPr>
            <a:spLocks noGrp="1"/>
          </p:cNvSpPr>
          <p:nvPr>
            <p:ph idx="1"/>
          </p:nvPr>
        </p:nvSpPr>
        <p:spPr/>
        <p:txBody>
          <a:bodyPr/>
          <a:lstStyle/>
          <a:p>
            <a:r>
              <a:rPr lang="en-US" dirty="0" smtClean="0"/>
              <a:t>Time series analysis is also going to be used as part of our algorithm.</a:t>
            </a:r>
          </a:p>
          <a:p>
            <a:r>
              <a:rPr lang="en-US" dirty="0" smtClean="0"/>
              <a:t>Time series analysis is used to predict future values based on previously observed values.</a:t>
            </a:r>
          </a:p>
          <a:p>
            <a:r>
              <a:rPr lang="en-US" dirty="0" smtClean="0"/>
              <a:t>This type of analysis is the best method to use for dealing with temporary effects by running the time series analysis.</a:t>
            </a:r>
            <a:endParaRPr lang="en-US" dirty="0"/>
          </a:p>
        </p:txBody>
      </p:sp>
    </p:spTree>
    <p:extLst>
      <p:ext uri="{BB962C8B-B14F-4D97-AF65-F5344CB8AC3E}">
        <p14:creationId xmlns:p14="http://schemas.microsoft.com/office/powerpoint/2010/main" val="40862699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68" y="271109"/>
            <a:ext cx="7620595" cy="642102"/>
          </a:xfrm>
        </p:spPr>
        <p:txBody>
          <a:bodyPr>
            <a:normAutofit fontScale="90000"/>
          </a:bodyPr>
          <a:lstStyle/>
          <a:p>
            <a:r>
              <a:rPr lang="en-US" dirty="0" smtClean="0"/>
              <a:t>Method...</a:t>
            </a:r>
            <a:endParaRPr lang="en-US" dirty="0"/>
          </a:p>
        </p:txBody>
      </p:sp>
      <p:pic>
        <p:nvPicPr>
          <p:cNvPr id="4" name="Content Placeholder 3" descr="residual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4844" r="-2309"/>
          <a:stretch/>
        </p:blipFill>
        <p:spPr>
          <a:xfrm>
            <a:off x="528018" y="2261187"/>
            <a:ext cx="4081442" cy="3808943"/>
          </a:xfrm>
        </p:spPr>
      </p:pic>
      <p:pic>
        <p:nvPicPr>
          <p:cNvPr id="5" name="Picture 4" descr="scal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1817" y="2335418"/>
            <a:ext cx="3947417" cy="3734712"/>
          </a:xfrm>
          <a:prstGeom prst="rect">
            <a:avLst/>
          </a:prstGeom>
        </p:spPr>
      </p:pic>
      <p:pic>
        <p:nvPicPr>
          <p:cNvPr id="9" name="Picture 8" descr="Screen Shot 2017-02-24 at 8.58.02 PM.png"/>
          <p:cNvPicPr>
            <a:picLocks noChangeAspect="1"/>
          </p:cNvPicPr>
          <p:nvPr/>
        </p:nvPicPr>
        <p:blipFill rotWithShape="1">
          <a:blip r:embed="rId4">
            <a:extLst>
              <a:ext uri="{28A0092B-C50C-407E-A947-70E740481C1C}">
                <a14:useLocalDpi xmlns:a14="http://schemas.microsoft.com/office/drawing/2010/main" val="0"/>
              </a:ext>
            </a:extLst>
          </a:blip>
          <a:srcRect l="1199" t="-7538"/>
          <a:stretch/>
        </p:blipFill>
        <p:spPr>
          <a:xfrm>
            <a:off x="799162" y="1070907"/>
            <a:ext cx="8120073" cy="420180"/>
          </a:xfrm>
          <a:prstGeom prst="rect">
            <a:avLst/>
          </a:prstGeom>
        </p:spPr>
      </p:pic>
      <p:pic>
        <p:nvPicPr>
          <p:cNvPr id="10" name="Picture 9" descr="Screen Shot 2017-02-24 at 8.59.45 PM.png"/>
          <p:cNvPicPr>
            <a:picLocks noChangeAspect="1"/>
          </p:cNvPicPr>
          <p:nvPr/>
        </p:nvPicPr>
        <p:blipFill rotWithShape="1">
          <a:blip r:embed="rId5">
            <a:extLst>
              <a:ext uri="{28A0092B-C50C-407E-A947-70E740481C1C}">
                <a14:useLocalDpi xmlns:a14="http://schemas.microsoft.com/office/drawing/2010/main" val="0"/>
              </a:ext>
            </a:extLst>
          </a:blip>
          <a:srcRect l="1215" t="-8668" b="8668"/>
          <a:stretch/>
        </p:blipFill>
        <p:spPr>
          <a:xfrm>
            <a:off x="799162" y="1492144"/>
            <a:ext cx="8120073" cy="769043"/>
          </a:xfrm>
          <a:prstGeom prst="rect">
            <a:avLst/>
          </a:prstGeom>
        </p:spPr>
      </p:pic>
    </p:spTree>
    <p:extLst>
      <p:ext uri="{BB962C8B-B14F-4D97-AF65-F5344CB8AC3E}">
        <p14:creationId xmlns:p14="http://schemas.microsoft.com/office/powerpoint/2010/main" val="2961734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Novel Contribution Continued..</a:t>
            </a:r>
            <a:endParaRPr lang="en-US" dirty="0"/>
          </a:p>
        </p:txBody>
      </p:sp>
      <p:sp>
        <p:nvSpPr>
          <p:cNvPr id="3" name="Content Placeholder 2"/>
          <p:cNvSpPr>
            <a:spLocks noGrp="1"/>
          </p:cNvSpPr>
          <p:nvPr>
            <p:ph idx="1"/>
          </p:nvPr>
        </p:nvSpPr>
        <p:spPr/>
        <p:txBody>
          <a:bodyPr>
            <a:normAutofit/>
          </a:bodyPr>
          <a:lstStyle/>
          <a:p>
            <a:pPr>
              <a:lnSpc>
                <a:spcPct val="120000"/>
              </a:lnSpc>
            </a:pPr>
            <a:r>
              <a:rPr lang="en-US" dirty="0"/>
              <a:t>Car emissions are one of the </a:t>
            </a:r>
            <a:r>
              <a:rPr lang="en-US" dirty="0" smtClean="0"/>
              <a:t>main contributors for causing air pollution.</a:t>
            </a:r>
          </a:p>
          <a:p>
            <a:pPr>
              <a:lnSpc>
                <a:spcPct val="120000"/>
              </a:lnSpc>
            </a:pPr>
            <a:r>
              <a:rPr lang="en-US" dirty="0" smtClean="0"/>
              <a:t>The </a:t>
            </a:r>
            <a:r>
              <a:rPr lang="en-US" dirty="0"/>
              <a:t>investigation that we have purposed is to explore how smart parking can help solve environmental issues caused by traffic congestion </a:t>
            </a:r>
          </a:p>
          <a:p>
            <a:endParaRPr lang="en-US" dirty="0"/>
          </a:p>
        </p:txBody>
      </p:sp>
    </p:spTree>
    <p:extLst>
      <p:ext uri="{BB962C8B-B14F-4D97-AF65-F5344CB8AC3E}">
        <p14:creationId xmlns:p14="http://schemas.microsoft.com/office/powerpoint/2010/main" val="1395519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a:t>
            </a:r>
          </a:p>
        </p:txBody>
      </p:sp>
      <p:pic>
        <p:nvPicPr>
          <p:cNvPr id="4" name="Picture 3" descr="qqpl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54430"/>
            <a:ext cx="4109448" cy="4109448"/>
          </a:xfrm>
          <a:prstGeom prst="rect">
            <a:avLst/>
          </a:prstGeom>
        </p:spPr>
      </p:pic>
      <p:pic>
        <p:nvPicPr>
          <p:cNvPr id="5" name="Picture 4" descr="levera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539" y="1754429"/>
            <a:ext cx="4209979" cy="4209979"/>
          </a:xfrm>
          <a:prstGeom prst="rect">
            <a:avLst/>
          </a:prstGeom>
        </p:spPr>
      </p:pic>
    </p:spTree>
    <p:extLst>
      <p:ext uri="{BB962C8B-B14F-4D97-AF65-F5344CB8AC3E}">
        <p14:creationId xmlns:p14="http://schemas.microsoft.com/office/powerpoint/2010/main" val="3071821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Novel Contribution Continued…</a:t>
            </a:r>
            <a:endParaRPr lang="en-US" dirty="0"/>
          </a:p>
        </p:txBody>
      </p:sp>
      <p:sp>
        <p:nvSpPr>
          <p:cNvPr id="3" name="Content Placeholder 2"/>
          <p:cNvSpPr>
            <a:spLocks noGrp="1"/>
          </p:cNvSpPr>
          <p:nvPr>
            <p:ph idx="1"/>
          </p:nvPr>
        </p:nvSpPr>
        <p:spPr/>
        <p:txBody>
          <a:bodyPr/>
          <a:lstStyle/>
          <a:p>
            <a:pPr>
              <a:lnSpc>
                <a:spcPct val="120000"/>
              </a:lnSpc>
            </a:pPr>
            <a:r>
              <a:rPr lang="en-US" dirty="0"/>
              <a:t>By having a smart parking system there will </a:t>
            </a:r>
            <a:r>
              <a:rPr lang="en-US" dirty="0" smtClean="0"/>
              <a:t>be a reduction in traffic </a:t>
            </a:r>
            <a:r>
              <a:rPr lang="en-US" dirty="0"/>
              <a:t>since there will be less cars looking for an available and open parking space. </a:t>
            </a:r>
            <a:endParaRPr lang="en-US" dirty="0" smtClean="0"/>
          </a:p>
          <a:p>
            <a:pPr>
              <a:lnSpc>
                <a:spcPct val="120000"/>
              </a:lnSpc>
            </a:pPr>
            <a:r>
              <a:rPr lang="en-US" dirty="0"/>
              <a:t>Also, there will be a reduction in air pollution because it will significantly decrease driving time therefore; it will </a:t>
            </a:r>
            <a:r>
              <a:rPr lang="en-US" dirty="0" smtClean="0"/>
              <a:t>decrease car </a:t>
            </a:r>
            <a:r>
              <a:rPr lang="en-US" dirty="0"/>
              <a:t>emissions. </a:t>
            </a:r>
          </a:p>
          <a:p>
            <a:endParaRPr lang="en-US" dirty="0"/>
          </a:p>
        </p:txBody>
      </p:sp>
    </p:spTree>
    <p:extLst>
      <p:ext uri="{BB962C8B-B14F-4D97-AF65-F5344CB8AC3E}">
        <p14:creationId xmlns:p14="http://schemas.microsoft.com/office/powerpoint/2010/main" val="252250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by Competitors</a:t>
            </a:r>
            <a:endParaRPr lang="en-US" dirty="0"/>
          </a:p>
        </p:txBody>
      </p:sp>
      <p:sp>
        <p:nvSpPr>
          <p:cNvPr id="3" name="Content Placeholder 2"/>
          <p:cNvSpPr>
            <a:spLocks noGrp="1"/>
          </p:cNvSpPr>
          <p:nvPr>
            <p:ph idx="1"/>
          </p:nvPr>
        </p:nvSpPr>
        <p:spPr/>
        <p:txBody>
          <a:bodyPr/>
          <a:lstStyle/>
          <a:p>
            <a:pPr>
              <a:lnSpc>
                <a:spcPct val="120000"/>
              </a:lnSpc>
            </a:pPr>
            <a:r>
              <a:rPr lang="en-US" dirty="0"/>
              <a:t>The smart parking management system has been implemented in various parts of the world, such as in the United Sates, United Kingdom, Europe, Japan and India. </a:t>
            </a:r>
            <a:endParaRPr lang="en-US" dirty="0" smtClean="0"/>
          </a:p>
          <a:p>
            <a:pPr>
              <a:lnSpc>
                <a:spcPct val="120000"/>
              </a:lnSpc>
            </a:pPr>
            <a:r>
              <a:rPr lang="en-US" dirty="0"/>
              <a:t>One of the cities that have introduced the concept of the smart parking assistance program is in Ellicott City, Md. </a:t>
            </a:r>
          </a:p>
        </p:txBody>
      </p:sp>
    </p:spTree>
    <p:extLst>
      <p:ext uri="{BB962C8B-B14F-4D97-AF65-F5344CB8AC3E}">
        <p14:creationId xmlns:p14="http://schemas.microsoft.com/office/powerpoint/2010/main" val="285871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By Competitors Continued..</a:t>
            </a:r>
            <a:endParaRPr lang="en-US" dirty="0"/>
          </a:p>
        </p:txBody>
      </p:sp>
      <p:sp>
        <p:nvSpPr>
          <p:cNvPr id="3" name="Content Placeholder 2"/>
          <p:cNvSpPr>
            <a:spLocks noGrp="1"/>
          </p:cNvSpPr>
          <p:nvPr>
            <p:ph idx="1"/>
          </p:nvPr>
        </p:nvSpPr>
        <p:spPr/>
        <p:txBody>
          <a:bodyPr/>
          <a:lstStyle/>
          <a:p>
            <a:pPr>
              <a:lnSpc>
                <a:spcPct val="120000"/>
              </a:lnSpc>
            </a:pPr>
            <a:r>
              <a:rPr lang="en-US" dirty="0"/>
              <a:t>They have developed a smart parking system that utilizes sensors to detect whenever a parking space is open and then it sends the data information to the drivers to let them know which parking spot is vacant. </a:t>
            </a:r>
          </a:p>
        </p:txBody>
      </p:sp>
    </p:spTree>
    <p:extLst>
      <p:ext uri="{BB962C8B-B14F-4D97-AF65-F5344CB8AC3E}">
        <p14:creationId xmlns:p14="http://schemas.microsoft.com/office/powerpoint/2010/main" val="398634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 Continued..</a:t>
            </a:r>
          </a:p>
        </p:txBody>
      </p:sp>
      <p:sp>
        <p:nvSpPr>
          <p:cNvPr id="3" name="Content Placeholder 2"/>
          <p:cNvSpPr>
            <a:spLocks noGrp="1"/>
          </p:cNvSpPr>
          <p:nvPr>
            <p:ph idx="1"/>
          </p:nvPr>
        </p:nvSpPr>
        <p:spPr/>
        <p:txBody>
          <a:bodyPr>
            <a:normAutofit/>
          </a:bodyPr>
          <a:lstStyle/>
          <a:p>
            <a:pPr>
              <a:lnSpc>
                <a:spcPct val="120000"/>
              </a:lnSpc>
            </a:pPr>
            <a:r>
              <a:rPr lang="en-US" dirty="0" smtClean="0"/>
              <a:t>According </a:t>
            </a:r>
            <a:r>
              <a:rPr lang="en-US" dirty="0"/>
              <a:t>to the article, “A Reservation-based Smart Parking System” by </a:t>
            </a:r>
            <a:r>
              <a:rPr lang="en-US" dirty="0" err="1"/>
              <a:t>Hongwei</a:t>
            </a:r>
            <a:r>
              <a:rPr lang="en-US" dirty="0"/>
              <a:t> Wang and </a:t>
            </a:r>
            <a:r>
              <a:rPr lang="en-US" dirty="0" err="1"/>
              <a:t>Wenbo</a:t>
            </a:r>
            <a:r>
              <a:rPr lang="en-US" dirty="0"/>
              <a:t> He. </a:t>
            </a:r>
            <a:endParaRPr lang="en-US" dirty="0" smtClean="0"/>
          </a:p>
          <a:p>
            <a:pPr>
              <a:lnSpc>
                <a:spcPct val="120000"/>
              </a:lnSpc>
            </a:pPr>
            <a:r>
              <a:rPr lang="en-US" dirty="0" smtClean="0"/>
              <a:t>They </a:t>
            </a:r>
            <a:r>
              <a:rPr lang="en-US" dirty="0"/>
              <a:t>have designed and implemented a prototype called “Reservation-based Smart Parking System (RSPS</a:t>
            </a:r>
            <a:r>
              <a:rPr lang="en-US" dirty="0" smtClean="0"/>
              <a:t>).”</a:t>
            </a:r>
            <a:endParaRPr lang="en-US" dirty="0"/>
          </a:p>
        </p:txBody>
      </p:sp>
    </p:spTree>
    <p:extLst>
      <p:ext uri="{BB962C8B-B14F-4D97-AF65-F5344CB8AC3E}">
        <p14:creationId xmlns:p14="http://schemas.microsoft.com/office/powerpoint/2010/main" val="382254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By Competitors Continued..</a:t>
            </a:r>
          </a:p>
        </p:txBody>
      </p:sp>
      <p:sp>
        <p:nvSpPr>
          <p:cNvPr id="3" name="Content Placeholder 2"/>
          <p:cNvSpPr>
            <a:spLocks noGrp="1"/>
          </p:cNvSpPr>
          <p:nvPr>
            <p:ph idx="1"/>
          </p:nvPr>
        </p:nvSpPr>
        <p:spPr/>
        <p:txBody>
          <a:bodyPr/>
          <a:lstStyle/>
          <a:p>
            <a:pPr>
              <a:lnSpc>
                <a:spcPct val="120000"/>
              </a:lnSpc>
            </a:pPr>
            <a:r>
              <a:rPr lang="en-US" dirty="0"/>
              <a:t>Reservation-based Smart Parking System (RSPS</a:t>
            </a:r>
            <a:r>
              <a:rPr lang="en-US" dirty="0" smtClean="0"/>
              <a:t>) depicts </a:t>
            </a:r>
            <a:r>
              <a:rPr lang="en-US" dirty="0"/>
              <a:t>and provides in real time parking data information to the drivers through an application </a:t>
            </a:r>
            <a:endParaRPr lang="en-US" dirty="0" smtClean="0"/>
          </a:p>
          <a:p>
            <a:pPr>
              <a:lnSpc>
                <a:spcPct val="120000"/>
              </a:lnSpc>
            </a:pPr>
            <a:r>
              <a:rPr lang="en-US" dirty="0" smtClean="0"/>
              <a:t>It also</a:t>
            </a:r>
            <a:r>
              <a:rPr lang="en-US" dirty="0"/>
              <a:t>, offers parking reservations as part of the system. </a:t>
            </a:r>
          </a:p>
          <a:p>
            <a:endParaRPr lang="en-US" dirty="0"/>
          </a:p>
        </p:txBody>
      </p:sp>
    </p:spTree>
    <p:extLst>
      <p:ext uri="{BB962C8B-B14F-4D97-AF65-F5344CB8AC3E}">
        <p14:creationId xmlns:p14="http://schemas.microsoft.com/office/powerpoint/2010/main" val="239646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a:t>
            </a:r>
            <a:endParaRPr lang="en-US" dirty="0"/>
          </a:p>
        </p:txBody>
      </p:sp>
      <p:sp>
        <p:nvSpPr>
          <p:cNvPr id="3" name="Content Placeholder 2"/>
          <p:cNvSpPr>
            <a:spLocks noGrp="1"/>
          </p:cNvSpPr>
          <p:nvPr>
            <p:ph idx="1"/>
          </p:nvPr>
        </p:nvSpPr>
        <p:spPr/>
        <p:txBody>
          <a:bodyPr/>
          <a:lstStyle/>
          <a:p>
            <a:pPr>
              <a:lnSpc>
                <a:spcPct val="120000"/>
              </a:lnSpc>
            </a:pPr>
            <a:r>
              <a:rPr lang="en-US" dirty="0" smtClean="0"/>
              <a:t>The </a:t>
            </a:r>
            <a:r>
              <a:rPr lang="en-US" dirty="0"/>
              <a:t>parking dataset comes from the City of Aarhus in Denmark. It contains data from </a:t>
            </a:r>
            <a:r>
              <a:rPr lang="en-US" dirty="0" smtClean="0"/>
              <a:t>February </a:t>
            </a:r>
            <a:r>
              <a:rPr lang="en-US" dirty="0"/>
              <a:t>2015 until October 2015. </a:t>
            </a:r>
            <a:endParaRPr lang="en-US" dirty="0" smtClean="0"/>
          </a:p>
          <a:p>
            <a:pPr>
              <a:lnSpc>
                <a:spcPct val="120000"/>
              </a:lnSpc>
            </a:pPr>
            <a:r>
              <a:rPr lang="en-US" dirty="0"/>
              <a:t>The </a:t>
            </a:r>
            <a:r>
              <a:rPr lang="en-US" dirty="0" smtClean="0"/>
              <a:t>data file </a:t>
            </a:r>
            <a:r>
              <a:rPr lang="en-US" dirty="0"/>
              <a:t>contains the following fields: vehicle count, update time, id, total spaces, </a:t>
            </a:r>
            <a:r>
              <a:rPr lang="en-US" dirty="0" smtClean="0"/>
              <a:t>and garage code.</a:t>
            </a:r>
            <a:endParaRPr lang="en-US" dirty="0"/>
          </a:p>
        </p:txBody>
      </p:sp>
    </p:spTree>
    <p:extLst>
      <p:ext uri="{BB962C8B-B14F-4D97-AF65-F5344CB8AC3E}">
        <p14:creationId xmlns:p14="http://schemas.microsoft.com/office/powerpoint/2010/main" val="374419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Continued..</a:t>
            </a:r>
            <a:endParaRPr lang="en-US" dirty="0"/>
          </a:p>
        </p:txBody>
      </p:sp>
      <p:sp>
        <p:nvSpPr>
          <p:cNvPr id="3" name="Content Placeholder 2"/>
          <p:cNvSpPr>
            <a:spLocks noGrp="1"/>
          </p:cNvSpPr>
          <p:nvPr>
            <p:ph idx="1"/>
          </p:nvPr>
        </p:nvSpPr>
        <p:spPr/>
        <p:txBody>
          <a:bodyPr/>
          <a:lstStyle/>
          <a:p>
            <a:pPr>
              <a:lnSpc>
                <a:spcPct val="120000"/>
              </a:lnSpc>
            </a:pPr>
            <a:r>
              <a:rPr lang="en-US" dirty="0" smtClean="0"/>
              <a:t>The </a:t>
            </a:r>
            <a:r>
              <a:rPr lang="en-US" dirty="0"/>
              <a:t>data was loaded and read in </a:t>
            </a:r>
            <a:r>
              <a:rPr lang="en-US" dirty="0" err="1"/>
              <a:t>Zepellin</a:t>
            </a:r>
            <a:r>
              <a:rPr lang="en-US" dirty="0"/>
              <a:t>. </a:t>
            </a:r>
            <a:endParaRPr lang="en-US" dirty="0" smtClean="0"/>
          </a:p>
          <a:p>
            <a:pPr>
              <a:lnSpc>
                <a:spcPct val="120000"/>
              </a:lnSpc>
            </a:pPr>
            <a:r>
              <a:rPr lang="en-US" dirty="0" smtClean="0"/>
              <a:t>We </a:t>
            </a:r>
            <a:r>
              <a:rPr lang="en-US" dirty="0"/>
              <a:t>imported the </a:t>
            </a:r>
            <a:r>
              <a:rPr lang="en-US" dirty="0" smtClean="0"/>
              <a:t>“apache </a:t>
            </a:r>
            <a:r>
              <a:rPr lang="en-US" dirty="0"/>
              <a:t>spark </a:t>
            </a:r>
            <a:r>
              <a:rPr lang="en-US" dirty="0" err="1"/>
              <a:t>sql</a:t>
            </a:r>
            <a:r>
              <a:rPr lang="en-US" dirty="0"/>
              <a:t> </a:t>
            </a:r>
            <a:r>
              <a:rPr lang="en-US" dirty="0" smtClean="0"/>
              <a:t>function” </a:t>
            </a:r>
            <a:r>
              <a:rPr lang="en-US" dirty="0"/>
              <a:t>and the date time format packages. </a:t>
            </a:r>
            <a:endParaRPr lang="en-US" dirty="0" smtClean="0"/>
          </a:p>
          <a:p>
            <a:pPr>
              <a:lnSpc>
                <a:spcPct val="120000"/>
              </a:lnSpc>
            </a:pPr>
            <a:r>
              <a:rPr lang="en-US" dirty="0" smtClean="0"/>
              <a:t>Then </a:t>
            </a:r>
            <a:r>
              <a:rPr lang="en-US" dirty="0"/>
              <a:t>we adjusted the path and added the location of the data to the script. </a:t>
            </a:r>
          </a:p>
        </p:txBody>
      </p:sp>
    </p:spTree>
    <p:extLst>
      <p:ext uri="{BB962C8B-B14F-4D97-AF65-F5344CB8AC3E}">
        <p14:creationId xmlns:p14="http://schemas.microsoft.com/office/powerpoint/2010/main" val="3977258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808</TotalTime>
  <Words>765</Words>
  <Application>Microsoft Macintosh PowerPoint</Application>
  <PresentationFormat>On-screen Show (4:3)</PresentationFormat>
  <Paragraphs>59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Novel Contribution</vt:lpstr>
      <vt:lpstr>Novel Contribution Continued..</vt:lpstr>
      <vt:lpstr>Novel Contribution Continued…</vt:lpstr>
      <vt:lpstr>Work by Competitors</vt:lpstr>
      <vt:lpstr>Work By Competitors Continued..</vt:lpstr>
      <vt:lpstr>Work By Competitors Continued..</vt:lpstr>
      <vt:lpstr>Work By Competitors Continued..</vt:lpstr>
      <vt:lpstr>Data</vt:lpstr>
      <vt:lpstr>Data Continued..</vt:lpstr>
      <vt:lpstr>Data Continued..</vt:lpstr>
      <vt:lpstr>Data Continued..</vt:lpstr>
      <vt:lpstr>Data Continued…</vt:lpstr>
      <vt:lpstr>Data Continued…</vt:lpstr>
      <vt:lpstr>Data Continued…</vt:lpstr>
      <vt:lpstr>Method</vt:lpstr>
      <vt:lpstr>Method..</vt:lpstr>
      <vt:lpstr>Method..</vt:lpstr>
      <vt:lpstr>Method..</vt:lpstr>
      <vt:lpstr>Method...</vt:lpstr>
      <vt:lpstr>Method..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Novel Contribution</dc:title>
  <dc:creator>Joanna Riascos</dc:creator>
  <cp:lastModifiedBy>Joanna Riascos</cp:lastModifiedBy>
  <cp:revision>45</cp:revision>
  <dcterms:created xsi:type="dcterms:W3CDTF">2017-02-21T22:01:47Z</dcterms:created>
  <dcterms:modified xsi:type="dcterms:W3CDTF">2017-02-26T01:50:19Z</dcterms:modified>
</cp:coreProperties>
</file>