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243713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1pPr>
    <a:lvl2pPr marL="0" marR="0" indent="914216"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2pPr>
    <a:lvl3pPr marL="0" marR="0" indent="1828433"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3pPr>
    <a:lvl4pPr marL="0" marR="0" indent="2742651"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4pPr>
    <a:lvl5pPr marL="0" marR="0" indent="3656867"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5pPr>
    <a:lvl6pPr marL="0" marR="0" indent="4571086"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6pPr>
    <a:lvl7pPr marL="0" marR="0" indent="5485303"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7pPr>
    <a:lvl8pPr marL="0" marR="0" indent="6399519"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8pPr>
    <a:lvl9pPr marL="0" marR="0" indent="7313737"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737572"/>
        </a:fontRef>
        <a:srgbClr val="73757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8EF"/>
          </a:solidFill>
        </a:fill>
      </a:tcStyle>
    </a:wholeTbl>
    <a:band2H>
      <a:tcTxStyle b="def" i="def"/>
      <a:tcStyle>
        <a:tcBdr/>
        <a:fill>
          <a:solidFill>
            <a:srgbClr val="F0F4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737572"/>
        </a:fontRef>
        <a:srgbClr val="73757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E1DD"/>
          </a:solidFill>
        </a:fill>
      </a:tcStyle>
    </a:wholeTbl>
    <a:band2H>
      <a:tcTxStyle b="def" i="def"/>
      <a:tcStyle>
        <a:tcBdr/>
        <a:fill>
          <a:solidFill>
            <a:srgbClr val="F2F1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737572"/>
        </a:fontRef>
        <a:srgbClr val="73757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E1DD"/>
          </a:solidFill>
        </a:fill>
      </a:tcStyle>
    </a:wholeTbl>
    <a:band2H>
      <a:tcTxStyle b="def" i="def"/>
      <a:tcStyle>
        <a:tcBdr/>
        <a:fill>
          <a:solidFill>
            <a:srgbClr val="F2F1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737572"/>
        </a:fontRef>
        <a:srgbClr val="73757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BEBEB"/>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737572"/>
        </a:fontRef>
        <a:srgbClr val="737572"/>
      </a:tcTxStyle>
      <a:tcStyle>
        <a:tcBdr>
          <a:left>
            <a:ln w="12700" cap="flat">
              <a:noFill/>
              <a:miter lim="400000"/>
            </a:ln>
          </a:left>
          <a:right>
            <a:ln w="12700" cap="flat">
              <a:noFill/>
              <a:miter lim="400000"/>
            </a:ln>
          </a:right>
          <a:top>
            <a:ln w="50800" cap="flat">
              <a:solidFill>
                <a:srgbClr val="737572"/>
              </a:solidFill>
              <a:prstDash val="solid"/>
              <a:round/>
            </a:ln>
          </a:top>
          <a:bottom>
            <a:ln w="25400" cap="flat">
              <a:solidFill>
                <a:srgbClr val="737572"/>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737572"/>
              </a:solidFill>
              <a:prstDash val="solid"/>
              <a:round/>
            </a:ln>
          </a:top>
          <a:bottom>
            <a:ln w="25400" cap="flat">
              <a:solidFill>
                <a:srgbClr val="73757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737572"/>
        </a:fontRef>
        <a:srgbClr val="73757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5D4"/>
          </a:solidFill>
        </a:fill>
      </a:tcStyle>
    </a:wholeTbl>
    <a:band2H>
      <a:tcTxStyle b="def" i="def"/>
      <a:tcStyle>
        <a:tcBdr/>
        <a:fill>
          <a:solidFill>
            <a:srgbClr val="EBEB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37572"/>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37572"/>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37572"/>
          </a:solidFill>
        </a:fill>
      </a:tcStyle>
    </a:firstRow>
  </a:tblStyle>
  <a:tblStyle styleId="{2708684C-4D16-4618-839F-0558EEFCDFE6}" styleName="">
    <a:tblBg/>
    <a:wholeTbl>
      <a:tcTxStyle b="off" i="off">
        <a:fontRef idx="major">
          <a:srgbClr val="737572"/>
        </a:fontRef>
        <a:srgbClr val="737572"/>
      </a:tcTxStyle>
      <a:tcStyle>
        <a:tcBdr>
          <a:left>
            <a:ln w="12700" cap="flat">
              <a:solidFill>
                <a:srgbClr val="737572"/>
              </a:solidFill>
              <a:prstDash val="solid"/>
              <a:round/>
            </a:ln>
          </a:left>
          <a:right>
            <a:ln w="12700" cap="flat">
              <a:solidFill>
                <a:srgbClr val="737572"/>
              </a:solidFill>
              <a:prstDash val="solid"/>
              <a:round/>
            </a:ln>
          </a:right>
          <a:top>
            <a:ln w="12700" cap="flat">
              <a:solidFill>
                <a:srgbClr val="737572"/>
              </a:solidFill>
              <a:prstDash val="solid"/>
              <a:round/>
            </a:ln>
          </a:top>
          <a:bottom>
            <a:ln w="12700" cap="flat">
              <a:solidFill>
                <a:srgbClr val="737572"/>
              </a:solidFill>
              <a:prstDash val="solid"/>
              <a:round/>
            </a:ln>
          </a:bottom>
          <a:insideH>
            <a:ln w="12700" cap="flat">
              <a:solidFill>
                <a:srgbClr val="737572"/>
              </a:solidFill>
              <a:prstDash val="solid"/>
              <a:round/>
            </a:ln>
          </a:insideH>
          <a:insideV>
            <a:ln w="12700" cap="flat">
              <a:solidFill>
                <a:srgbClr val="737572"/>
              </a:solidFill>
              <a:prstDash val="solid"/>
              <a:round/>
            </a:ln>
          </a:insideV>
        </a:tcBdr>
        <a:fill>
          <a:solidFill>
            <a:srgbClr val="737572">
              <a:alpha val="20000"/>
            </a:srgbClr>
          </a:solidFill>
        </a:fill>
      </a:tcStyle>
    </a:wholeTbl>
    <a:band2H>
      <a:tcTxStyle b="def" i="def"/>
      <a:tcStyle>
        <a:tcBdr/>
        <a:fill>
          <a:solidFill>
            <a:srgbClr val="FFFFFF"/>
          </a:solidFill>
        </a:fill>
      </a:tcStyle>
    </a:band2H>
    <a:firstCol>
      <a:tcTxStyle b="on" i="off">
        <a:fontRef idx="major">
          <a:srgbClr val="737572"/>
        </a:fontRef>
        <a:srgbClr val="737572"/>
      </a:tcTxStyle>
      <a:tcStyle>
        <a:tcBdr>
          <a:left>
            <a:ln w="12700" cap="flat">
              <a:solidFill>
                <a:srgbClr val="737572"/>
              </a:solidFill>
              <a:prstDash val="solid"/>
              <a:round/>
            </a:ln>
          </a:left>
          <a:right>
            <a:ln w="12700" cap="flat">
              <a:solidFill>
                <a:srgbClr val="737572"/>
              </a:solidFill>
              <a:prstDash val="solid"/>
              <a:round/>
            </a:ln>
          </a:right>
          <a:top>
            <a:ln w="12700" cap="flat">
              <a:solidFill>
                <a:srgbClr val="737572"/>
              </a:solidFill>
              <a:prstDash val="solid"/>
              <a:round/>
            </a:ln>
          </a:top>
          <a:bottom>
            <a:ln w="12700" cap="flat">
              <a:solidFill>
                <a:srgbClr val="737572"/>
              </a:solidFill>
              <a:prstDash val="solid"/>
              <a:round/>
            </a:ln>
          </a:bottom>
          <a:insideH>
            <a:ln w="12700" cap="flat">
              <a:solidFill>
                <a:srgbClr val="737572"/>
              </a:solidFill>
              <a:prstDash val="solid"/>
              <a:round/>
            </a:ln>
          </a:insideH>
          <a:insideV>
            <a:ln w="12700" cap="flat">
              <a:solidFill>
                <a:srgbClr val="737572"/>
              </a:solidFill>
              <a:prstDash val="solid"/>
              <a:round/>
            </a:ln>
          </a:insideV>
        </a:tcBdr>
        <a:fill>
          <a:solidFill>
            <a:srgbClr val="737572">
              <a:alpha val="20000"/>
            </a:srgbClr>
          </a:solidFill>
        </a:fill>
      </a:tcStyle>
    </a:firstCol>
    <a:lastRow>
      <a:tcTxStyle b="on" i="off">
        <a:fontRef idx="major">
          <a:srgbClr val="737572"/>
        </a:fontRef>
        <a:srgbClr val="737572"/>
      </a:tcTxStyle>
      <a:tcStyle>
        <a:tcBdr>
          <a:left>
            <a:ln w="12700" cap="flat">
              <a:solidFill>
                <a:srgbClr val="737572"/>
              </a:solidFill>
              <a:prstDash val="solid"/>
              <a:round/>
            </a:ln>
          </a:left>
          <a:right>
            <a:ln w="12700" cap="flat">
              <a:solidFill>
                <a:srgbClr val="737572"/>
              </a:solidFill>
              <a:prstDash val="solid"/>
              <a:round/>
            </a:ln>
          </a:right>
          <a:top>
            <a:ln w="50800" cap="flat">
              <a:solidFill>
                <a:srgbClr val="737572"/>
              </a:solidFill>
              <a:prstDash val="solid"/>
              <a:round/>
            </a:ln>
          </a:top>
          <a:bottom>
            <a:ln w="12700" cap="flat">
              <a:solidFill>
                <a:srgbClr val="737572"/>
              </a:solidFill>
              <a:prstDash val="solid"/>
              <a:round/>
            </a:ln>
          </a:bottom>
          <a:insideH>
            <a:ln w="12700" cap="flat">
              <a:solidFill>
                <a:srgbClr val="737572"/>
              </a:solidFill>
              <a:prstDash val="solid"/>
              <a:round/>
            </a:ln>
          </a:insideH>
          <a:insideV>
            <a:ln w="12700" cap="flat">
              <a:solidFill>
                <a:srgbClr val="737572"/>
              </a:solidFill>
              <a:prstDash val="solid"/>
              <a:round/>
            </a:ln>
          </a:insideV>
        </a:tcBdr>
        <a:fill>
          <a:noFill/>
        </a:fill>
      </a:tcStyle>
    </a:lastRow>
    <a:firstRow>
      <a:tcTxStyle b="on" i="off">
        <a:fontRef idx="major">
          <a:srgbClr val="737572"/>
        </a:fontRef>
        <a:srgbClr val="737572"/>
      </a:tcTxStyle>
      <a:tcStyle>
        <a:tcBdr>
          <a:left>
            <a:ln w="12700" cap="flat">
              <a:solidFill>
                <a:srgbClr val="737572"/>
              </a:solidFill>
              <a:prstDash val="solid"/>
              <a:round/>
            </a:ln>
          </a:left>
          <a:right>
            <a:ln w="12700" cap="flat">
              <a:solidFill>
                <a:srgbClr val="737572"/>
              </a:solidFill>
              <a:prstDash val="solid"/>
              <a:round/>
            </a:ln>
          </a:right>
          <a:top>
            <a:ln w="12700" cap="flat">
              <a:solidFill>
                <a:srgbClr val="737572"/>
              </a:solidFill>
              <a:prstDash val="solid"/>
              <a:round/>
            </a:ln>
          </a:top>
          <a:bottom>
            <a:ln w="25400" cap="flat">
              <a:solidFill>
                <a:srgbClr val="737572"/>
              </a:solidFill>
              <a:prstDash val="solid"/>
              <a:round/>
            </a:ln>
          </a:bottom>
          <a:insideH>
            <a:ln w="12700" cap="flat">
              <a:solidFill>
                <a:srgbClr val="737572"/>
              </a:solidFill>
              <a:prstDash val="solid"/>
              <a:round/>
            </a:ln>
          </a:insideH>
          <a:insideV>
            <a:ln w="12700" cap="flat">
              <a:solidFill>
                <a:srgbClr val="73757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a:pPr/>
          </a:p>
        </p:txBody>
      </p:sp>
      <p:sp>
        <p:nvSpPr>
          <p:cNvPr id="70" name="Shape 7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14216" latinLnBrk="0">
      <a:defRPr sz="2400">
        <a:latin typeface="+mn-lt"/>
        <a:ea typeface="+mn-ea"/>
        <a:cs typeface="+mn-cs"/>
        <a:sym typeface="Montserrat Regular"/>
      </a:defRPr>
    </a:lvl1pPr>
    <a:lvl2pPr indent="228600" defTabSz="914216" latinLnBrk="0">
      <a:defRPr sz="2400">
        <a:latin typeface="+mn-lt"/>
        <a:ea typeface="+mn-ea"/>
        <a:cs typeface="+mn-cs"/>
        <a:sym typeface="Montserrat Regular"/>
      </a:defRPr>
    </a:lvl2pPr>
    <a:lvl3pPr indent="457200" defTabSz="914216" latinLnBrk="0">
      <a:defRPr sz="2400">
        <a:latin typeface="+mn-lt"/>
        <a:ea typeface="+mn-ea"/>
        <a:cs typeface="+mn-cs"/>
        <a:sym typeface="Montserrat Regular"/>
      </a:defRPr>
    </a:lvl3pPr>
    <a:lvl4pPr indent="685800" defTabSz="914216" latinLnBrk="0">
      <a:defRPr sz="2400">
        <a:latin typeface="+mn-lt"/>
        <a:ea typeface="+mn-ea"/>
        <a:cs typeface="+mn-cs"/>
        <a:sym typeface="Montserrat Regular"/>
      </a:defRPr>
    </a:lvl4pPr>
    <a:lvl5pPr indent="914400" defTabSz="914216" latinLnBrk="0">
      <a:defRPr sz="2400">
        <a:latin typeface="+mn-lt"/>
        <a:ea typeface="+mn-ea"/>
        <a:cs typeface="+mn-cs"/>
        <a:sym typeface="Montserrat Regular"/>
      </a:defRPr>
    </a:lvl5pPr>
    <a:lvl6pPr indent="1143000" defTabSz="914216" latinLnBrk="0">
      <a:defRPr sz="2400">
        <a:latin typeface="+mn-lt"/>
        <a:ea typeface="+mn-ea"/>
        <a:cs typeface="+mn-cs"/>
        <a:sym typeface="Montserrat Regular"/>
      </a:defRPr>
    </a:lvl6pPr>
    <a:lvl7pPr indent="1371600" defTabSz="914216" latinLnBrk="0">
      <a:defRPr sz="2400">
        <a:latin typeface="+mn-lt"/>
        <a:ea typeface="+mn-ea"/>
        <a:cs typeface="+mn-cs"/>
        <a:sym typeface="Montserrat Regular"/>
      </a:defRPr>
    </a:lvl7pPr>
    <a:lvl8pPr indent="1600200" defTabSz="914216" latinLnBrk="0">
      <a:defRPr sz="2400">
        <a:latin typeface="+mn-lt"/>
        <a:ea typeface="+mn-ea"/>
        <a:cs typeface="+mn-cs"/>
        <a:sym typeface="Montserrat Regular"/>
      </a:defRPr>
    </a:lvl8pPr>
    <a:lvl9pPr indent="1828800" defTabSz="914216" latinLnBrk="0">
      <a:defRPr sz="2400">
        <a:latin typeface="+mn-lt"/>
        <a:ea typeface="+mn-ea"/>
        <a:cs typeface="+mn-cs"/>
        <a:sym typeface="Montserrat Regular"/>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A summary of the dataset we have. We 3,400 ip admission data per row of patients hospitalised with a certain condition. Let’s call it condition X. I’ve also categorise the variables into 3 groups - clinical data obtained from the admission, patient level data and financial data.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ph type="sldImg"/>
          </p:nvPr>
        </p:nvSpPr>
        <p:spPr>
          <a:prstGeom prst="rect">
            <a:avLst/>
          </a:prstGeom>
        </p:spPr>
        <p:txBody>
          <a:bodyPr/>
          <a:lstStyle/>
          <a:p>
            <a:pPr/>
          </a:p>
        </p:txBody>
      </p:sp>
      <p:sp>
        <p:nvSpPr>
          <p:cNvPr id="316" name="Shape 316"/>
          <p:cNvSpPr/>
          <p:nvPr>
            <p:ph type="body" sz="quarter" idx="1"/>
          </p:nvPr>
        </p:nvSpPr>
        <p:spPr>
          <a:prstGeom prst="rect">
            <a:avLst/>
          </a:prstGeom>
        </p:spPr>
        <p:txBody>
          <a:bodyPr/>
          <a:lstStyle/>
          <a:p>
            <a:pPr/>
            <a:r>
              <a:t>Firstly, I would like to take a look into patient level data. At first glance, it seems like insights into these variables will be of interest in term of population health initiatives.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sldImg"/>
          </p:nvPr>
        </p:nvSpPr>
        <p:spPr>
          <a:prstGeom prst="rect">
            <a:avLst/>
          </a:prstGeom>
        </p:spPr>
        <p:txBody>
          <a:bodyPr/>
          <a:lstStyle/>
          <a:p>
            <a:pPr/>
          </a:p>
        </p:txBody>
      </p:sp>
      <p:sp>
        <p:nvSpPr>
          <p:cNvPr id="324" name="Shape 324"/>
          <p:cNvSpPr/>
          <p:nvPr>
            <p:ph type="body" sz="quarter" idx="1"/>
          </p:nvPr>
        </p:nvSpPr>
        <p:spPr>
          <a:prstGeom prst="rect">
            <a:avLst/>
          </a:prstGeom>
        </p:spPr>
        <p:txBody>
          <a:bodyPr/>
          <a:lstStyle/>
          <a:p>
            <a:pPr/>
            <a:r>
              <a:t>Since we are not looking into per admission data, I further aggregate the target variable into per patient’s total bill per year.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Shape 334"/>
          <p:cNvSpPr/>
          <p:nvPr>
            <p:ph type="sldImg"/>
          </p:nvPr>
        </p:nvSpPr>
        <p:spPr>
          <a:prstGeom prst="rect">
            <a:avLst/>
          </a:prstGeom>
        </p:spPr>
        <p:txBody>
          <a:bodyPr/>
          <a:lstStyle/>
          <a:p>
            <a:pPr/>
          </a:p>
        </p:txBody>
      </p:sp>
      <p:sp>
        <p:nvSpPr>
          <p:cNvPr id="335" name="Shape 335"/>
          <p:cNvSpPr/>
          <p:nvPr>
            <p:ph type="body" sz="quarter" idx="1"/>
          </p:nvPr>
        </p:nvSpPr>
        <p:spPr>
          <a:prstGeom prst="rect">
            <a:avLst/>
          </a:prstGeom>
        </p:spPr>
        <p:txBody>
          <a:bodyPr/>
          <a:lstStyle/>
          <a:p>
            <a:pPr/>
            <a:r>
              <a:t>Summary of variables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Shape 362"/>
          <p:cNvSpPr/>
          <p:nvPr>
            <p:ph type="sldImg"/>
          </p:nvPr>
        </p:nvSpPr>
        <p:spPr>
          <a:prstGeom prst="rect">
            <a:avLst/>
          </a:prstGeom>
        </p:spPr>
        <p:txBody>
          <a:bodyPr/>
          <a:lstStyle/>
          <a:p>
            <a:pPr/>
          </a:p>
        </p:txBody>
      </p:sp>
      <p:sp>
        <p:nvSpPr>
          <p:cNvPr id="363" name="Shape 363"/>
          <p:cNvSpPr/>
          <p:nvPr>
            <p:ph type="body" sz="quarter" idx="1"/>
          </p:nvPr>
        </p:nvSpPr>
        <p:spPr>
          <a:prstGeom prst="rect">
            <a:avLst/>
          </a:prstGeom>
        </p:spPr>
        <p:txBody>
          <a:bodyPr/>
          <a:lstStyle/>
          <a:p>
            <a:pPr/>
            <a:r>
              <a:t>Did a chi-square test to see whether there is a relation between other variable and number of encounter per year.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ph type="sldImg"/>
          </p:nvPr>
        </p:nvSpPr>
        <p:spPr>
          <a:prstGeom prst="rect">
            <a:avLst/>
          </a:prstGeom>
        </p:spPr>
        <p:txBody>
          <a:bodyPr/>
          <a:lstStyle/>
          <a:p>
            <a:pPr/>
          </a:p>
        </p:txBody>
      </p:sp>
      <p:sp>
        <p:nvSpPr>
          <p:cNvPr id="382" name="Shape 382"/>
          <p:cNvSpPr/>
          <p:nvPr>
            <p:ph type="body" sz="quarter" idx="1"/>
          </p:nvPr>
        </p:nvSpPr>
        <p:spPr>
          <a:prstGeom prst="rect">
            <a:avLst/>
          </a:prstGeom>
        </p:spPr>
        <p:txBody>
          <a:bodyPr/>
          <a:lstStyle/>
          <a:p>
            <a:pPr/>
            <a:r>
              <a:t>Since the number of encounter per year has high multicollinearity with medical histories, we can take this variable into account by dividing the total bills per year by the number of encounters.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Shape 389"/>
          <p:cNvSpPr/>
          <p:nvPr>
            <p:ph type="sldImg"/>
          </p:nvPr>
        </p:nvSpPr>
        <p:spPr>
          <a:prstGeom prst="rect">
            <a:avLst/>
          </a:prstGeom>
        </p:spPr>
        <p:txBody>
          <a:bodyPr/>
          <a:lstStyle/>
          <a:p>
            <a:pPr/>
          </a:p>
        </p:txBody>
      </p:sp>
      <p:sp>
        <p:nvSpPr>
          <p:cNvPr id="390" name="Shape 390"/>
          <p:cNvSpPr/>
          <p:nvPr>
            <p:ph type="body" sz="quarter" idx="1"/>
          </p:nvPr>
        </p:nvSpPr>
        <p:spPr>
          <a:prstGeom prst="rect">
            <a:avLst/>
          </a:prstGeom>
        </p:spPr>
        <p:txBody>
          <a:bodyPr/>
          <a:lstStyle/>
          <a:p>
            <a:pPr/>
            <a:r>
              <a:t>One-way ANOVA is used to see if there are significant differences between each medical history.</a:t>
            </a:r>
          </a:p>
          <a:p>
            <a:pPr/>
            <a:r>
              <a:t>Aligned with the feature importance we did earlier 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Shape 416"/>
          <p:cNvSpPr/>
          <p:nvPr>
            <p:ph type="sldImg"/>
          </p:nvPr>
        </p:nvSpPr>
        <p:spPr>
          <a:prstGeom prst="rect">
            <a:avLst/>
          </a:prstGeom>
        </p:spPr>
        <p:txBody>
          <a:bodyPr/>
          <a:lstStyle/>
          <a:p>
            <a:pPr/>
          </a:p>
        </p:txBody>
      </p:sp>
      <p:sp>
        <p:nvSpPr>
          <p:cNvPr id="417" name="Shape 417"/>
          <p:cNvSpPr/>
          <p:nvPr>
            <p:ph type="body" sz="quarter" idx="1"/>
          </p:nvPr>
        </p:nvSpPr>
        <p:spPr>
          <a:prstGeom prst="rect">
            <a:avLst/>
          </a:prstGeom>
        </p:spPr>
        <p:txBody>
          <a:bodyPr/>
          <a:lstStyle/>
          <a:p>
            <a:pPr/>
            <a:r>
              <a:t>Condition X is related to BMI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 name="Shape 464"/>
          <p:cNvSpPr/>
          <p:nvPr>
            <p:ph type="sldImg"/>
          </p:nvPr>
        </p:nvSpPr>
        <p:spPr>
          <a:prstGeom prst="rect">
            <a:avLst/>
          </a:prstGeom>
        </p:spPr>
        <p:txBody>
          <a:bodyPr/>
          <a:lstStyle/>
          <a:p>
            <a:pPr/>
          </a:p>
        </p:txBody>
      </p:sp>
      <p:sp>
        <p:nvSpPr>
          <p:cNvPr id="465" name="Shape 465"/>
          <p:cNvSpPr/>
          <p:nvPr>
            <p:ph type="body" sz="quarter" idx="1"/>
          </p:nvPr>
        </p:nvSpPr>
        <p:spPr>
          <a:prstGeom prst="rect">
            <a:avLst/>
          </a:prstGeom>
        </p:spPr>
        <p:txBody>
          <a:bodyPr/>
          <a:lstStyle/>
          <a:p>
            <a:pPr/>
            <a:r>
              <a:t>* ethical concerns regarding race as a factor to estimate costs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3" name="Shape 513"/>
          <p:cNvSpPr/>
          <p:nvPr>
            <p:ph type="sldImg"/>
          </p:nvPr>
        </p:nvSpPr>
        <p:spPr>
          <a:prstGeom prst="rect">
            <a:avLst/>
          </a:prstGeom>
        </p:spPr>
        <p:txBody>
          <a:bodyPr/>
          <a:lstStyle/>
          <a:p>
            <a:pPr/>
          </a:p>
        </p:txBody>
      </p:sp>
      <p:sp>
        <p:nvSpPr>
          <p:cNvPr id="514" name="Shape 514"/>
          <p:cNvSpPr/>
          <p:nvPr>
            <p:ph type="body" sz="quarter" idx="1"/>
          </p:nvPr>
        </p:nvSpPr>
        <p:spPr>
          <a:prstGeom prst="rect">
            <a:avLst/>
          </a:prstGeom>
        </p:spPr>
        <p:txBody>
          <a:bodyPr/>
          <a:lstStyle/>
          <a:p>
            <a:pPr/>
            <a:r>
              <a:t>Demographics factors are useful for stratifying population for intervention, but there may be ethical considerations if used for cost estimations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Based on the data we have, I’ve come up with some new variables that I can think of. Some of them are useful some may not be. But it still worth to have a look, who knows we might find it useful.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The first thing that came to my mind for the variable length of stay, is the effect of ward costs to the total bill. I thought it makes logical sense that the total bill will increase with longer stay in the hospital. However, I did a correlation coefficient analysis on los to the total bill and it proved my theory wrong. I will not be using this variable, and will use the total bill as a target variable.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Since the cost of care is the main target that we are looking into for this project, I plotted a distribution graph to see what we are dealing with. As you can see our distribution is skewed to the right and that is not helpful for most statistical tools. Hence, I have transformed it using a natural log to ensure approximate normality and more useful in terms of interpretation of our model later 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Descriptive analytics of demographics of our patient population to have a look at the distribution. One-way ANOVA is used to see if there are significant differences between each demographics groups with respect to the total bill.</a:t>
            </a:r>
          </a:p>
          <a:p>
            <a:pPr/>
          </a:p>
          <a:p>
            <a:pPr/>
            <a:r>
              <a:t>Total bills varies between all demographics groups.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r>
              <a:t>Distribution of age is bimodal - which means that we have 2 population groups.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p>
            <a:pPr/>
            <a:r>
              <a:t>With so much information, I was at lost of how I should start. I would love to analyse every single variable and every single permutation, it is just not feasible with the limited amount of time. I need a way to help me focus into the things that matter.  so I decided to load all the data into a decision tree to have a quick look of the importance of each variable with respect to the total bill for each admission.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sldImg"/>
          </p:nvPr>
        </p:nvSpPr>
        <p:spPr>
          <a:prstGeom prst="rect">
            <a:avLst/>
          </a:prstGeom>
        </p:spPr>
        <p:txBody>
          <a:bodyPr/>
          <a:lstStyle/>
          <a:p>
            <a:pPr/>
          </a:p>
        </p:txBody>
      </p:sp>
      <p:sp>
        <p:nvSpPr>
          <p:cNvPr id="280" name="Shape 280"/>
          <p:cNvSpPr/>
          <p:nvPr>
            <p:ph type="body" sz="quarter" idx="1"/>
          </p:nvPr>
        </p:nvSpPr>
        <p:spPr>
          <a:prstGeom prst="rect">
            <a:avLst/>
          </a:prstGeom>
        </p:spPr>
        <p:txBody>
          <a:bodyPr/>
          <a:lstStyle/>
          <a:p>
            <a:pPr/>
            <a:r>
              <a:t>I also did a quick analysis of our some of our continuous variables to observe their relationship with the total bill per admission. There’s evidence to show that these are the variables that shows some positive correlation with total bill. Example: age - total bill tend to increase with 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a:r>
              <a:t>I’ve split the variables into the category groups - clinical data that can only be obtain during the admission and patient level data. Insights obtained from these category groups will have different use cases.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Blank">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ull Image">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
        <p:nvSpPr>
          <p:cNvPr id="19" name="Picture Placeholder 8"/>
          <p:cNvSpPr/>
          <p:nvPr>
            <p:ph type="pic" idx="13"/>
          </p:nvPr>
        </p:nvSpPr>
        <p:spPr>
          <a:xfrm>
            <a:off x="-276644" y="-261257"/>
            <a:ext cx="24930939" cy="14238514"/>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lide">
    <p:spTree>
      <p:nvGrpSpPr>
        <p:cNvPr id="1" name=""/>
        <p:cNvGrpSpPr/>
        <p:nvPr/>
      </p:nvGrpSpPr>
      <p:grpSpPr>
        <a:xfrm>
          <a:off x="0" y="0"/>
          <a:ext cx="0" cy="0"/>
          <a:chOff x="0" y="0"/>
          <a:chExt cx="0" cy="0"/>
        </a:xfrm>
      </p:grpSpPr>
      <p:sp>
        <p:nvSpPr>
          <p:cNvPr id="26" name="Slide Number"/>
          <p:cNvSpPr txBox="1"/>
          <p:nvPr>
            <p:ph type="sldNum" sz="quarter" idx="2"/>
          </p:nvPr>
        </p:nvSpPr>
        <p:spPr>
          <a:prstGeom prst="rect">
            <a:avLst/>
          </a:prstGeom>
        </p:spPr>
        <p:txBody>
          <a:bodyPr/>
          <a:lstStyle/>
          <a:p>
            <a:pPr/>
            <a:fld id="{86CB4B4D-7CA3-9044-876B-883B54F8677D}" type="slidenum"/>
          </a:p>
        </p:txBody>
      </p:sp>
      <p:sp>
        <p:nvSpPr>
          <p:cNvPr id="27" name="Picture Placeholder 8"/>
          <p:cNvSpPr/>
          <p:nvPr>
            <p:ph type="pic" sz="half" idx="13"/>
          </p:nvPr>
        </p:nvSpPr>
        <p:spPr>
          <a:xfrm>
            <a:off x="8174494" y="3494313"/>
            <a:ext cx="8028662" cy="9078687"/>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1_Slide">
    <p:spTree>
      <p:nvGrpSpPr>
        <p:cNvPr id="1" name=""/>
        <p:cNvGrpSpPr/>
        <p:nvPr/>
      </p:nvGrpSpPr>
      <p:grpSpPr>
        <a:xfrm>
          <a:off x="0" y="0"/>
          <a:ext cx="0" cy="0"/>
          <a:chOff x="0" y="0"/>
          <a:chExt cx="0" cy="0"/>
        </a:xfrm>
      </p:grpSpPr>
      <p:sp>
        <p:nvSpPr>
          <p:cNvPr id="34" name="Slide Number"/>
          <p:cNvSpPr txBox="1"/>
          <p:nvPr>
            <p:ph type="sldNum" sz="quarter" idx="2"/>
          </p:nvPr>
        </p:nvSpPr>
        <p:spPr>
          <a:prstGeom prst="rect">
            <a:avLst/>
          </a:prstGeom>
        </p:spPr>
        <p:txBody>
          <a:bodyPr/>
          <a:lstStyle/>
          <a:p>
            <a:pPr/>
            <a:fld id="{86CB4B4D-7CA3-9044-876B-883B54F8677D}" type="slidenum"/>
          </a:p>
        </p:txBody>
      </p:sp>
      <p:sp>
        <p:nvSpPr>
          <p:cNvPr id="35" name="Picture Placeholder 8"/>
          <p:cNvSpPr/>
          <p:nvPr>
            <p:ph type="pic" sz="quarter" idx="13"/>
          </p:nvPr>
        </p:nvSpPr>
        <p:spPr>
          <a:xfrm>
            <a:off x="14325600" y="7602388"/>
            <a:ext cx="8680706" cy="6113612"/>
          </a:xfrm>
          <a:prstGeom prst="rect">
            <a:avLst/>
          </a:prstGeom>
        </p:spPr>
        <p:txBody>
          <a:bodyPr lIns="91439" rIns="91439">
            <a:noAutofit/>
          </a:bodyPr>
          <a:lstStyle/>
          <a:p>
            <a:pPr/>
          </a:p>
        </p:txBody>
      </p:sp>
      <p:sp>
        <p:nvSpPr>
          <p:cNvPr id="36" name="Picture Placeholder 8"/>
          <p:cNvSpPr/>
          <p:nvPr>
            <p:ph type="pic" sz="half" idx="14"/>
          </p:nvPr>
        </p:nvSpPr>
        <p:spPr>
          <a:xfrm>
            <a:off x="1400493" y="-2"/>
            <a:ext cx="11231775" cy="10177613"/>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2_Slide">
    <p:spTree>
      <p:nvGrpSpPr>
        <p:cNvPr id="1" name=""/>
        <p:cNvGrpSpPr/>
        <p:nvPr/>
      </p:nvGrpSpPr>
      <p:grpSpPr>
        <a:xfrm>
          <a:off x="0" y="0"/>
          <a:ext cx="0" cy="0"/>
          <a:chOff x="0" y="0"/>
          <a:chExt cx="0" cy="0"/>
        </a:xfrm>
      </p:grpSpPr>
      <p:sp>
        <p:nvSpPr>
          <p:cNvPr id="43" name="Slide Number"/>
          <p:cNvSpPr txBox="1"/>
          <p:nvPr>
            <p:ph type="sldNum" sz="quarter" idx="2"/>
          </p:nvPr>
        </p:nvSpPr>
        <p:spPr>
          <a:prstGeom prst="rect">
            <a:avLst/>
          </a:prstGeom>
        </p:spPr>
        <p:txBody>
          <a:bodyPr/>
          <a:lstStyle/>
          <a:p>
            <a:pPr/>
            <a:fld id="{86CB4B4D-7CA3-9044-876B-883B54F8677D}" type="slidenum"/>
          </a:p>
        </p:txBody>
      </p:sp>
      <p:sp>
        <p:nvSpPr>
          <p:cNvPr id="44" name="Picture Placeholder 8"/>
          <p:cNvSpPr/>
          <p:nvPr>
            <p:ph type="pic" sz="quarter" idx="13"/>
          </p:nvPr>
        </p:nvSpPr>
        <p:spPr>
          <a:xfrm>
            <a:off x="13648687" y="7510357"/>
            <a:ext cx="4246019" cy="4144707"/>
          </a:xfrm>
          <a:prstGeom prst="rect">
            <a:avLst/>
          </a:prstGeom>
        </p:spPr>
        <p:txBody>
          <a:bodyPr lIns="91439" rIns="91439">
            <a:noAutofit/>
          </a:bodyPr>
          <a:lstStyle/>
          <a:p>
            <a:pPr/>
          </a:p>
        </p:txBody>
      </p:sp>
      <p:sp>
        <p:nvSpPr>
          <p:cNvPr id="45" name="Picture Placeholder 8"/>
          <p:cNvSpPr/>
          <p:nvPr>
            <p:ph type="pic" sz="quarter" idx="14"/>
          </p:nvPr>
        </p:nvSpPr>
        <p:spPr>
          <a:xfrm>
            <a:off x="9094661" y="7510357"/>
            <a:ext cx="4246018" cy="4144707"/>
          </a:xfrm>
          <a:prstGeom prst="rect">
            <a:avLst/>
          </a:prstGeom>
        </p:spPr>
        <p:txBody>
          <a:bodyPr lIns="91439" rIns="91439">
            <a:noAutofit/>
          </a:bodyPr>
          <a:lstStyle/>
          <a:p>
            <a:pPr/>
          </a:p>
        </p:txBody>
      </p:sp>
      <p:sp>
        <p:nvSpPr>
          <p:cNvPr id="46" name="Picture Placeholder 8"/>
          <p:cNvSpPr/>
          <p:nvPr>
            <p:ph type="pic" sz="quarter" idx="15"/>
          </p:nvPr>
        </p:nvSpPr>
        <p:spPr>
          <a:xfrm>
            <a:off x="18202715" y="7510357"/>
            <a:ext cx="4246018" cy="4144707"/>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3_Slide">
    <p:spTree>
      <p:nvGrpSpPr>
        <p:cNvPr id="1" name=""/>
        <p:cNvGrpSpPr/>
        <p:nvPr/>
      </p:nvGrpSpPr>
      <p:grpSpPr>
        <a:xfrm>
          <a:off x="0" y="0"/>
          <a:ext cx="0" cy="0"/>
          <a:chOff x="0" y="0"/>
          <a:chExt cx="0" cy="0"/>
        </a:xfrm>
      </p:grpSpPr>
      <p:sp>
        <p:nvSpPr>
          <p:cNvPr id="53" name="Slide Number"/>
          <p:cNvSpPr txBox="1"/>
          <p:nvPr>
            <p:ph type="sldNum" sz="quarter" idx="2"/>
          </p:nvPr>
        </p:nvSpPr>
        <p:spPr>
          <a:prstGeom prst="rect">
            <a:avLst/>
          </a:prstGeom>
        </p:spPr>
        <p:txBody>
          <a:bodyPr/>
          <a:lstStyle/>
          <a:p>
            <a:pPr/>
            <a:fld id="{86CB4B4D-7CA3-9044-876B-883B54F8677D}" type="slidenum"/>
          </a:p>
        </p:txBody>
      </p:sp>
      <p:sp>
        <p:nvSpPr>
          <p:cNvPr id="54" name="Picture Placeholder 8"/>
          <p:cNvSpPr/>
          <p:nvPr>
            <p:ph type="pic" sz="half" idx="13"/>
          </p:nvPr>
        </p:nvSpPr>
        <p:spPr>
          <a:xfrm>
            <a:off x="13569565" y="2331774"/>
            <a:ext cx="13876601" cy="8707792"/>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1" name="Title Text"/>
          <p:cNvSpPr txBox="1"/>
          <p:nvPr>
            <p:ph type="title"/>
          </p:nvPr>
        </p:nvSpPr>
        <p:spPr>
          <a:xfrm>
            <a:off x="3046412" y="2247128"/>
            <a:ext cx="18278476" cy="4772714"/>
          </a:xfrm>
          <a:prstGeom prst="rect">
            <a:avLst/>
          </a:prstGeom>
        </p:spPr>
        <p:txBody>
          <a:bodyPr lIns="91392" tIns="91392" rIns="91392" bIns="91392" anchor="b"/>
          <a:lstStyle>
            <a:lvl1pPr algn="ctr" defTabSz="1828800">
              <a:defRPr sz="12000">
                <a:solidFill>
                  <a:srgbClr val="000000"/>
                </a:solidFill>
                <a:latin typeface="Calibri Light"/>
                <a:ea typeface="Calibri Light"/>
                <a:cs typeface="Calibri Light"/>
                <a:sym typeface="Calibri Light"/>
              </a:defRPr>
            </a:lvl1pPr>
          </a:lstStyle>
          <a:p>
            <a:pPr/>
            <a:r>
              <a:t>Title Text</a:t>
            </a:r>
          </a:p>
        </p:txBody>
      </p:sp>
      <p:sp>
        <p:nvSpPr>
          <p:cNvPr id="62" name="Body Level One…"/>
          <p:cNvSpPr txBox="1"/>
          <p:nvPr>
            <p:ph type="body" sz="quarter" idx="1"/>
          </p:nvPr>
        </p:nvSpPr>
        <p:spPr>
          <a:xfrm>
            <a:off x="3046412" y="7203895"/>
            <a:ext cx="18278476" cy="3309800"/>
          </a:xfrm>
          <a:prstGeom prst="rect">
            <a:avLst/>
          </a:prstGeom>
        </p:spPr>
        <p:txBody>
          <a:bodyPr lIns="91392" tIns="91392" rIns="91392" bIns="91392"/>
          <a:lstStyle>
            <a:lvl1pPr algn="ctr" defTabSz="1828800">
              <a:defRPr sz="4800">
                <a:solidFill>
                  <a:srgbClr val="000000"/>
                </a:solidFill>
                <a:latin typeface="Calibri"/>
                <a:ea typeface="Calibri"/>
                <a:cs typeface="Calibri"/>
                <a:sym typeface="Calibri"/>
              </a:defRPr>
            </a:lvl1pPr>
            <a:lvl2pPr indent="457200" algn="ctr" defTabSz="1828800">
              <a:defRPr sz="4800">
                <a:solidFill>
                  <a:srgbClr val="000000"/>
                </a:solidFill>
                <a:latin typeface="Calibri"/>
                <a:ea typeface="Calibri"/>
                <a:cs typeface="Calibri"/>
                <a:sym typeface="Calibri"/>
              </a:defRPr>
            </a:lvl2pPr>
            <a:lvl3pPr indent="914400" algn="ctr" defTabSz="1828800">
              <a:defRPr sz="4800">
                <a:solidFill>
                  <a:srgbClr val="000000"/>
                </a:solidFill>
                <a:latin typeface="Calibri"/>
                <a:ea typeface="Calibri"/>
                <a:cs typeface="Calibri"/>
                <a:sym typeface="Calibri"/>
              </a:defRPr>
            </a:lvl3pPr>
            <a:lvl4pPr indent="1371600" algn="ctr" defTabSz="1828800">
              <a:defRPr sz="4800">
                <a:solidFill>
                  <a:srgbClr val="000000"/>
                </a:solidFill>
                <a:latin typeface="Calibri"/>
                <a:ea typeface="Calibri"/>
                <a:cs typeface="Calibri"/>
                <a:sym typeface="Calibri"/>
              </a:defRPr>
            </a:lvl4pPr>
            <a:lvl5pPr indent="1828800" algn="ctr" defTabSz="1828800">
              <a:defRPr sz="48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xfrm>
            <a:off x="22161257" y="12799042"/>
            <a:ext cx="534516" cy="551086"/>
          </a:xfrm>
          <a:prstGeom prst="rect">
            <a:avLst/>
          </a:prstGeom>
        </p:spPr>
        <p:txBody>
          <a:bodyPr lIns="91392" tIns="91392" rIns="91392" bIns="91392" anchor="ctr"/>
          <a:lstStyle>
            <a:lvl1pPr algn="r" defTabSz="1828800">
              <a:defRPr sz="24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23494314" y="610540"/>
            <a:ext cx="704091" cy="728945"/>
          </a:xfrm>
          <a:prstGeom prst="rect">
            <a:avLst/>
          </a:prstGeom>
          <a:ln w="12700">
            <a:miter lim="400000"/>
          </a:ln>
        </p:spPr>
        <p:txBody>
          <a:bodyPr wrap="none" lIns="91421" tIns="91421" rIns="91421" bIns="91421">
            <a:spAutoFit/>
          </a:bodyPr>
          <a:lstStyle/>
          <a:p>
            <a:pPr/>
            <a:fld id="{86CB4B4D-7CA3-9044-876B-883B54F8677D}" type="slidenum"/>
          </a:p>
        </p:txBody>
      </p:sp>
      <p:sp>
        <p:nvSpPr>
          <p:cNvPr id="3" name="Title Text"/>
          <p:cNvSpPr txBox="1"/>
          <p:nvPr>
            <p:ph type="title"/>
          </p:nvPr>
        </p:nvSpPr>
        <p:spPr>
          <a:xfrm>
            <a:off x="1218564" y="184149"/>
            <a:ext cx="21934171" cy="30162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1218564" y="3200400"/>
            <a:ext cx="21934171" cy="105156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Lst>
  <p:transition xmlns:p14="http://schemas.microsoft.com/office/powerpoint/2010/main" spd="med" advClick="1"/>
  <p:txStyles>
    <p:titleStyle>
      <a:lvl1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1pPr>
      <a:lvl2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2pPr>
      <a:lvl3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3pPr>
      <a:lvl4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4pPr>
      <a:lvl5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5pPr>
      <a:lvl6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6pPr>
      <a:lvl7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7pPr>
      <a:lvl8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8pPr>
      <a:lvl9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9pPr>
    </p:titleStyle>
    <p:bodyStyle>
      <a:lvl1pPr marL="0" marR="0" indent="0" algn="l" defTabSz="1828343" rtl="0" latinLnBrk="0">
        <a:lnSpc>
          <a:spcPct val="90000"/>
        </a:lnSpc>
        <a:spcBef>
          <a:spcPts val="2000"/>
        </a:spcBef>
        <a:spcAft>
          <a:spcPts val="0"/>
        </a:spcAft>
        <a:buClrTx/>
        <a:buSzTx/>
        <a:buFontTx/>
        <a:buNone/>
        <a:tabLst/>
        <a:defRPr b="0" baseline="0" cap="none" i="0" spc="0" strike="noStrike" sz="5500" u="none">
          <a:ln>
            <a:noFill/>
          </a:ln>
          <a:solidFill>
            <a:srgbClr val="737572"/>
          </a:solidFill>
          <a:uFillTx/>
          <a:latin typeface="+mj-lt"/>
          <a:ea typeface="+mj-ea"/>
          <a:cs typeface="+mj-cs"/>
          <a:sym typeface="Helvetica"/>
        </a:defRPr>
      </a:lvl1pPr>
      <a:lvl2pPr marL="0" marR="0" indent="914171" algn="l" defTabSz="1828343" rtl="0" latinLnBrk="0">
        <a:lnSpc>
          <a:spcPct val="90000"/>
        </a:lnSpc>
        <a:spcBef>
          <a:spcPts val="2000"/>
        </a:spcBef>
        <a:spcAft>
          <a:spcPts val="0"/>
        </a:spcAft>
        <a:buClrTx/>
        <a:buSzTx/>
        <a:buFontTx/>
        <a:buNone/>
        <a:tabLst/>
        <a:defRPr b="0" baseline="0" cap="none" i="0" spc="0" strike="noStrike" sz="5500" u="none">
          <a:ln>
            <a:noFill/>
          </a:ln>
          <a:solidFill>
            <a:srgbClr val="737572"/>
          </a:solidFill>
          <a:uFillTx/>
          <a:latin typeface="+mj-lt"/>
          <a:ea typeface="+mj-ea"/>
          <a:cs typeface="+mj-cs"/>
          <a:sym typeface="Helvetica"/>
        </a:defRPr>
      </a:lvl2pPr>
      <a:lvl3pPr marL="0" marR="0" indent="1828343" algn="l" defTabSz="1828343" rtl="0" latinLnBrk="0">
        <a:lnSpc>
          <a:spcPct val="90000"/>
        </a:lnSpc>
        <a:spcBef>
          <a:spcPts val="2000"/>
        </a:spcBef>
        <a:spcAft>
          <a:spcPts val="0"/>
        </a:spcAft>
        <a:buClrTx/>
        <a:buSzTx/>
        <a:buFontTx/>
        <a:buNone/>
        <a:tabLst/>
        <a:defRPr b="0" baseline="0" cap="none" i="0" spc="0" strike="noStrike" sz="5500" u="none">
          <a:ln>
            <a:noFill/>
          </a:ln>
          <a:solidFill>
            <a:srgbClr val="737572"/>
          </a:solidFill>
          <a:uFillTx/>
          <a:latin typeface="+mj-lt"/>
          <a:ea typeface="+mj-ea"/>
          <a:cs typeface="+mj-cs"/>
          <a:sym typeface="Helvetica"/>
        </a:defRPr>
      </a:lvl3pPr>
      <a:lvl4pPr marL="0" marR="0" indent="2742513" algn="l" defTabSz="1828343" rtl="0" latinLnBrk="0">
        <a:lnSpc>
          <a:spcPct val="90000"/>
        </a:lnSpc>
        <a:spcBef>
          <a:spcPts val="2000"/>
        </a:spcBef>
        <a:spcAft>
          <a:spcPts val="0"/>
        </a:spcAft>
        <a:buClrTx/>
        <a:buSzTx/>
        <a:buFontTx/>
        <a:buNone/>
        <a:tabLst/>
        <a:defRPr b="0" baseline="0" cap="none" i="0" spc="0" strike="noStrike" sz="5500" u="none">
          <a:ln>
            <a:noFill/>
          </a:ln>
          <a:solidFill>
            <a:srgbClr val="737572"/>
          </a:solidFill>
          <a:uFillTx/>
          <a:latin typeface="+mj-lt"/>
          <a:ea typeface="+mj-ea"/>
          <a:cs typeface="+mj-cs"/>
          <a:sym typeface="Helvetica"/>
        </a:defRPr>
      </a:lvl4pPr>
      <a:lvl5pPr marL="0" marR="0" indent="3656684" algn="l" defTabSz="1828343" rtl="0" latinLnBrk="0">
        <a:lnSpc>
          <a:spcPct val="90000"/>
        </a:lnSpc>
        <a:spcBef>
          <a:spcPts val="2000"/>
        </a:spcBef>
        <a:spcAft>
          <a:spcPts val="0"/>
        </a:spcAft>
        <a:buClrTx/>
        <a:buSzTx/>
        <a:buFontTx/>
        <a:buNone/>
        <a:tabLst/>
        <a:defRPr b="0" baseline="0" cap="none" i="0" spc="0" strike="noStrike" sz="5500" u="none">
          <a:ln>
            <a:noFill/>
          </a:ln>
          <a:solidFill>
            <a:srgbClr val="737572"/>
          </a:solidFill>
          <a:uFillTx/>
          <a:latin typeface="+mj-lt"/>
          <a:ea typeface="+mj-ea"/>
          <a:cs typeface="+mj-cs"/>
          <a:sym typeface="Helvetica"/>
        </a:defRPr>
      </a:lvl5pPr>
      <a:lvl6pPr marL="5289135" marR="0" indent="-718278" algn="l" defTabSz="1828343" rtl="0" latinLnBrk="0">
        <a:lnSpc>
          <a:spcPct val="90000"/>
        </a:lnSpc>
        <a:spcBef>
          <a:spcPts val="2000"/>
        </a:spcBef>
        <a:spcAft>
          <a:spcPts val="0"/>
        </a:spcAft>
        <a:buClrTx/>
        <a:buSzPct val="100000"/>
        <a:buFontTx/>
        <a:buChar char="•"/>
        <a:tabLst/>
        <a:defRPr b="0" baseline="0" cap="none" i="0" spc="0" strike="noStrike" sz="5500" u="none">
          <a:ln>
            <a:noFill/>
          </a:ln>
          <a:solidFill>
            <a:srgbClr val="737572"/>
          </a:solidFill>
          <a:uFillTx/>
          <a:latin typeface="+mj-lt"/>
          <a:ea typeface="+mj-ea"/>
          <a:cs typeface="+mj-cs"/>
          <a:sym typeface="Helvetica"/>
        </a:defRPr>
      </a:lvl6pPr>
      <a:lvl7pPr marL="6203305" marR="0" indent="-718277" algn="l" defTabSz="1828343" rtl="0" latinLnBrk="0">
        <a:lnSpc>
          <a:spcPct val="90000"/>
        </a:lnSpc>
        <a:spcBef>
          <a:spcPts val="2000"/>
        </a:spcBef>
        <a:spcAft>
          <a:spcPts val="0"/>
        </a:spcAft>
        <a:buClrTx/>
        <a:buSzPct val="100000"/>
        <a:buFontTx/>
        <a:buChar char="•"/>
        <a:tabLst/>
        <a:defRPr b="0" baseline="0" cap="none" i="0" spc="0" strike="noStrike" sz="5500" u="none">
          <a:ln>
            <a:noFill/>
          </a:ln>
          <a:solidFill>
            <a:srgbClr val="737572"/>
          </a:solidFill>
          <a:uFillTx/>
          <a:latin typeface="+mj-lt"/>
          <a:ea typeface="+mj-ea"/>
          <a:cs typeface="+mj-cs"/>
          <a:sym typeface="Helvetica"/>
        </a:defRPr>
      </a:lvl7pPr>
      <a:lvl8pPr marL="7117477" marR="0" indent="-718277" algn="l" defTabSz="1828343" rtl="0" latinLnBrk="0">
        <a:lnSpc>
          <a:spcPct val="90000"/>
        </a:lnSpc>
        <a:spcBef>
          <a:spcPts val="2000"/>
        </a:spcBef>
        <a:spcAft>
          <a:spcPts val="0"/>
        </a:spcAft>
        <a:buClrTx/>
        <a:buSzPct val="100000"/>
        <a:buFontTx/>
        <a:buChar char="•"/>
        <a:tabLst/>
        <a:defRPr b="0" baseline="0" cap="none" i="0" spc="0" strike="noStrike" sz="5500" u="none">
          <a:ln>
            <a:noFill/>
          </a:ln>
          <a:solidFill>
            <a:srgbClr val="737572"/>
          </a:solidFill>
          <a:uFillTx/>
          <a:latin typeface="+mj-lt"/>
          <a:ea typeface="+mj-ea"/>
          <a:cs typeface="+mj-cs"/>
          <a:sym typeface="Helvetica"/>
        </a:defRPr>
      </a:lvl8pPr>
      <a:lvl9pPr marL="8031648" marR="0" indent="-718277" algn="l" defTabSz="1828343" rtl="0" latinLnBrk="0">
        <a:lnSpc>
          <a:spcPct val="90000"/>
        </a:lnSpc>
        <a:spcBef>
          <a:spcPts val="2000"/>
        </a:spcBef>
        <a:spcAft>
          <a:spcPts val="0"/>
        </a:spcAft>
        <a:buClrTx/>
        <a:buSzPct val="100000"/>
        <a:buFontTx/>
        <a:buChar char="•"/>
        <a:tabLst/>
        <a:defRPr b="0" baseline="0" cap="none" i="0" spc="0" strike="noStrike" sz="5500" u="none">
          <a:ln>
            <a:noFill/>
          </a:ln>
          <a:solidFill>
            <a:srgbClr val="737572"/>
          </a:solidFill>
          <a:uFillTx/>
          <a:latin typeface="+mj-lt"/>
          <a:ea typeface="+mj-ea"/>
          <a:cs typeface="+mj-cs"/>
          <a:sym typeface="Helvetica"/>
        </a:defRPr>
      </a:lvl9pPr>
    </p:bodyStyle>
    <p:otherStyle>
      <a:lvl1pPr marL="0" marR="0" indent="0"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1pPr>
      <a:lvl2pPr marL="0" marR="0" indent="914216"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2pPr>
      <a:lvl3pPr marL="0" marR="0" indent="1828433"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3pPr>
      <a:lvl4pPr marL="0" marR="0" indent="2742651"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4pPr>
      <a:lvl5pPr marL="0" marR="0" indent="3656867"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5pPr>
      <a:lvl6pPr marL="0" marR="0" indent="4571086"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6pPr>
      <a:lvl7pPr marL="0" marR="0" indent="5485303"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7pPr>
      <a:lvl8pPr marL="0" marR="0" indent="6399519"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8pPr>
      <a:lvl9pPr marL="0" marR="0" indent="7313737"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tif"/><Relationship Id="rId4" Type="http://schemas.openxmlformats.org/officeDocument/2006/relationships/image" Target="../media/image3.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tif"/><Relationship Id="rId3" Type="http://schemas.openxmlformats.org/officeDocument/2006/relationships/image" Target="../media/image5.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tif"/><Relationship Id="rId3" Type="http://schemas.openxmlformats.org/officeDocument/2006/relationships/image" Target="../media/image7.tif"/><Relationship Id="rId4"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tif"/><Relationship Id="rId4" Type="http://schemas.openxmlformats.org/officeDocument/2006/relationships/image" Target="../media/image9.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healthhub.sg"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tif"/></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tif"/><Relationship Id="rId4" Type="http://schemas.openxmlformats.org/officeDocument/2006/relationships/image" Target="../media/image15.tif"/></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tif"/></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tif"/><Relationship Id="rId4" Type="http://schemas.openxmlformats.org/officeDocument/2006/relationships/image" Target="../media/image19.tif"/><Relationship Id="rId5" Type="http://schemas.openxmlformats.org/officeDocument/2006/relationships/image" Target="../media/image20.tif"/></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tif"/><Relationship Id="rId3" Type="http://schemas.openxmlformats.org/officeDocument/2006/relationships/image" Target="../media/image21.tif"/></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Rectangle"/>
          <p:cNvSpPr/>
          <p:nvPr/>
        </p:nvSpPr>
        <p:spPr>
          <a:xfrm>
            <a:off x="-39370" y="-4461"/>
            <a:ext cx="24427628" cy="13831626"/>
          </a:xfrm>
          <a:prstGeom prst="rect">
            <a:avLst/>
          </a:prstGeom>
          <a:solidFill>
            <a:srgbClr val="C7CDD4"/>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73" name="Rectangle"/>
          <p:cNvSpPr/>
          <p:nvPr/>
        </p:nvSpPr>
        <p:spPr>
          <a:xfrm>
            <a:off x="-39370" y="-4461"/>
            <a:ext cx="24427628" cy="13831626"/>
          </a:xfrm>
          <a:prstGeom prst="rect">
            <a:avLst/>
          </a:prstGeom>
          <a:gradFill>
            <a:gsLst>
              <a:gs pos="0">
                <a:srgbClr val="88DDCF">
                  <a:alpha val="90449"/>
                </a:srgbClr>
              </a:gs>
              <a:gs pos="100000">
                <a:srgbClr val="869DD7">
                  <a:alpha val="90449"/>
                </a:srgbClr>
              </a:gs>
            </a:gsLst>
            <a:lin ang="3255681"/>
          </a:gra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74" name="Healthcare is expensive"/>
          <p:cNvSpPr txBox="1"/>
          <p:nvPr/>
        </p:nvSpPr>
        <p:spPr>
          <a:xfrm>
            <a:off x="8192054" y="5380635"/>
            <a:ext cx="15299904" cy="1757585"/>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10300">
                <a:solidFill>
                  <a:srgbClr val="FFFFFF"/>
                </a:solidFill>
              </a:defRPr>
            </a:lvl1pPr>
          </a:lstStyle>
          <a:p>
            <a:pPr/>
            <a:r>
              <a:t>Healthcare is expensive</a:t>
            </a:r>
          </a:p>
        </p:txBody>
      </p:sp>
      <p:sp>
        <p:nvSpPr>
          <p:cNvPr id="75" name="&amp; it is getting more expensive"/>
          <p:cNvSpPr txBox="1"/>
          <p:nvPr/>
        </p:nvSpPr>
        <p:spPr>
          <a:xfrm>
            <a:off x="8332877" y="7370067"/>
            <a:ext cx="11564562" cy="7288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914400">
              <a:defRPr i="1">
                <a:solidFill>
                  <a:srgbClr val="FFFFFF"/>
                </a:solidFill>
              </a:defRPr>
            </a:lvl1pPr>
          </a:lstStyle>
          <a:p>
            <a:pPr/>
            <a:r>
              <a:t>&amp; it is getting more expensive</a:t>
            </a:r>
          </a:p>
        </p:txBody>
      </p:sp>
      <p:sp>
        <p:nvSpPr>
          <p:cNvPr id="76"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77"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78"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79"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80"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81"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6895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82" name="Cash"/>
          <p:cNvSpPr/>
          <p:nvPr/>
        </p:nvSpPr>
        <p:spPr>
          <a:xfrm>
            <a:off x="4178432" y="4764480"/>
            <a:ext cx="3198127" cy="13117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071"/>
                </a:lnTo>
                <a:lnTo>
                  <a:pt x="21600" y="0"/>
                </a:lnTo>
                <a:lnTo>
                  <a:pt x="0" y="0"/>
                </a:lnTo>
                <a:close/>
                <a:moveTo>
                  <a:pt x="3019" y="1846"/>
                </a:moveTo>
                <a:lnTo>
                  <a:pt x="9380" y="1846"/>
                </a:lnTo>
                <a:cubicBezTo>
                  <a:pt x="8379" y="3482"/>
                  <a:pt x="7686" y="6872"/>
                  <a:pt x="7686" y="10802"/>
                </a:cubicBezTo>
                <a:cubicBezTo>
                  <a:pt x="7686" y="14732"/>
                  <a:pt x="8379" y="18118"/>
                  <a:pt x="9380" y="19754"/>
                </a:cubicBezTo>
                <a:lnTo>
                  <a:pt x="3019" y="19754"/>
                </a:lnTo>
                <a:cubicBezTo>
                  <a:pt x="2835" y="16931"/>
                  <a:pt x="1920" y="14704"/>
                  <a:pt x="762" y="14256"/>
                </a:cubicBezTo>
                <a:lnTo>
                  <a:pt x="762" y="7344"/>
                </a:lnTo>
                <a:cubicBezTo>
                  <a:pt x="1920" y="6896"/>
                  <a:pt x="2835" y="4669"/>
                  <a:pt x="3019" y="1846"/>
                </a:cubicBezTo>
                <a:close/>
                <a:moveTo>
                  <a:pt x="12080" y="1846"/>
                </a:moveTo>
                <a:lnTo>
                  <a:pt x="18581" y="1846"/>
                </a:lnTo>
                <a:cubicBezTo>
                  <a:pt x="18765" y="4669"/>
                  <a:pt x="19678" y="6896"/>
                  <a:pt x="20836" y="7344"/>
                </a:cubicBezTo>
                <a:lnTo>
                  <a:pt x="20836" y="14256"/>
                </a:lnTo>
                <a:cubicBezTo>
                  <a:pt x="19678" y="14704"/>
                  <a:pt x="18765" y="16931"/>
                  <a:pt x="18581" y="19754"/>
                </a:cubicBezTo>
                <a:lnTo>
                  <a:pt x="12080" y="19754"/>
                </a:lnTo>
                <a:cubicBezTo>
                  <a:pt x="13080" y="18118"/>
                  <a:pt x="13772" y="14732"/>
                  <a:pt x="13772" y="10802"/>
                </a:cubicBezTo>
                <a:cubicBezTo>
                  <a:pt x="13772" y="6872"/>
                  <a:pt x="13080" y="3482"/>
                  <a:pt x="12080" y="1846"/>
                </a:cubicBezTo>
                <a:close/>
                <a:moveTo>
                  <a:pt x="4544" y="7884"/>
                </a:moveTo>
                <a:cubicBezTo>
                  <a:pt x="4232" y="7884"/>
                  <a:pt x="3921" y="8174"/>
                  <a:pt x="3683" y="8754"/>
                </a:cubicBezTo>
                <a:cubicBezTo>
                  <a:pt x="3208" y="9913"/>
                  <a:pt x="3208" y="11795"/>
                  <a:pt x="3683" y="12953"/>
                </a:cubicBezTo>
                <a:cubicBezTo>
                  <a:pt x="4159" y="14112"/>
                  <a:pt x="4929" y="14112"/>
                  <a:pt x="5404" y="12953"/>
                </a:cubicBezTo>
                <a:cubicBezTo>
                  <a:pt x="5880" y="11795"/>
                  <a:pt x="5880" y="9913"/>
                  <a:pt x="5404" y="8754"/>
                </a:cubicBezTo>
                <a:cubicBezTo>
                  <a:pt x="5167" y="8174"/>
                  <a:pt x="4855" y="7884"/>
                  <a:pt x="4544" y="7884"/>
                </a:cubicBezTo>
                <a:close/>
                <a:moveTo>
                  <a:pt x="16914" y="7884"/>
                </a:moveTo>
                <a:cubicBezTo>
                  <a:pt x="16603" y="7884"/>
                  <a:pt x="16291" y="8174"/>
                  <a:pt x="16054" y="8754"/>
                </a:cubicBezTo>
                <a:cubicBezTo>
                  <a:pt x="15578" y="9913"/>
                  <a:pt x="15578" y="11795"/>
                  <a:pt x="16054" y="12953"/>
                </a:cubicBezTo>
                <a:cubicBezTo>
                  <a:pt x="16529" y="14112"/>
                  <a:pt x="17301" y="14112"/>
                  <a:pt x="17776" y="12953"/>
                </a:cubicBezTo>
                <a:cubicBezTo>
                  <a:pt x="18252" y="11795"/>
                  <a:pt x="18252" y="9913"/>
                  <a:pt x="17776" y="8754"/>
                </a:cubicBezTo>
                <a:cubicBezTo>
                  <a:pt x="17539" y="8174"/>
                  <a:pt x="17226" y="7884"/>
                  <a:pt x="16914" y="7884"/>
                </a:cubicBezTo>
                <a:close/>
              </a:path>
            </a:pathLst>
          </a:custGeom>
          <a:solidFill>
            <a:srgbClr val="FFFFFF">
              <a:alpha val="50000"/>
            </a:srgbClr>
          </a:solidFill>
          <a:ln w="12700">
            <a:solidFill>
              <a:schemeClr val="accent1"/>
            </a:solidFill>
            <a:miter/>
          </a:ln>
        </p:spPr>
        <p:txBody>
          <a:bodyPr lIns="45719" rIns="45719" anchor="ctr"/>
          <a:lstStyle/>
          <a:p>
            <a:pPr/>
          </a:p>
        </p:txBody>
      </p:sp>
      <p:sp>
        <p:nvSpPr>
          <p:cNvPr id="83"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6895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84" name="Cash"/>
          <p:cNvSpPr/>
          <p:nvPr/>
        </p:nvSpPr>
        <p:spPr>
          <a:xfrm>
            <a:off x="987383" y="9953335"/>
            <a:ext cx="2299697" cy="943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071"/>
                </a:lnTo>
                <a:lnTo>
                  <a:pt x="21600" y="0"/>
                </a:lnTo>
                <a:lnTo>
                  <a:pt x="0" y="0"/>
                </a:lnTo>
                <a:close/>
                <a:moveTo>
                  <a:pt x="3019" y="1846"/>
                </a:moveTo>
                <a:lnTo>
                  <a:pt x="9380" y="1846"/>
                </a:lnTo>
                <a:cubicBezTo>
                  <a:pt x="8379" y="3482"/>
                  <a:pt x="7686" y="6872"/>
                  <a:pt x="7686" y="10802"/>
                </a:cubicBezTo>
                <a:cubicBezTo>
                  <a:pt x="7686" y="14732"/>
                  <a:pt x="8379" y="18118"/>
                  <a:pt x="9380" y="19754"/>
                </a:cubicBezTo>
                <a:lnTo>
                  <a:pt x="3019" y="19754"/>
                </a:lnTo>
                <a:cubicBezTo>
                  <a:pt x="2835" y="16931"/>
                  <a:pt x="1920" y="14704"/>
                  <a:pt x="762" y="14256"/>
                </a:cubicBezTo>
                <a:lnTo>
                  <a:pt x="762" y="7344"/>
                </a:lnTo>
                <a:cubicBezTo>
                  <a:pt x="1920" y="6896"/>
                  <a:pt x="2835" y="4669"/>
                  <a:pt x="3019" y="1846"/>
                </a:cubicBezTo>
                <a:close/>
                <a:moveTo>
                  <a:pt x="12080" y="1846"/>
                </a:moveTo>
                <a:lnTo>
                  <a:pt x="18581" y="1846"/>
                </a:lnTo>
                <a:cubicBezTo>
                  <a:pt x="18765" y="4669"/>
                  <a:pt x="19678" y="6896"/>
                  <a:pt x="20836" y="7344"/>
                </a:cubicBezTo>
                <a:lnTo>
                  <a:pt x="20836" y="14256"/>
                </a:lnTo>
                <a:cubicBezTo>
                  <a:pt x="19678" y="14704"/>
                  <a:pt x="18765" y="16931"/>
                  <a:pt x="18581" y="19754"/>
                </a:cubicBezTo>
                <a:lnTo>
                  <a:pt x="12080" y="19754"/>
                </a:lnTo>
                <a:cubicBezTo>
                  <a:pt x="13080" y="18118"/>
                  <a:pt x="13772" y="14732"/>
                  <a:pt x="13772" y="10802"/>
                </a:cubicBezTo>
                <a:cubicBezTo>
                  <a:pt x="13772" y="6872"/>
                  <a:pt x="13080" y="3482"/>
                  <a:pt x="12080" y="1846"/>
                </a:cubicBezTo>
                <a:close/>
                <a:moveTo>
                  <a:pt x="4544" y="7884"/>
                </a:moveTo>
                <a:cubicBezTo>
                  <a:pt x="4232" y="7884"/>
                  <a:pt x="3921" y="8174"/>
                  <a:pt x="3683" y="8754"/>
                </a:cubicBezTo>
                <a:cubicBezTo>
                  <a:pt x="3208" y="9913"/>
                  <a:pt x="3208" y="11795"/>
                  <a:pt x="3683" y="12953"/>
                </a:cubicBezTo>
                <a:cubicBezTo>
                  <a:pt x="4159" y="14112"/>
                  <a:pt x="4929" y="14112"/>
                  <a:pt x="5404" y="12953"/>
                </a:cubicBezTo>
                <a:cubicBezTo>
                  <a:pt x="5880" y="11795"/>
                  <a:pt x="5880" y="9913"/>
                  <a:pt x="5404" y="8754"/>
                </a:cubicBezTo>
                <a:cubicBezTo>
                  <a:pt x="5167" y="8174"/>
                  <a:pt x="4855" y="7884"/>
                  <a:pt x="4544" y="7884"/>
                </a:cubicBezTo>
                <a:close/>
                <a:moveTo>
                  <a:pt x="16914" y="7884"/>
                </a:moveTo>
                <a:cubicBezTo>
                  <a:pt x="16603" y="7884"/>
                  <a:pt x="16291" y="8174"/>
                  <a:pt x="16054" y="8754"/>
                </a:cubicBezTo>
                <a:cubicBezTo>
                  <a:pt x="15578" y="9913"/>
                  <a:pt x="15578" y="11795"/>
                  <a:pt x="16054" y="12953"/>
                </a:cubicBezTo>
                <a:cubicBezTo>
                  <a:pt x="16529" y="14112"/>
                  <a:pt x="17301" y="14112"/>
                  <a:pt x="17776" y="12953"/>
                </a:cubicBezTo>
                <a:cubicBezTo>
                  <a:pt x="18252" y="11795"/>
                  <a:pt x="18252" y="9913"/>
                  <a:pt x="17776" y="8754"/>
                </a:cubicBezTo>
                <a:cubicBezTo>
                  <a:pt x="17539" y="8174"/>
                  <a:pt x="17226" y="7884"/>
                  <a:pt x="16914" y="7884"/>
                </a:cubicBezTo>
                <a:close/>
              </a:path>
            </a:pathLst>
          </a:custGeom>
          <a:solidFill>
            <a:srgbClr val="FFFFFF">
              <a:alpha val="50000"/>
            </a:srgbClr>
          </a:solidFill>
          <a:ln w="12700">
            <a:solidFill>
              <a:schemeClr val="accent1"/>
            </a:solidFill>
            <a:miter/>
          </a:ln>
        </p:spPr>
        <p:txBody>
          <a:bodyPr lIns="45719" rIns="45719" anchor="ctr"/>
          <a:lstStyle/>
          <a:p>
            <a:pPr/>
          </a:p>
        </p:txBody>
      </p:sp>
      <p:sp>
        <p:nvSpPr>
          <p:cNvPr id="85"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6895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86" name="Cash"/>
          <p:cNvSpPr/>
          <p:nvPr/>
        </p:nvSpPr>
        <p:spPr>
          <a:xfrm>
            <a:off x="-1304140" y="-565427"/>
            <a:ext cx="3198126" cy="13117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071"/>
                </a:lnTo>
                <a:lnTo>
                  <a:pt x="21600" y="0"/>
                </a:lnTo>
                <a:lnTo>
                  <a:pt x="0" y="0"/>
                </a:lnTo>
                <a:close/>
                <a:moveTo>
                  <a:pt x="3019" y="1846"/>
                </a:moveTo>
                <a:lnTo>
                  <a:pt x="9380" y="1846"/>
                </a:lnTo>
                <a:cubicBezTo>
                  <a:pt x="8379" y="3482"/>
                  <a:pt x="7686" y="6872"/>
                  <a:pt x="7686" y="10802"/>
                </a:cubicBezTo>
                <a:cubicBezTo>
                  <a:pt x="7686" y="14732"/>
                  <a:pt x="8379" y="18118"/>
                  <a:pt x="9380" y="19754"/>
                </a:cubicBezTo>
                <a:lnTo>
                  <a:pt x="3019" y="19754"/>
                </a:lnTo>
                <a:cubicBezTo>
                  <a:pt x="2835" y="16931"/>
                  <a:pt x="1920" y="14704"/>
                  <a:pt x="762" y="14256"/>
                </a:cubicBezTo>
                <a:lnTo>
                  <a:pt x="762" y="7344"/>
                </a:lnTo>
                <a:cubicBezTo>
                  <a:pt x="1920" y="6896"/>
                  <a:pt x="2835" y="4669"/>
                  <a:pt x="3019" y="1846"/>
                </a:cubicBezTo>
                <a:close/>
                <a:moveTo>
                  <a:pt x="12080" y="1846"/>
                </a:moveTo>
                <a:lnTo>
                  <a:pt x="18581" y="1846"/>
                </a:lnTo>
                <a:cubicBezTo>
                  <a:pt x="18765" y="4669"/>
                  <a:pt x="19678" y="6896"/>
                  <a:pt x="20836" y="7344"/>
                </a:cubicBezTo>
                <a:lnTo>
                  <a:pt x="20836" y="14256"/>
                </a:lnTo>
                <a:cubicBezTo>
                  <a:pt x="19678" y="14704"/>
                  <a:pt x="18765" y="16931"/>
                  <a:pt x="18581" y="19754"/>
                </a:cubicBezTo>
                <a:lnTo>
                  <a:pt x="12080" y="19754"/>
                </a:lnTo>
                <a:cubicBezTo>
                  <a:pt x="13080" y="18118"/>
                  <a:pt x="13772" y="14732"/>
                  <a:pt x="13772" y="10802"/>
                </a:cubicBezTo>
                <a:cubicBezTo>
                  <a:pt x="13772" y="6872"/>
                  <a:pt x="13080" y="3482"/>
                  <a:pt x="12080" y="1846"/>
                </a:cubicBezTo>
                <a:close/>
                <a:moveTo>
                  <a:pt x="4544" y="7884"/>
                </a:moveTo>
                <a:cubicBezTo>
                  <a:pt x="4232" y="7884"/>
                  <a:pt x="3921" y="8174"/>
                  <a:pt x="3683" y="8754"/>
                </a:cubicBezTo>
                <a:cubicBezTo>
                  <a:pt x="3208" y="9913"/>
                  <a:pt x="3208" y="11795"/>
                  <a:pt x="3683" y="12953"/>
                </a:cubicBezTo>
                <a:cubicBezTo>
                  <a:pt x="4159" y="14112"/>
                  <a:pt x="4929" y="14112"/>
                  <a:pt x="5404" y="12953"/>
                </a:cubicBezTo>
                <a:cubicBezTo>
                  <a:pt x="5880" y="11795"/>
                  <a:pt x="5880" y="9913"/>
                  <a:pt x="5404" y="8754"/>
                </a:cubicBezTo>
                <a:cubicBezTo>
                  <a:pt x="5167" y="8174"/>
                  <a:pt x="4855" y="7884"/>
                  <a:pt x="4544" y="7884"/>
                </a:cubicBezTo>
                <a:close/>
                <a:moveTo>
                  <a:pt x="16914" y="7884"/>
                </a:moveTo>
                <a:cubicBezTo>
                  <a:pt x="16603" y="7884"/>
                  <a:pt x="16291" y="8174"/>
                  <a:pt x="16054" y="8754"/>
                </a:cubicBezTo>
                <a:cubicBezTo>
                  <a:pt x="15578" y="9913"/>
                  <a:pt x="15578" y="11795"/>
                  <a:pt x="16054" y="12953"/>
                </a:cubicBezTo>
                <a:cubicBezTo>
                  <a:pt x="16529" y="14112"/>
                  <a:pt x="17301" y="14112"/>
                  <a:pt x="17776" y="12953"/>
                </a:cubicBezTo>
                <a:cubicBezTo>
                  <a:pt x="18252" y="11795"/>
                  <a:pt x="18252" y="9913"/>
                  <a:pt x="17776" y="8754"/>
                </a:cubicBezTo>
                <a:cubicBezTo>
                  <a:pt x="17539" y="8174"/>
                  <a:pt x="17226" y="7884"/>
                  <a:pt x="16914" y="7884"/>
                </a:cubicBezTo>
                <a:close/>
              </a:path>
            </a:pathLst>
          </a:custGeom>
          <a:solidFill>
            <a:srgbClr val="FFFFFF">
              <a:alpha val="50000"/>
            </a:srgbClr>
          </a:solidFill>
          <a:ln w="12700">
            <a:solidFill>
              <a:schemeClr val="accent1"/>
            </a:solidFill>
            <a:miter/>
          </a:ln>
        </p:spPr>
        <p:txBody>
          <a:bodyPr lIns="45719" rIns="45719" anchor="ctr"/>
          <a:lstStyle/>
          <a:p>
            <a:pPr/>
          </a:p>
        </p:txBody>
      </p:sp>
      <p:sp>
        <p:nvSpPr>
          <p:cNvPr id="87" name="Slide Number"/>
          <p:cNvSpPr txBox="1"/>
          <p:nvPr>
            <p:ph type="sldNum" sz="quarter" idx="2"/>
          </p:nvPr>
        </p:nvSpPr>
        <p:spPr>
          <a:xfrm>
            <a:off x="22330772" y="12799042"/>
            <a:ext cx="365001" cy="5510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TextBox 6"/>
          <p:cNvSpPr txBox="1"/>
          <p:nvPr>
            <p:ph type="sldNum" sz="quarter" idx="2"/>
          </p:nvPr>
        </p:nvSpPr>
        <p:spPr>
          <a:xfrm>
            <a:off x="23266621" y="610540"/>
            <a:ext cx="455387"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85" name="Group 3"/>
          <p:cNvSpPr txBox="1"/>
          <p:nvPr/>
        </p:nvSpPr>
        <p:spPr>
          <a:xfrm>
            <a:off x="2008601" y="947972"/>
            <a:ext cx="7616560" cy="254909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Target Variable</a:t>
            </a:r>
          </a:p>
        </p:txBody>
      </p:sp>
      <p:sp>
        <p:nvSpPr>
          <p:cNvPr id="186" name="Rectangle 14"/>
          <p:cNvSpPr txBox="1"/>
          <p:nvPr/>
        </p:nvSpPr>
        <p:spPr>
          <a:xfrm>
            <a:off x="3366068" y="10278670"/>
            <a:ext cx="7174364"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pc="600" sz="2800">
                <a:solidFill>
                  <a:srgbClr val="2B2C2B"/>
                </a:solidFill>
              </a:defRPr>
            </a:lvl1pPr>
          </a:lstStyle>
          <a:p>
            <a:pPr/>
            <a:r>
              <a:t>Total Bill</a:t>
            </a:r>
          </a:p>
        </p:txBody>
      </p:sp>
      <p:pic>
        <p:nvPicPr>
          <p:cNvPr id="187" name="Image" descr="Image"/>
          <p:cNvPicPr>
            <a:picLocks noChangeAspect="1"/>
          </p:cNvPicPr>
          <p:nvPr/>
        </p:nvPicPr>
        <p:blipFill>
          <a:blip r:embed="rId3">
            <a:extLst/>
          </a:blip>
          <a:stretch>
            <a:fillRect/>
          </a:stretch>
        </p:blipFill>
        <p:spPr>
          <a:xfrm>
            <a:off x="1682750" y="3505200"/>
            <a:ext cx="10134600" cy="6705600"/>
          </a:xfrm>
          <a:prstGeom prst="rect">
            <a:avLst/>
          </a:prstGeom>
          <a:ln w="12700">
            <a:miter lim="400000"/>
          </a:ln>
        </p:spPr>
      </p:pic>
      <p:pic>
        <p:nvPicPr>
          <p:cNvPr id="188" name="Image" descr="Image"/>
          <p:cNvPicPr>
            <a:picLocks noChangeAspect="1"/>
          </p:cNvPicPr>
          <p:nvPr/>
        </p:nvPicPr>
        <p:blipFill>
          <a:blip r:embed="rId4">
            <a:extLst/>
          </a:blip>
          <a:stretch>
            <a:fillRect/>
          </a:stretch>
        </p:blipFill>
        <p:spPr>
          <a:xfrm>
            <a:off x="13030200" y="3505200"/>
            <a:ext cx="9486900" cy="6705600"/>
          </a:xfrm>
          <a:prstGeom prst="rect">
            <a:avLst/>
          </a:prstGeom>
          <a:ln w="12700">
            <a:miter lim="400000"/>
          </a:ln>
        </p:spPr>
      </p:pic>
      <p:sp>
        <p:nvSpPr>
          <p:cNvPr id="189" name="Rectangle 14"/>
          <p:cNvSpPr txBox="1"/>
          <p:nvPr/>
        </p:nvSpPr>
        <p:spPr>
          <a:xfrm>
            <a:off x="14694468" y="10278670"/>
            <a:ext cx="7174364"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pc="600" sz="2800">
                <a:solidFill>
                  <a:srgbClr val="2B2C2B"/>
                </a:solidFill>
              </a:defRPr>
            </a:lvl1pPr>
          </a:lstStyle>
          <a:p>
            <a:pPr/>
            <a:r>
              <a:t>Total Bill (Log)</a:t>
            </a:r>
          </a:p>
        </p:txBody>
      </p:sp>
      <p:sp>
        <p:nvSpPr>
          <p:cNvPr id="190" name="Distribution"/>
          <p:cNvSpPr txBox="1"/>
          <p:nvPr/>
        </p:nvSpPr>
        <p:spPr>
          <a:xfrm>
            <a:off x="2089296" y="1931248"/>
            <a:ext cx="2419889" cy="5825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000"/>
              </a:lnSpc>
              <a:defRPr spc="310" sz="2900"/>
            </a:lvl1pPr>
          </a:lstStyle>
          <a:p>
            <a:pPr/>
            <a:r>
              <a:t>Distribution</a:t>
            </a:r>
          </a:p>
        </p:txBody>
      </p:sp>
      <p:sp>
        <p:nvSpPr>
          <p:cNvPr id="191" name="Skewed Right"/>
          <p:cNvSpPr txBox="1"/>
          <p:nvPr/>
        </p:nvSpPr>
        <p:spPr>
          <a:xfrm>
            <a:off x="7855097" y="7620848"/>
            <a:ext cx="2850052" cy="5825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000"/>
              </a:lnSpc>
              <a:defRPr spc="310" sz="2900"/>
            </a:lvl1pPr>
          </a:lstStyle>
          <a:p>
            <a:pPr/>
            <a:r>
              <a:t>Skewed Right</a:t>
            </a:r>
          </a:p>
        </p:txBody>
      </p:sp>
      <p:sp>
        <p:nvSpPr>
          <p:cNvPr id="192" name="Line"/>
          <p:cNvSpPr/>
          <p:nvPr/>
        </p:nvSpPr>
        <p:spPr>
          <a:xfrm flipV="1">
            <a:off x="9823450" y="6547213"/>
            <a:ext cx="5560219" cy="74060"/>
          </a:xfrm>
          <a:prstGeom prst="line">
            <a:avLst/>
          </a:prstGeom>
          <a:ln w="101600">
            <a:solidFill>
              <a:schemeClr val="accent1"/>
            </a:solidFill>
            <a:miter/>
            <a:tailEnd type="triangle"/>
          </a:ln>
        </p:spPr>
        <p:txBody>
          <a:bodyPr lIns="45719" rIns="45719"/>
          <a:lstStyle/>
          <a:p>
            <a:pPr/>
          </a:p>
        </p:txBody>
      </p:sp>
      <p:sp>
        <p:nvSpPr>
          <p:cNvPr id="193" name="Natural Log"/>
          <p:cNvSpPr txBox="1"/>
          <p:nvPr/>
        </p:nvSpPr>
        <p:spPr>
          <a:xfrm>
            <a:off x="11056755" y="5789780"/>
            <a:ext cx="3092932" cy="5232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pc="600" sz="2800">
                <a:solidFill>
                  <a:srgbClr val="2B2C2B"/>
                </a:solidFill>
              </a:defRPr>
            </a:lvl1pPr>
          </a:lstStyle>
          <a:p>
            <a:pPr/>
            <a:r>
              <a:t> Natural Log</a:t>
            </a:r>
          </a:p>
        </p:txBody>
      </p:sp>
      <p:sp>
        <p:nvSpPr>
          <p:cNvPr id="194" name="To ensure approximate normality"/>
          <p:cNvSpPr txBox="1"/>
          <p:nvPr/>
        </p:nvSpPr>
        <p:spPr>
          <a:xfrm>
            <a:off x="9285675" y="12000230"/>
            <a:ext cx="6736667"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To ensure approximate normality</a:t>
            </a:r>
          </a:p>
        </p:txBody>
      </p:sp>
      <p:sp>
        <p:nvSpPr>
          <p:cNvPr id="195"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TextBox 6"/>
          <p:cNvSpPr txBox="1"/>
          <p:nvPr>
            <p:ph type="sldNum" sz="quarter" idx="2"/>
          </p:nvPr>
        </p:nvSpPr>
        <p:spPr>
          <a:xfrm>
            <a:off x="23304848" y="610540"/>
            <a:ext cx="378933"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200" name="Group 3"/>
          <p:cNvSpPr txBox="1"/>
          <p:nvPr/>
        </p:nvSpPr>
        <p:spPr>
          <a:xfrm>
            <a:off x="1378722" y="8381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Demographics</a:t>
            </a:r>
          </a:p>
        </p:txBody>
      </p:sp>
      <p:graphicFrame>
        <p:nvGraphicFramePr>
          <p:cNvPr id="201" name="Table"/>
          <p:cNvGraphicFramePr/>
          <p:nvPr/>
        </p:nvGraphicFramePr>
        <p:xfrm>
          <a:off x="3159317" y="2895600"/>
          <a:ext cx="20164536" cy="10207526"/>
        </p:xfrm>
        <a:graphic xmlns:a="http://schemas.openxmlformats.org/drawingml/2006/main">
          <a:graphicData uri="http://schemas.openxmlformats.org/drawingml/2006/table">
            <a:tbl>
              <a:tblPr firstCol="1" firstRow="0" lastCol="0" lastRow="0" bandCol="0" bandRow="1" rtl="0">
                <a:tableStyleId>{4C3C2611-4C71-4FC5-86AE-919BDF0F9419}</a:tableStyleId>
              </a:tblPr>
              <a:tblGrid>
                <a:gridCol w="3461050"/>
                <a:gridCol w="4599684"/>
                <a:gridCol w="4101507"/>
                <a:gridCol w="2941342"/>
                <a:gridCol w="2949081"/>
              </a:tblGrid>
              <a:tr h="635000">
                <a:tc>
                  <a:txBody>
                    <a:bodyPr/>
                    <a:lstStyle/>
                    <a:p>
                      <a:pPr defTabSz="1828343">
                        <a:defRPr sz="3000"/>
                      </a:pPr>
                    </a:p>
                  </a:txBody>
                  <a:tcPr marL="0" marR="0" marT="0" marB="0" anchor="t" anchorCtr="0" horzOverflow="overflow"/>
                </a:tc>
                <a:tc>
                  <a:txBody>
                    <a:bodyPr/>
                    <a:lstStyle/>
                    <a:p>
                      <a:pPr defTabSz="1828343">
                        <a:defRPr b="1" sz="3200">
                          <a:solidFill>
                            <a:srgbClr val="FFFFFF"/>
                          </a:solidFill>
                        </a:defRPr>
                      </a:pPr>
                    </a:p>
                  </a:txBody>
                  <a:tcPr marL="0" marR="0" marT="0" marB="0" anchor="t" anchorCtr="0" horzOverflow="overflow">
                    <a:solidFill>
                      <a:schemeClr val="accent1"/>
                    </a:solidFill>
                  </a:tcPr>
                </a:tc>
                <a:tc>
                  <a:txBody>
                    <a:bodyPr/>
                    <a:lstStyle/>
                    <a:p>
                      <a:pPr algn="ctr" defTabSz="1828343">
                        <a:defRPr sz="1800">
                          <a:solidFill>
                            <a:srgbClr val="000000"/>
                          </a:solidFill>
                        </a:defRPr>
                      </a:pPr>
                      <a:r>
                        <a:rPr b="1" sz="3200">
                          <a:solidFill>
                            <a:srgbClr val="FFFFFF"/>
                          </a:solidFill>
                        </a:rPr>
                        <a:t>Count (per patient)</a:t>
                      </a:r>
                    </a:p>
                  </a:txBody>
                  <a:tcPr marL="0" marR="0" marT="0" marB="0" anchor="t" anchorCtr="0" horzOverflow="overflow">
                    <a:solidFill>
                      <a:schemeClr val="accent1"/>
                    </a:solidFill>
                  </a:tcPr>
                </a:tc>
                <a:tc gridSpan="2">
                  <a:txBody>
                    <a:bodyPr/>
                    <a:lstStyle/>
                    <a:p>
                      <a:pPr algn="ctr" defTabSz="1828343">
                        <a:defRPr sz="1800">
                          <a:solidFill>
                            <a:srgbClr val="000000"/>
                          </a:solidFill>
                        </a:defRPr>
                      </a:pPr>
                      <a:r>
                        <a:rPr b="1" sz="3200">
                          <a:solidFill>
                            <a:srgbClr val="FFFFFF"/>
                          </a:solidFill>
                        </a:rPr>
                        <a:t>Total Bill (per adm)</a:t>
                      </a:r>
                    </a:p>
                  </a:txBody>
                  <a:tcPr marL="0" marR="0" marT="0" marB="0" anchor="t" anchorCtr="0" horzOverflow="overflow">
                    <a:solidFill>
                      <a:schemeClr val="accent1"/>
                    </a:solidFill>
                  </a:tcPr>
                </a:tc>
                <a:tc hMerge="1">
                  <a:tcPr/>
                </a:tc>
              </a:tr>
              <a:tr h="635000">
                <a:tc>
                  <a:txBody>
                    <a:bodyPr/>
                    <a:lstStyle/>
                    <a:p>
                      <a:pPr defTabSz="1828343">
                        <a:defRPr sz="3000"/>
                      </a:pPr>
                    </a:p>
                  </a:txBody>
                  <a:tcPr marL="0" marR="0" marT="0" marB="0" anchor="t" anchorCtr="0" horzOverflow="overflow">
                    <a:lnB w="38100">
                      <a:solidFill>
                        <a:srgbClr val="FFFFFF"/>
                      </a:solidFill>
                    </a:lnB>
                  </a:tcPr>
                </a:tc>
                <a:tc>
                  <a:txBody>
                    <a:bodyPr/>
                    <a:lstStyle/>
                    <a:p>
                      <a:pP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Mean</a:t>
                      </a: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P-Value</a:t>
                      </a:r>
                    </a:p>
                  </a:txBody>
                  <a:tcPr marL="0" marR="0" marT="0" marB="0" anchor="t" anchorCtr="0" horzOverflow="overflow">
                    <a:lnB w="38100">
                      <a:solidFill>
                        <a:srgbClr val="FFFFFF"/>
                      </a:solidFill>
                    </a:lnB>
                    <a:solidFill>
                      <a:schemeClr val="accent1"/>
                    </a:solidFill>
                  </a:tcPr>
                </a:tc>
              </a:tr>
              <a:tr h="635000">
                <a:tc>
                  <a:txBody>
                    <a:bodyPr/>
                    <a:lstStyle/>
                    <a:p>
                      <a:pPr defTabSz="1828343">
                        <a:defRPr b="0" sz="1800">
                          <a:solidFill>
                            <a:srgbClr val="000000"/>
                          </a:solidFill>
                        </a:defRPr>
                      </a:pPr>
                      <a:r>
                        <a:rPr b="1" sz="3000">
                          <a:solidFill>
                            <a:srgbClr val="FFFFFF"/>
                          </a:solidFill>
                        </a:rPr>
                        <a:t>Total</a:t>
                      </a:r>
                    </a:p>
                  </a:txBody>
                  <a:tcPr marL="0" marR="0" marT="0" marB="0" anchor="t" anchorCtr="0" horzOverflow="overflow">
                    <a:lnT w="38100">
                      <a:solidFill>
                        <a:srgbClr val="FFFFFF"/>
                      </a:solidFill>
                    </a:lnT>
                  </a:tcPr>
                </a:tc>
                <a:tc>
                  <a:txBody>
                    <a:bodyPr/>
                    <a:lstStyle/>
                    <a:p>
                      <a:pPr defTabSz="1828343">
                        <a:defRPr sz="3500"/>
                      </a:pP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b="1" sz="3500">
                          <a:solidFill>
                            <a:srgbClr val="737572"/>
                          </a:solidFill>
                        </a:rPr>
                        <a:t>3,000</a:t>
                      </a: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b="1" sz="3500">
                          <a:solidFill>
                            <a:srgbClr val="737572"/>
                          </a:solidFill>
                        </a:rPr>
                        <a:t>21,859</a:t>
                      </a:r>
                    </a:p>
                  </a:txBody>
                  <a:tcPr marL="0" marR="0" marT="0" marB="0" anchor="t" anchorCtr="0" horzOverflow="overflow">
                    <a:lnT w="38100">
                      <a:solidFill>
                        <a:srgbClr val="FFFFFF"/>
                      </a:solidFill>
                    </a:lnT>
                  </a:tcPr>
                </a:tc>
                <a:tc>
                  <a:txBody>
                    <a:bodyPr/>
                    <a:lstStyle/>
                    <a:p>
                      <a:pPr algn="ctr" defTabSz="1828343">
                        <a:defRPr sz="3500"/>
                      </a:pPr>
                    </a:p>
                  </a:txBody>
                  <a:tcPr marL="0" marR="0" marT="0" marB="0" anchor="t" anchorCtr="0" horzOverflow="overflow">
                    <a:lnT w="38100">
                      <a:solidFill>
                        <a:srgbClr val="FFFFFF"/>
                      </a:solidFill>
                    </a:lnT>
                  </a:tcPr>
                </a:tc>
              </a:tr>
              <a:tr h="635000">
                <a:tc>
                  <a:txBody>
                    <a:bodyPr/>
                    <a:lstStyle/>
                    <a:p>
                      <a:pPr defTabSz="1828343">
                        <a:defRPr b="0" sz="1800">
                          <a:solidFill>
                            <a:srgbClr val="000000"/>
                          </a:solidFill>
                        </a:defRPr>
                      </a:pPr>
                      <a:r>
                        <a:rPr b="1" sz="3000">
                          <a:solidFill>
                            <a:srgbClr val="FFFFFF"/>
                          </a:solidFill>
                        </a:rPr>
                        <a:t>Gender</a:t>
                      </a:r>
                    </a:p>
                  </a:txBody>
                  <a:tcPr marL="0" marR="0" marT="0" marB="0" anchor="t" anchorCtr="0" horzOverflow="overflow"/>
                </a:tc>
                <a:tc>
                  <a:txBody>
                    <a:bodyPr/>
                    <a:lstStyle/>
                    <a:p>
                      <a:pPr defTabSz="1828343">
                        <a:defRPr sz="1800">
                          <a:solidFill>
                            <a:srgbClr val="000000"/>
                          </a:solidFill>
                        </a:defRPr>
                      </a:pPr>
                      <a:r>
                        <a:rPr sz="3500">
                          <a:solidFill>
                            <a:srgbClr val="737572"/>
                          </a:solidFill>
                        </a:rPr>
                        <a:t>Female (1)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1,497</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21,273</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Male (0)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1,503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22,446</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Resident Status</a:t>
                      </a:r>
                    </a:p>
                  </a:txBody>
                  <a:tcPr marL="0" marR="0" marT="0" marB="0" anchor="t" anchorCtr="0" horzOverflow="overflow"/>
                </a:tc>
                <a:tc>
                  <a:txBody>
                    <a:bodyPr/>
                    <a:lstStyle/>
                    <a:p>
                      <a:pPr defTabSz="1828343">
                        <a:defRPr sz="1800">
                          <a:solidFill>
                            <a:srgbClr val="000000"/>
                          </a:solidFill>
                        </a:defRPr>
                      </a:pPr>
                      <a:r>
                        <a:rPr sz="3500">
                          <a:solidFill>
                            <a:srgbClr val="737572"/>
                          </a:solidFill>
                        </a:rPr>
                        <a:t>Singaporean (0)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2,392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20,211</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PR (1)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465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24,370</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Foreigner (2)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143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41,704</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Race</a:t>
                      </a:r>
                    </a:p>
                  </a:txBody>
                  <a:tcPr marL="0" marR="0" marT="0" marB="0" anchor="t" anchorCtr="0" horzOverflow="overflow"/>
                </a:tc>
                <a:tc>
                  <a:txBody>
                    <a:bodyPr/>
                    <a:lstStyle/>
                    <a:p>
                      <a:pPr defTabSz="1828343">
                        <a:defRPr sz="1800">
                          <a:solidFill>
                            <a:srgbClr val="000000"/>
                          </a:solidFill>
                        </a:defRPr>
                      </a:pPr>
                      <a:r>
                        <a:rPr sz="3500">
                          <a:solidFill>
                            <a:srgbClr val="737572"/>
                          </a:solidFill>
                        </a:rPr>
                        <a:t>Indian (1)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295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23,682</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Chinese (2)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1,915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19,118</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Malay (3)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629</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29,506</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Others (4)</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161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21,320</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Age</a:t>
                      </a:r>
                    </a:p>
                  </a:txBody>
                  <a:tcPr marL="0" marR="0" marT="0" marB="0" anchor="t" anchorCtr="0" horzOverflow="overflow"/>
                </a:tc>
                <a:tc>
                  <a:txBody>
                    <a:bodyPr/>
                    <a:lstStyle/>
                    <a:p>
                      <a:pPr defTabSz="1828343">
                        <a:defRPr sz="1800">
                          <a:solidFill>
                            <a:srgbClr val="000000"/>
                          </a:solidFill>
                        </a:defRPr>
                      </a:pPr>
                      <a:r>
                        <a:rPr sz="3500">
                          <a:solidFill>
                            <a:srgbClr val="737572"/>
                          </a:solidFill>
                        </a:rPr>
                        <a:t>&lt; 55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1,755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19,334</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&gt; 55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1,252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25,398</a:t>
                      </a:r>
                    </a:p>
                  </a:txBody>
                  <a:tcPr marL="0" marR="0" marT="0" marB="0" anchor="t" anchorCtr="0" horzOverflow="overflow"/>
                </a:tc>
                <a:tc>
                  <a:txBody>
                    <a:bodyPr/>
                    <a:lstStyle/>
                    <a:p>
                      <a:pPr algn="ctr" defTabSz="1828343">
                        <a:defRPr sz="3500"/>
                      </a:pPr>
                    </a:p>
                  </a:txBody>
                  <a:tcPr marL="0" marR="0" marT="0" marB="0" anchor="t" anchorCtr="0" horzOverflow="overflow"/>
                </a:tc>
              </a:tr>
            </a:tbl>
          </a:graphicData>
        </a:graphic>
      </p:graphicFrame>
      <p:sp>
        <p:nvSpPr>
          <p:cNvPr id="202" name="TextBox 46"/>
          <p:cNvSpPr txBox="1"/>
          <p:nvPr/>
        </p:nvSpPr>
        <p:spPr>
          <a:xfrm>
            <a:off x="3126106" y="12833227"/>
            <a:ext cx="17659468"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4000"/>
              </a:lnSpc>
              <a:defRPr spc="235" sz="2200"/>
            </a:lvl1pPr>
          </a:lstStyle>
          <a:p>
            <a:pPr/>
            <a:r>
              <a:t>* Not tested for homogeneity and normality assumptions due to time constraint. One-way ANOVA is used</a:t>
            </a:r>
          </a:p>
        </p:txBody>
      </p:sp>
      <p:sp>
        <p:nvSpPr>
          <p:cNvPr id="203" name="Text"/>
          <p:cNvSpPr txBox="1"/>
          <p:nvPr/>
        </p:nvSpPr>
        <p:spPr>
          <a:xfrm>
            <a:off x="22183730" y="12811742"/>
            <a:ext cx="512043"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TextBox 6"/>
          <p:cNvSpPr txBox="1"/>
          <p:nvPr>
            <p:ph type="sldNum" sz="quarter" idx="2"/>
          </p:nvPr>
        </p:nvSpPr>
        <p:spPr>
          <a:xfrm>
            <a:off x="23278559" y="610540"/>
            <a:ext cx="431511"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208" name="Group 3"/>
          <p:cNvSpPr txBox="1"/>
          <p:nvPr/>
        </p:nvSpPr>
        <p:spPr>
          <a:xfrm>
            <a:off x="1480322" y="5587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Gender</a:t>
            </a:r>
          </a:p>
        </p:txBody>
      </p:sp>
      <p:pic>
        <p:nvPicPr>
          <p:cNvPr id="209" name="Image" descr="Image"/>
          <p:cNvPicPr>
            <a:picLocks noChangeAspect="1"/>
          </p:cNvPicPr>
          <p:nvPr/>
        </p:nvPicPr>
        <p:blipFill>
          <a:blip r:embed="rId2">
            <a:extLst/>
          </a:blip>
          <a:stretch>
            <a:fillRect/>
          </a:stretch>
        </p:blipFill>
        <p:spPr>
          <a:xfrm>
            <a:off x="983883" y="2988768"/>
            <a:ext cx="9681948" cy="6391281"/>
          </a:xfrm>
          <a:prstGeom prst="rect">
            <a:avLst/>
          </a:prstGeom>
          <a:ln w="12700">
            <a:miter lim="400000"/>
          </a:ln>
        </p:spPr>
      </p:pic>
      <p:sp>
        <p:nvSpPr>
          <p:cNvPr id="210" name="Almost equal representation between male and female…"/>
          <p:cNvSpPr txBox="1"/>
          <p:nvPr/>
        </p:nvSpPr>
        <p:spPr>
          <a:xfrm>
            <a:off x="697582" y="10958830"/>
            <a:ext cx="11647736" cy="1183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360947" indent="-360947">
              <a:buSzPct val="100000"/>
              <a:buChar char="•"/>
            </a:pPr>
            <a:r>
              <a:t>Almost equal representation between male and female</a:t>
            </a:r>
          </a:p>
          <a:p>
            <a:pPr marL="360947" indent="-360947">
              <a:buSzPct val="100000"/>
              <a:buChar char="•"/>
            </a:pPr>
            <a:r>
              <a:t>Male having 5.5% higher mean than female</a:t>
            </a:r>
          </a:p>
        </p:txBody>
      </p:sp>
      <p:sp>
        <p:nvSpPr>
          <p:cNvPr id="211" name="Group 3"/>
          <p:cNvSpPr txBox="1"/>
          <p:nvPr/>
        </p:nvSpPr>
        <p:spPr>
          <a:xfrm>
            <a:off x="13446867" y="73020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Resident Status</a:t>
            </a:r>
          </a:p>
        </p:txBody>
      </p:sp>
      <p:sp>
        <p:nvSpPr>
          <p:cNvPr id="212" name="Singaporean have higher subsidies than PR and foreigners"/>
          <p:cNvSpPr txBox="1"/>
          <p:nvPr/>
        </p:nvSpPr>
        <p:spPr>
          <a:xfrm>
            <a:off x="13465624" y="10958830"/>
            <a:ext cx="9681948" cy="118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60947" indent="-360947">
              <a:buSzPct val="100000"/>
              <a:buChar char="•"/>
            </a:lvl1pPr>
          </a:lstStyle>
          <a:p>
            <a:pPr/>
            <a:r>
              <a:t>Singaporean have higher subsidies than PR and foreigners</a:t>
            </a:r>
          </a:p>
        </p:txBody>
      </p:sp>
      <p:pic>
        <p:nvPicPr>
          <p:cNvPr id="213" name="Image" descr="Image"/>
          <p:cNvPicPr>
            <a:picLocks noChangeAspect="1"/>
          </p:cNvPicPr>
          <p:nvPr/>
        </p:nvPicPr>
        <p:blipFill>
          <a:blip r:embed="rId3">
            <a:extLst/>
          </a:blip>
          <a:stretch>
            <a:fillRect/>
          </a:stretch>
        </p:blipFill>
        <p:spPr>
          <a:xfrm>
            <a:off x="13076105" y="2765172"/>
            <a:ext cx="10359387" cy="6838474"/>
          </a:xfrm>
          <a:prstGeom prst="rect">
            <a:avLst/>
          </a:prstGeom>
          <a:ln w="12700">
            <a:miter lim="400000"/>
          </a:ln>
        </p:spPr>
      </p:pic>
      <p:sp>
        <p:nvSpPr>
          <p:cNvPr id="214" name="Female"/>
          <p:cNvSpPr txBox="1"/>
          <p:nvPr/>
        </p:nvSpPr>
        <p:spPr>
          <a:xfrm>
            <a:off x="7751884" y="9403080"/>
            <a:ext cx="1247532"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vl1pPr>
          </a:lstStyle>
          <a:p>
            <a:pPr/>
            <a:r>
              <a:t>Female</a:t>
            </a:r>
          </a:p>
        </p:txBody>
      </p:sp>
      <p:sp>
        <p:nvSpPr>
          <p:cNvPr id="215" name="Male"/>
          <p:cNvSpPr txBox="1"/>
          <p:nvPr/>
        </p:nvSpPr>
        <p:spPr>
          <a:xfrm>
            <a:off x="3433884" y="9403080"/>
            <a:ext cx="847371"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vl1pPr>
          </a:lstStyle>
          <a:p>
            <a:pPr/>
            <a:r>
              <a:t>Male</a:t>
            </a:r>
          </a:p>
        </p:txBody>
      </p:sp>
      <p:sp>
        <p:nvSpPr>
          <p:cNvPr id="216" name="Singaporean"/>
          <p:cNvSpPr txBox="1"/>
          <p:nvPr/>
        </p:nvSpPr>
        <p:spPr>
          <a:xfrm>
            <a:off x="14440986" y="9829117"/>
            <a:ext cx="2144128" cy="904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vl1pPr>
          </a:lstStyle>
          <a:p>
            <a:pPr/>
            <a:r>
              <a:t>Singaporean</a:t>
            </a:r>
          </a:p>
        </p:txBody>
      </p:sp>
      <p:sp>
        <p:nvSpPr>
          <p:cNvPr id="217" name="Permanent…"/>
          <p:cNvSpPr txBox="1"/>
          <p:nvPr/>
        </p:nvSpPr>
        <p:spPr>
          <a:xfrm>
            <a:off x="17712008" y="9829117"/>
            <a:ext cx="1972008" cy="904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2700"/>
            </a:pPr>
            <a:r>
              <a:t>Permanent </a:t>
            </a:r>
          </a:p>
          <a:p>
            <a:pPr algn="ctr">
              <a:defRPr sz="2700"/>
            </a:pPr>
            <a:r>
              <a:t>Resident</a:t>
            </a:r>
          </a:p>
        </p:txBody>
      </p:sp>
      <p:sp>
        <p:nvSpPr>
          <p:cNvPr id="218" name="Foreigners"/>
          <p:cNvSpPr txBox="1"/>
          <p:nvPr/>
        </p:nvSpPr>
        <p:spPr>
          <a:xfrm>
            <a:off x="20810911" y="9829117"/>
            <a:ext cx="1743129"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vl1pPr>
          </a:lstStyle>
          <a:p>
            <a:pPr/>
            <a:r>
              <a:t>Foreigners</a:t>
            </a:r>
          </a:p>
        </p:txBody>
      </p:sp>
      <p:sp>
        <p:nvSpPr>
          <p:cNvPr id="219"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TextBox 6"/>
          <p:cNvSpPr txBox="1"/>
          <p:nvPr>
            <p:ph type="sldNum" sz="quarter" idx="2"/>
          </p:nvPr>
        </p:nvSpPr>
        <p:spPr>
          <a:xfrm>
            <a:off x="23279067" y="610540"/>
            <a:ext cx="430495"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222" name="Group 3"/>
          <p:cNvSpPr txBox="1"/>
          <p:nvPr/>
        </p:nvSpPr>
        <p:spPr>
          <a:xfrm>
            <a:off x="1480322" y="5587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Race</a:t>
            </a:r>
          </a:p>
        </p:txBody>
      </p:sp>
      <p:sp>
        <p:nvSpPr>
          <p:cNvPr id="223" name="There are more Chinese represented in our data…"/>
          <p:cNvSpPr txBox="1"/>
          <p:nvPr/>
        </p:nvSpPr>
        <p:spPr>
          <a:xfrm>
            <a:off x="1485366" y="10410592"/>
            <a:ext cx="10980515" cy="118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60947" indent="-360947">
              <a:buSzPct val="100000"/>
              <a:buChar char="•"/>
            </a:pPr>
            <a:r>
              <a:t>There are more Chinese represented in our data</a:t>
            </a:r>
          </a:p>
          <a:p>
            <a:pPr marL="360947" indent="-360947">
              <a:buSzPct val="100000"/>
              <a:buChar char="•"/>
            </a:pPr>
            <a:r>
              <a:t>Malays have the highest mean out of all races</a:t>
            </a:r>
          </a:p>
        </p:txBody>
      </p:sp>
      <p:pic>
        <p:nvPicPr>
          <p:cNvPr id="224" name="Image" descr="Image"/>
          <p:cNvPicPr>
            <a:picLocks noChangeAspect="1"/>
          </p:cNvPicPr>
          <p:nvPr/>
        </p:nvPicPr>
        <p:blipFill>
          <a:blip r:embed="rId2">
            <a:extLst/>
          </a:blip>
          <a:stretch>
            <a:fillRect/>
          </a:stretch>
        </p:blipFill>
        <p:spPr>
          <a:xfrm>
            <a:off x="1319456" y="1714163"/>
            <a:ext cx="10835300" cy="7152635"/>
          </a:xfrm>
          <a:prstGeom prst="rect">
            <a:avLst/>
          </a:prstGeom>
          <a:ln w="12700">
            <a:miter lim="400000"/>
          </a:ln>
        </p:spPr>
      </p:pic>
      <p:sp>
        <p:nvSpPr>
          <p:cNvPr id="225" name="Indian"/>
          <p:cNvSpPr txBox="1"/>
          <p:nvPr/>
        </p:nvSpPr>
        <p:spPr>
          <a:xfrm>
            <a:off x="2725645" y="9044677"/>
            <a:ext cx="1038410"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vl1pPr>
          </a:lstStyle>
          <a:p>
            <a:pPr/>
            <a:r>
              <a:t>Indian</a:t>
            </a:r>
          </a:p>
        </p:txBody>
      </p:sp>
      <p:sp>
        <p:nvSpPr>
          <p:cNvPr id="226" name="Chinese"/>
          <p:cNvSpPr txBox="1"/>
          <p:nvPr/>
        </p:nvSpPr>
        <p:spPr>
          <a:xfrm>
            <a:off x="5002139" y="9044677"/>
            <a:ext cx="1362222"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vl1pPr>
          </a:lstStyle>
          <a:p>
            <a:pPr/>
            <a:r>
              <a:t>Chinese</a:t>
            </a:r>
          </a:p>
        </p:txBody>
      </p:sp>
      <p:sp>
        <p:nvSpPr>
          <p:cNvPr id="227" name="Malay"/>
          <p:cNvSpPr txBox="1"/>
          <p:nvPr/>
        </p:nvSpPr>
        <p:spPr>
          <a:xfrm>
            <a:off x="7790040" y="9044677"/>
            <a:ext cx="1018820"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vl1pPr>
          </a:lstStyle>
          <a:p>
            <a:pPr/>
            <a:r>
              <a:t>Malay</a:t>
            </a:r>
          </a:p>
        </p:txBody>
      </p:sp>
      <p:sp>
        <p:nvSpPr>
          <p:cNvPr id="228" name="Others"/>
          <p:cNvSpPr txBox="1"/>
          <p:nvPr/>
        </p:nvSpPr>
        <p:spPr>
          <a:xfrm>
            <a:off x="10425262" y="9044677"/>
            <a:ext cx="113317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vl1pPr>
          </a:lstStyle>
          <a:p>
            <a:pPr/>
            <a:r>
              <a:t>Others</a:t>
            </a:r>
          </a:p>
        </p:txBody>
      </p:sp>
      <p:grpSp>
        <p:nvGrpSpPr>
          <p:cNvPr id="234" name="Group"/>
          <p:cNvGrpSpPr/>
          <p:nvPr/>
        </p:nvGrpSpPr>
        <p:grpSpPr>
          <a:xfrm>
            <a:off x="12682446" y="1580658"/>
            <a:ext cx="10980514" cy="6708445"/>
            <a:chOff x="0" y="0"/>
            <a:chExt cx="10980513" cy="6708444"/>
          </a:xfrm>
        </p:grpSpPr>
        <p:pic>
          <p:nvPicPr>
            <p:cNvPr id="229" name="Image" descr="Image"/>
            <p:cNvPicPr>
              <a:picLocks noChangeAspect="1"/>
            </p:cNvPicPr>
            <p:nvPr/>
          </p:nvPicPr>
          <p:blipFill>
            <a:blip r:embed="rId3">
              <a:extLst/>
            </a:blip>
            <a:stretch>
              <a:fillRect/>
            </a:stretch>
          </p:blipFill>
          <p:spPr>
            <a:xfrm>
              <a:off x="0" y="0"/>
              <a:ext cx="10980514" cy="6708445"/>
            </a:xfrm>
            <a:prstGeom prst="rect">
              <a:avLst/>
            </a:prstGeom>
            <a:ln w="12700" cap="flat">
              <a:noFill/>
              <a:miter lim="400000"/>
            </a:ln>
            <a:effectLst/>
          </p:spPr>
        </p:pic>
        <p:sp>
          <p:nvSpPr>
            <p:cNvPr id="230" name="Indian"/>
            <p:cNvSpPr txBox="1"/>
            <p:nvPr/>
          </p:nvSpPr>
          <p:spPr>
            <a:xfrm>
              <a:off x="5181600" y="5406619"/>
              <a:ext cx="1038409"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700"/>
              </a:lvl1pPr>
            </a:lstStyle>
            <a:p>
              <a:pPr/>
              <a:r>
                <a:t>Indian</a:t>
              </a:r>
            </a:p>
          </p:txBody>
        </p:sp>
        <p:sp>
          <p:nvSpPr>
            <p:cNvPr id="231" name="Chinese"/>
            <p:cNvSpPr txBox="1"/>
            <p:nvPr/>
          </p:nvSpPr>
          <p:spPr>
            <a:xfrm>
              <a:off x="752493" y="4238219"/>
              <a:ext cx="1362222"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700"/>
              </a:lvl1pPr>
            </a:lstStyle>
            <a:p>
              <a:pPr/>
              <a:r>
                <a:t>Chinese</a:t>
              </a:r>
            </a:p>
          </p:txBody>
        </p:sp>
        <p:sp>
          <p:nvSpPr>
            <p:cNvPr id="232" name="Malay"/>
            <p:cNvSpPr txBox="1"/>
            <p:nvPr/>
          </p:nvSpPr>
          <p:spPr>
            <a:xfrm>
              <a:off x="9052194" y="2917419"/>
              <a:ext cx="1018820"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700"/>
              </a:lvl1pPr>
            </a:lstStyle>
            <a:p>
              <a:pPr/>
              <a:r>
                <a:t>Malay</a:t>
              </a:r>
            </a:p>
          </p:txBody>
        </p:sp>
        <p:sp>
          <p:nvSpPr>
            <p:cNvPr id="233" name="Others"/>
            <p:cNvSpPr txBox="1"/>
            <p:nvPr/>
          </p:nvSpPr>
          <p:spPr>
            <a:xfrm>
              <a:off x="2645016" y="1647419"/>
              <a:ext cx="1133176"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700"/>
              </a:lvl1pPr>
            </a:lstStyle>
            <a:p>
              <a:pPr/>
              <a:r>
                <a:t>Others</a:t>
              </a:r>
            </a:p>
          </p:txBody>
        </p:sp>
      </p:grpSp>
      <p:pic>
        <p:nvPicPr>
          <p:cNvPr id="235" name="Image" descr="Image"/>
          <p:cNvPicPr>
            <a:picLocks noChangeAspect="1"/>
          </p:cNvPicPr>
          <p:nvPr/>
        </p:nvPicPr>
        <p:blipFill>
          <a:blip r:embed="rId4">
            <a:extLst/>
          </a:blip>
          <a:stretch>
            <a:fillRect/>
          </a:stretch>
        </p:blipFill>
        <p:spPr>
          <a:xfrm>
            <a:off x="14732984" y="9053563"/>
            <a:ext cx="7300531" cy="3320004"/>
          </a:xfrm>
          <a:prstGeom prst="rect">
            <a:avLst/>
          </a:prstGeom>
          <a:ln w="12700">
            <a:miter lim="400000"/>
          </a:ln>
        </p:spPr>
      </p:pic>
      <p:sp>
        <p:nvSpPr>
          <p:cNvPr id="236" name="TextBox 46"/>
          <p:cNvSpPr txBox="1"/>
          <p:nvPr/>
        </p:nvSpPr>
        <p:spPr>
          <a:xfrm>
            <a:off x="2999106" y="13138027"/>
            <a:ext cx="20699928"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20578" indent="-220578">
              <a:lnSpc>
                <a:spcPts val="4000"/>
              </a:lnSpc>
              <a:buSzPct val="100000"/>
              <a:buChar char="•"/>
              <a:defRPr spc="235" sz="2200"/>
            </a:lvl1pPr>
          </a:lstStyle>
          <a:p>
            <a:pPr/>
            <a:r>
              <a:t>Not tested for homogeneity assumptions due to time constraint. Tukey's Honestly Significant Difference</a:t>
            </a:r>
          </a:p>
        </p:txBody>
      </p:sp>
      <p:sp>
        <p:nvSpPr>
          <p:cNvPr id="237"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TextBox 6"/>
          <p:cNvSpPr txBox="1"/>
          <p:nvPr>
            <p:ph type="sldNum" sz="quarter" idx="2"/>
          </p:nvPr>
        </p:nvSpPr>
        <p:spPr>
          <a:xfrm>
            <a:off x="23266748" y="610540"/>
            <a:ext cx="455133"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240" name="Group 3"/>
          <p:cNvSpPr txBox="1"/>
          <p:nvPr/>
        </p:nvSpPr>
        <p:spPr>
          <a:xfrm>
            <a:off x="1480322" y="5587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Age</a:t>
            </a:r>
          </a:p>
        </p:txBody>
      </p:sp>
      <p:sp>
        <p:nvSpPr>
          <p:cNvPr id="241" name="Bimodal Distribution - We have 2 groups - above 55 and below 55…"/>
          <p:cNvSpPr txBox="1"/>
          <p:nvPr/>
        </p:nvSpPr>
        <p:spPr>
          <a:xfrm>
            <a:off x="4588569" y="10755630"/>
            <a:ext cx="15194161" cy="1183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360947" indent="-360947">
              <a:buSzPct val="100000"/>
              <a:buChar char="•"/>
            </a:pPr>
            <a:r>
              <a:t>Bimodal Distribution - We have 2 groups - above 55 and below 55</a:t>
            </a:r>
          </a:p>
          <a:p>
            <a:pPr marL="360947" indent="-360947">
              <a:buSzPct val="100000"/>
              <a:buChar char="•"/>
            </a:pPr>
            <a:r>
              <a:t>Patients &gt; 55 years old have ~31% higher mean total bill than those &lt; 55</a:t>
            </a:r>
          </a:p>
        </p:txBody>
      </p:sp>
      <p:pic>
        <p:nvPicPr>
          <p:cNvPr id="242" name="Image" descr="Image"/>
          <p:cNvPicPr>
            <a:picLocks noChangeAspect="1"/>
          </p:cNvPicPr>
          <p:nvPr/>
        </p:nvPicPr>
        <p:blipFill>
          <a:blip r:embed="rId3">
            <a:extLst/>
          </a:blip>
          <a:stretch>
            <a:fillRect/>
          </a:stretch>
        </p:blipFill>
        <p:spPr>
          <a:xfrm>
            <a:off x="1128407" y="2336092"/>
            <a:ext cx="10577557" cy="7049708"/>
          </a:xfrm>
          <a:prstGeom prst="rect">
            <a:avLst/>
          </a:prstGeom>
          <a:ln w="12700">
            <a:miter lim="400000"/>
          </a:ln>
        </p:spPr>
      </p:pic>
      <p:pic>
        <p:nvPicPr>
          <p:cNvPr id="243" name="Image" descr="Image"/>
          <p:cNvPicPr>
            <a:picLocks noChangeAspect="1"/>
          </p:cNvPicPr>
          <p:nvPr/>
        </p:nvPicPr>
        <p:blipFill>
          <a:blip r:embed="rId4">
            <a:extLst/>
          </a:blip>
          <a:stretch>
            <a:fillRect/>
          </a:stretch>
        </p:blipFill>
        <p:spPr>
          <a:xfrm>
            <a:off x="11769857" y="2127037"/>
            <a:ext cx="11312760" cy="7467818"/>
          </a:xfrm>
          <a:prstGeom prst="rect">
            <a:avLst/>
          </a:prstGeom>
          <a:ln w="12700">
            <a:miter lim="400000"/>
          </a:ln>
        </p:spPr>
      </p:pic>
      <p:sp>
        <p:nvSpPr>
          <p:cNvPr id="244"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Which variable matters?"/>
          <p:cNvSpPr txBox="1"/>
          <p:nvPr/>
        </p:nvSpPr>
        <p:spPr>
          <a:xfrm>
            <a:off x="6967739" y="5253635"/>
            <a:ext cx="13206953" cy="15035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8700">
                <a:solidFill>
                  <a:srgbClr val="222B35"/>
                </a:solidFill>
              </a:defRPr>
            </a:lvl1pPr>
          </a:lstStyle>
          <a:p>
            <a:pPr/>
            <a:r>
              <a:t>Which variable matters?</a:t>
            </a:r>
          </a:p>
        </p:txBody>
      </p:sp>
      <p:sp>
        <p:nvSpPr>
          <p:cNvPr id="249"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50"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51"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52"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53"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54"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55" name="A quick way to help us focus on what matters ."/>
          <p:cNvSpPr txBox="1"/>
          <p:nvPr/>
        </p:nvSpPr>
        <p:spPr>
          <a:xfrm>
            <a:off x="7129185" y="6932991"/>
            <a:ext cx="12884060" cy="7923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4000">
                <a:solidFill>
                  <a:srgbClr val="4C99F9"/>
                </a:solidFill>
              </a:defRPr>
            </a:lvl1pPr>
          </a:lstStyle>
          <a:p>
            <a:pPr/>
            <a:r>
              <a:t>A quick way to help us focus on what matters .</a:t>
            </a:r>
          </a:p>
        </p:txBody>
      </p:sp>
      <p:sp>
        <p:nvSpPr>
          <p:cNvPr id="256"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57"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9"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Rectangle"/>
          <p:cNvSpPr/>
          <p:nvPr/>
        </p:nvSpPr>
        <p:spPr>
          <a:xfrm>
            <a:off x="753192" y="431800"/>
            <a:ext cx="22151286" cy="1270000"/>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pic>
        <p:nvPicPr>
          <p:cNvPr id="262" name="Image" descr="Image"/>
          <p:cNvPicPr>
            <a:picLocks noChangeAspect="1"/>
          </p:cNvPicPr>
          <p:nvPr/>
        </p:nvPicPr>
        <p:blipFill>
          <a:blip r:embed="rId3">
            <a:extLst/>
          </a:blip>
          <a:stretch>
            <a:fillRect/>
          </a:stretch>
        </p:blipFill>
        <p:spPr>
          <a:xfrm>
            <a:off x="588830" y="3169309"/>
            <a:ext cx="13663792" cy="8452052"/>
          </a:xfrm>
          <a:prstGeom prst="rect">
            <a:avLst/>
          </a:prstGeom>
          <a:ln w="12700">
            <a:miter lim="400000"/>
          </a:ln>
        </p:spPr>
      </p:pic>
      <p:sp>
        <p:nvSpPr>
          <p:cNvPr id="263" name="TextBox 6"/>
          <p:cNvSpPr txBox="1"/>
          <p:nvPr>
            <p:ph type="sldNum" sz="quarter" idx="2"/>
          </p:nvPr>
        </p:nvSpPr>
        <p:spPr>
          <a:xfrm>
            <a:off x="23273352" y="610540"/>
            <a:ext cx="441925"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264" name="Group 3"/>
          <p:cNvSpPr txBox="1"/>
          <p:nvPr/>
        </p:nvSpPr>
        <p:spPr>
          <a:xfrm>
            <a:off x="1097439" y="615424"/>
            <a:ext cx="15702065" cy="3517386"/>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Decision Tree</a:t>
            </a:r>
          </a:p>
        </p:txBody>
      </p:sp>
      <p:sp>
        <p:nvSpPr>
          <p:cNvPr id="265" name="TextBox 46"/>
          <p:cNvSpPr txBox="1"/>
          <p:nvPr/>
        </p:nvSpPr>
        <p:spPr>
          <a:xfrm>
            <a:off x="15382400" y="3528061"/>
            <a:ext cx="7446375" cy="77345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5500"/>
              </a:lnSpc>
              <a:defRPr b="1" spc="364" sz="3400"/>
            </a:pPr>
            <a:r>
              <a:t>Top 10</a:t>
            </a:r>
          </a:p>
          <a:p>
            <a:pPr marL="454526" indent="-454526">
              <a:lnSpc>
                <a:spcPts val="5500"/>
              </a:lnSpc>
              <a:buSzPct val="100000"/>
              <a:buAutoNum type="arabicPeriod" startAt="1"/>
              <a:defRPr spc="364" sz="3400"/>
            </a:pPr>
            <a:r>
              <a:t>Symptom 5</a:t>
            </a:r>
          </a:p>
          <a:p>
            <a:pPr marL="454526" indent="-454526">
              <a:lnSpc>
                <a:spcPts val="5500"/>
              </a:lnSpc>
              <a:buSzPct val="100000"/>
              <a:buAutoNum type="arabicPeriod" startAt="1"/>
              <a:defRPr spc="364" sz="3400"/>
            </a:pPr>
            <a:r>
              <a:t>Race</a:t>
            </a:r>
          </a:p>
          <a:p>
            <a:pPr marL="454526" indent="-454526">
              <a:lnSpc>
                <a:spcPts val="5500"/>
              </a:lnSpc>
              <a:buSzPct val="100000"/>
              <a:buAutoNum type="arabicPeriod" startAt="1"/>
              <a:defRPr spc="364" sz="3400"/>
            </a:pPr>
            <a:r>
              <a:t>Number of Symptoms</a:t>
            </a:r>
          </a:p>
          <a:p>
            <a:pPr marL="454526" indent="-454526">
              <a:lnSpc>
                <a:spcPts val="5500"/>
              </a:lnSpc>
              <a:buSzPct val="100000"/>
              <a:buAutoNum type="arabicPeriod" startAt="1"/>
              <a:defRPr spc="364" sz="3400"/>
            </a:pPr>
            <a:r>
              <a:t>Age</a:t>
            </a:r>
          </a:p>
          <a:p>
            <a:pPr marL="454526" indent="-454526">
              <a:lnSpc>
                <a:spcPts val="5500"/>
              </a:lnSpc>
              <a:buSzPct val="100000"/>
              <a:buAutoNum type="arabicPeriod" startAt="1"/>
              <a:defRPr spc="364" sz="3400"/>
            </a:pPr>
            <a:r>
              <a:t>Resident Status</a:t>
            </a:r>
          </a:p>
          <a:p>
            <a:pPr marL="454526" indent="-454526">
              <a:lnSpc>
                <a:spcPts val="5500"/>
              </a:lnSpc>
              <a:buSzPct val="100000"/>
              <a:buAutoNum type="arabicPeriod" startAt="1"/>
              <a:defRPr spc="364" sz="3400"/>
            </a:pPr>
            <a:r>
              <a:t>Medical History 1</a:t>
            </a:r>
          </a:p>
          <a:p>
            <a:pPr marL="454526" indent="-454526">
              <a:lnSpc>
                <a:spcPts val="5500"/>
              </a:lnSpc>
              <a:buSzPct val="100000"/>
              <a:buAutoNum type="arabicPeriod" startAt="1"/>
              <a:defRPr spc="364" sz="3400"/>
            </a:pPr>
            <a:r>
              <a:t>Medical History 6</a:t>
            </a:r>
          </a:p>
          <a:p>
            <a:pPr marL="454526" indent="-454526">
              <a:lnSpc>
                <a:spcPts val="5500"/>
              </a:lnSpc>
              <a:buSzPct val="100000"/>
              <a:buAutoNum type="arabicPeriod" startAt="1"/>
              <a:defRPr spc="364" sz="3400"/>
            </a:pPr>
            <a:r>
              <a:t>BMI (Height &amp; Weight)</a:t>
            </a:r>
          </a:p>
          <a:p>
            <a:pPr marL="454526" indent="-454526">
              <a:lnSpc>
                <a:spcPts val="5500"/>
              </a:lnSpc>
              <a:buSzPct val="100000"/>
              <a:buAutoNum type="arabicPeriod" startAt="1"/>
              <a:defRPr spc="364" sz="3400"/>
            </a:pPr>
            <a:r>
              <a:t>Lab Result 3</a:t>
            </a:r>
          </a:p>
          <a:p>
            <a:pPr marL="454526" indent="-454526">
              <a:lnSpc>
                <a:spcPts val="5500"/>
              </a:lnSpc>
              <a:buSzPct val="100000"/>
              <a:buAutoNum type="arabicPeriod" startAt="1"/>
              <a:defRPr spc="364" sz="3400"/>
            </a:pPr>
            <a:r>
              <a:t>Lab Result 2</a:t>
            </a:r>
          </a:p>
        </p:txBody>
      </p:sp>
      <p:sp>
        <p:nvSpPr>
          <p:cNvPr id="266" name="A quick dirty way to help zoom into important variables"/>
          <p:cNvSpPr txBox="1"/>
          <p:nvPr/>
        </p:nvSpPr>
        <p:spPr>
          <a:xfrm>
            <a:off x="1235792" y="1828846"/>
            <a:ext cx="15180222" cy="109054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4000"/>
              </a:lnSpc>
              <a:defRPr spc="310" sz="2900"/>
            </a:lvl1pPr>
          </a:lstStyle>
          <a:p>
            <a:pPr/>
            <a:r>
              <a:t>A quick dirty way to help zoom into important variables</a:t>
            </a:r>
          </a:p>
        </p:txBody>
      </p:sp>
      <p:sp>
        <p:nvSpPr>
          <p:cNvPr id="267"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Rectangle"/>
          <p:cNvSpPr/>
          <p:nvPr/>
        </p:nvSpPr>
        <p:spPr>
          <a:xfrm>
            <a:off x="753192" y="431800"/>
            <a:ext cx="22151286" cy="1270000"/>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pic>
        <p:nvPicPr>
          <p:cNvPr id="272" name="Image" descr="Image"/>
          <p:cNvPicPr>
            <a:picLocks noChangeAspect="1"/>
          </p:cNvPicPr>
          <p:nvPr/>
        </p:nvPicPr>
        <p:blipFill>
          <a:blip r:embed="rId3">
            <a:extLst/>
          </a:blip>
          <a:stretch>
            <a:fillRect/>
          </a:stretch>
        </p:blipFill>
        <p:spPr>
          <a:xfrm>
            <a:off x="1010571" y="2836038"/>
            <a:ext cx="14448341" cy="9965562"/>
          </a:xfrm>
          <a:prstGeom prst="rect">
            <a:avLst/>
          </a:prstGeom>
          <a:ln w="12700">
            <a:miter lim="400000"/>
          </a:ln>
        </p:spPr>
      </p:pic>
      <p:sp>
        <p:nvSpPr>
          <p:cNvPr id="273" name="TextBox 6"/>
          <p:cNvSpPr txBox="1"/>
          <p:nvPr>
            <p:ph type="sldNum" sz="quarter" idx="2"/>
          </p:nvPr>
        </p:nvSpPr>
        <p:spPr>
          <a:xfrm>
            <a:off x="23275892" y="610540"/>
            <a:ext cx="436845"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274" name="Group 3"/>
          <p:cNvSpPr txBox="1"/>
          <p:nvPr/>
        </p:nvSpPr>
        <p:spPr>
          <a:xfrm>
            <a:off x="1097439" y="635606"/>
            <a:ext cx="14274605" cy="3197623"/>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Correlation Coefficient Matrix</a:t>
            </a:r>
          </a:p>
        </p:txBody>
      </p:sp>
      <p:sp>
        <p:nvSpPr>
          <p:cNvPr id="275" name="TextBox 46"/>
          <p:cNvSpPr txBox="1"/>
          <p:nvPr/>
        </p:nvSpPr>
        <p:spPr>
          <a:xfrm>
            <a:off x="16652400" y="5289427"/>
            <a:ext cx="6983531" cy="35435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5500"/>
              </a:lnSpc>
              <a:defRPr b="1" spc="364" sz="3400"/>
            </a:pPr>
            <a:r>
              <a:t>Some positive correlation</a:t>
            </a:r>
          </a:p>
          <a:p>
            <a:pPr marL="280736" indent="-280736">
              <a:lnSpc>
                <a:spcPts val="5500"/>
              </a:lnSpc>
              <a:buSzPct val="100000"/>
              <a:buChar char="•"/>
              <a:defRPr spc="364" sz="3400"/>
            </a:pPr>
            <a:r>
              <a:t>Age </a:t>
            </a:r>
          </a:p>
          <a:p>
            <a:pPr marL="280736" indent="-280736">
              <a:lnSpc>
                <a:spcPts val="5500"/>
              </a:lnSpc>
              <a:buSzPct val="100000"/>
              <a:buChar char="•"/>
              <a:defRPr spc="364" sz="3400"/>
            </a:pPr>
            <a:r>
              <a:t>Number of medical history</a:t>
            </a:r>
          </a:p>
          <a:p>
            <a:pPr marL="280736" indent="-280736">
              <a:lnSpc>
                <a:spcPts val="5500"/>
              </a:lnSpc>
              <a:buSzPct val="100000"/>
              <a:buChar char="•"/>
              <a:defRPr spc="364" sz="3400"/>
            </a:pPr>
            <a:r>
              <a:t>Number of symptoms</a:t>
            </a:r>
          </a:p>
          <a:p>
            <a:pPr marL="280736" indent="-280736">
              <a:lnSpc>
                <a:spcPts val="5500"/>
              </a:lnSpc>
              <a:buSzPct val="100000"/>
              <a:buChar char="•"/>
              <a:defRPr spc="364" sz="3400"/>
            </a:pPr>
            <a:r>
              <a:t>BMI</a:t>
            </a:r>
          </a:p>
        </p:txBody>
      </p:sp>
      <p:sp>
        <p:nvSpPr>
          <p:cNvPr id="276" name="Rectangle"/>
          <p:cNvSpPr/>
          <p:nvPr/>
        </p:nvSpPr>
        <p:spPr>
          <a:xfrm>
            <a:off x="4130575" y="10922000"/>
            <a:ext cx="5692893" cy="2059683"/>
          </a:xfrm>
          <a:prstGeom prst="rect">
            <a:avLst/>
          </a:prstGeom>
          <a:ln w="127000">
            <a:solidFill>
              <a:srgbClr val="FFFB00"/>
            </a:solidFill>
            <a:miter/>
          </a:ln>
        </p:spPr>
        <p:txBody>
          <a:bodyPr lIns="45719" rIns="45719" anchor="ctr"/>
          <a:lstStyle/>
          <a:p>
            <a:pPr/>
          </a:p>
        </p:txBody>
      </p:sp>
      <p:sp>
        <p:nvSpPr>
          <p:cNvPr id="277" name="On continuous variables"/>
          <p:cNvSpPr txBox="1"/>
          <p:nvPr/>
        </p:nvSpPr>
        <p:spPr>
          <a:xfrm>
            <a:off x="1124096" y="1600246"/>
            <a:ext cx="5104836" cy="109054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000"/>
              </a:lnSpc>
              <a:defRPr spc="310" sz="2900"/>
            </a:lvl1pPr>
          </a:lstStyle>
          <a:p>
            <a:pPr/>
            <a:r>
              <a:t>On continuous variables</a:t>
            </a:r>
          </a:p>
        </p:txBody>
      </p:sp>
      <p:sp>
        <p:nvSpPr>
          <p:cNvPr id="278"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Patient Level vs Admission Level"/>
          <p:cNvSpPr txBox="1"/>
          <p:nvPr/>
        </p:nvSpPr>
        <p:spPr>
          <a:xfrm>
            <a:off x="6967739" y="5628285"/>
            <a:ext cx="16175426" cy="13257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7500">
                <a:solidFill>
                  <a:srgbClr val="222B35"/>
                </a:solidFill>
              </a:defRPr>
            </a:lvl1pPr>
          </a:lstStyle>
          <a:p>
            <a:pPr/>
            <a:r>
              <a:t>Patient Level vs Admission Level</a:t>
            </a:r>
          </a:p>
        </p:txBody>
      </p:sp>
      <p:sp>
        <p:nvSpPr>
          <p:cNvPr id="283"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84"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85"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86"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87"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88"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89" name="It depends on what we want to achieve ."/>
          <p:cNvSpPr txBox="1"/>
          <p:nvPr/>
        </p:nvSpPr>
        <p:spPr>
          <a:xfrm>
            <a:off x="7129185" y="6932991"/>
            <a:ext cx="12884060" cy="7923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4000">
                <a:solidFill>
                  <a:srgbClr val="4C99F9"/>
                </a:solidFill>
              </a:defRPr>
            </a:lvl1pPr>
          </a:lstStyle>
          <a:p>
            <a:pPr/>
            <a:r>
              <a:t>It depends on what we want to achieve .</a:t>
            </a:r>
          </a:p>
        </p:txBody>
      </p:sp>
      <p:sp>
        <p:nvSpPr>
          <p:cNvPr id="290"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91"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9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3"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Rectangle"/>
          <p:cNvSpPr/>
          <p:nvPr/>
        </p:nvSpPr>
        <p:spPr>
          <a:xfrm>
            <a:off x="1538683" y="1662989"/>
            <a:ext cx="8922796" cy="1270001"/>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296" name="TextBox 6"/>
          <p:cNvSpPr txBox="1"/>
          <p:nvPr>
            <p:ph type="sldNum" sz="quarter" idx="2"/>
          </p:nvPr>
        </p:nvSpPr>
        <p:spPr>
          <a:xfrm>
            <a:off x="23273352" y="610540"/>
            <a:ext cx="441925"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297" name="Group 3"/>
          <p:cNvSpPr txBox="1"/>
          <p:nvPr/>
        </p:nvSpPr>
        <p:spPr>
          <a:xfrm>
            <a:off x="2159092" y="1931834"/>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444" sz="4000">
                <a:solidFill>
                  <a:srgbClr val="2B2C2B"/>
                </a:solidFill>
                <a:latin typeface="+mn-lt"/>
                <a:ea typeface="+mn-ea"/>
                <a:cs typeface="+mn-cs"/>
                <a:sym typeface="Montserrat Regular"/>
              </a:defRPr>
            </a:lvl1pPr>
          </a:lstStyle>
          <a:p>
            <a:pPr/>
            <a:r>
              <a:t>Patient</a:t>
            </a:r>
          </a:p>
        </p:txBody>
      </p:sp>
      <p:sp>
        <p:nvSpPr>
          <p:cNvPr id="298" name="Rectangle 14"/>
          <p:cNvSpPr txBox="1"/>
          <p:nvPr/>
        </p:nvSpPr>
        <p:spPr>
          <a:xfrm>
            <a:off x="2144958" y="3344470"/>
            <a:ext cx="9765659" cy="570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200000"/>
              </a:lnSpc>
              <a:buSzPct val="100000"/>
              <a:buChar char="•"/>
              <a:defRPr spc="600" sz="2800">
                <a:solidFill>
                  <a:srgbClr val="2B2C2B"/>
                </a:solidFill>
              </a:defRPr>
            </a:pPr>
            <a:r>
              <a:t>Race</a:t>
            </a:r>
          </a:p>
          <a:p>
            <a:pPr marL="280736" indent="-280736">
              <a:lnSpc>
                <a:spcPct val="200000"/>
              </a:lnSpc>
              <a:buSzPct val="100000"/>
              <a:buChar char="•"/>
              <a:defRPr spc="600" sz="2800">
                <a:solidFill>
                  <a:srgbClr val="2B2C2B"/>
                </a:solidFill>
              </a:defRPr>
            </a:pPr>
            <a:r>
              <a:t>Age</a:t>
            </a:r>
          </a:p>
          <a:p>
            <a:pPr marL="280736" indent="-280736">
              <a:lnSpc>
                <a:spcPct val="200000"/>
              </a:lnSpc>
              <a:buSzPct val="100000"/>
              <a:buChar char="•"/>
              <a:defRPr spc="600" sz="2800">
                <a:solidFill>
                  <a:srgbClr val="2B2C2B"/>
                </a:solidFill>
              </a:defRPr>
            </a:pPr>
            <a:r>
              <a:t>Resident Status</a:t>
            </a:r>
          </a:p>
          <a:p>
            <a:pPr marL="280736" indent="-280736">
              <a:lnSpc>
                <a:spcPct val="200000"/>
              </a:lnSpc>
              <a:buSzPct val="100000"/>
              <a:buChar char="•"/>
              <a:defRPr spc="600" sz="2800">
                <a:solidFill>
                  <a:srgbClr val="2B2C2B"/>
                </a:solidFill>
              </a:defRPr>
            </a:pPr>
            <a:r>
              <a:t>BMI</a:t>
            </a:r>
          </a:p>
          <a:p>
            <a:pPr marL="280736" indent="-280736">
              <a:lnSpc>
                <a:spcPct val="200000"/>
              </a:lnSpc>
              <a:buSzPct val="100000"/>
              <a:buChar char="•"/>
              <a:defRPr spc="600" sz="2800">
                <a:solidFill>
                  <a:srgbClr val="2B2C2B"/>
                </a:solidFill>
              </a:defRPr>
            </a:pPr>
            <a:r>
              <a:t>Number of Medical History</a:t>
            </a:r>
          </a:p>
          <a:p>
            <a:pPr marL="280736" indent="-280736">
              <a:lnSpc>
                <a:spcPct val="200000"/>
              </a:lnSpc>
              <a:buSzPct val="100000"/>
              <a:buChar char="•"/>
              <a:defRPr spc="600" sz="2800">
                <a:solidFill>
                  <a:srgbClr val="2B2C2B"/>
                </a:solidFill>
              </a:defRPr>
            </a:pPr>
            <a:r>
              <a:t>Medical History 1</a:t>
            </a:r>
          </a:p>
          <a:p>
            <a:pPr marL="280736" indent="-280736">
              <a:lnSpc>
                <a:spcPct val="200000"/>
              </a:lnSpc>
              <a:buSzPct val="100000"/>
              <a:buChar char="•"/>
              <a:defRPr spc="600" sz="2800">
                <a:solidFill>
                  <a:srgbClr val="2B2C2B"/>
                </a:solidFill>
              </a:defRPr>
            </a:pPr>
            <a:r>
              <a:t>Medical History 6</a:t>
            </a:r>
          </a:p>
        </p:txBody>
      </p:sp>
      <p:sp>
        <p:nvSpPr>
          <p:cNvPr id="299" name="Rectangle"/>
          <p:cNvSpPr/>
          <p:nvPr/>
        </p:nvSpPr>
        <p:spPr>
          <a:xfrm>
            <a:off x="11851083" y="1586789"/>
            <a:ext cx="8922796" cy="1270001"/>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300" name="Group 3"/>
          <p:cNvSpPr txBox="1"/>
          <p:nvPr/>
        </p:nvSpPr>
        <p:spPr>
          <a:xfrm>
            <a:off x="12115892" y="1855634"/>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444" sz="4000">
                <a:solidFill>
                  <a:srgbClr val="2B2C2B"/>
                </a:solidFill>
                <a:latin typeface="+mn-lt"/>
                <a:ea typeface="+mn-ea"/>
                <a:cs typeface="+mn-cs"/>
                <a:sym typeface="Montserrat Regular"/>
              </a:defRPr>
            </a:lvl1pPr>
          </a:lstStyle>
          <a:p>
            <a:pPr/>
            <a:r>
              <a:t>Clinical (Admission)</a:t>
            </a:r>
          </a:p>
        </p:txBody>
      </p:sp>
      <p:sp>
        <p:nvSpPr>
          <p:cNvPr id="301" name="Rectangle 14"/>
          <p:cNvSpPr txBox="1"/>
          <p:nvPr/>
        </p:nvSpPr>
        <p:spPr>
          <a:xfrm>
            <a:off x="12355758" y="3293670"/>
            <a:ext cx="9765660" cy="311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200000"/>
              </a:lnSpc>
              <a:buSzPct val="100000"/>
              <a:buChar char="•"/>
              <a:defRPr spc="600" sz="2800">
                <a:solidFill>
                  <a:srgbClr val="2B2C2B"/>
                </a:solidFill>
              </a:defRPr>
            </a:pPr>
            <a:r>
              <a:t>Symptom 5</a:t>
            </a:r>
          </a:p>
          <a:p>
            <a:pPr marL="280736" indent="-280736">
              <a:lnSpc>
                <a:spcPct val="200000"/>
              </a:lnSpc>
              <a:buSzPct val="100000"/>
              <a:buChar char="•"/>
              <a:defRPr spc="600" sz="2800">
                <a:solidFill>
                  <a:srgbClr val="2B2C2B"/>
                </a:solidFill>
              </a:defRPr>
            </a:pPr>
            <a:r>
              <a:t>Number of Symptoms</a:t>
            </a:r>
          </a:p>
          <a:p>
            <a:pPr marL="280736" indent="-280736">
              <a:lnSpc>
                <a:spcPct val="200000"/>
              </a:lnSpc>
              <a:buSzPct val="100000"/>
              <a:buChar char="•"/>
              <a:defRPr spc="600" sz="2800">
                <a:solidFill>
                  <a:srgbClr val="2B2C2B"/>
                </a:solidFill>
              </a:defRPr>
            </a:pPr>
            <a:r>
              <a:t>Lab Result 3</a:t>
            </a:r>
          </a:p>
          <a:p>
            <a:pPr marL="280736" indent="-280736">
              <a:lnSpc>
                <a:spcPct val="200000"/>
              </a:lnSpc>
              <a:buSzPct val="100000"/>
              <a:buChar char="•"/>
              <a:defRPr spc="600" sz="2800">
                <a:solidFill>
                  <a:srgbClr val="2B2C2B"/>
                </a:solidFill>
              </a:defRPr>
            </a:pPr>
            <a:r>
              <a:t>Lab Result 2</a:t>
            </a:r>
          </a:p>
        </p:txBody>
      </p:sp>
      <p:sp>
        <p:nvSpPr>
          <p:cNvPr id="302"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9" name="Image" descr="Image"/>
          <p:cNvPicPr>
            <a:picLocks noChangeAspect="1"/>
          </p:cNvPicPr>
          <p:nvPr/>
        </p:nvPicPr>
        <p:blipFill>
          <a:blip r:embed="rId2">
            <a:extLst/>
          </a:blip>
          <a:stretch>
            <a:fillRect/>
          </a:stretch>
        </p:blipFill>
        <p:spPr>
          <a:xfrm>
            <a:off x="666750" y="438150"/>
            <a:ext cx="13233400" cy="6692900"/>
          </a:xfrm>
          <a:prstGeom prst="rect">
            <a:avLst/>
          </a:prstGeom>
          <a:ln w="12700">
            <a:miter lim="400000"/>
          </a:ln>
        </p:spPr>
      </p:pic>
      <p:pic>
        <p:nvPicPr>
          <p:cNvPr id="90" name="Image" descr="Image"/>
          <p:cNvPicPr>
            <a:picLocks noChangeAspect="1"/>
          </p:cNvPicPr>
          <p:nvPr/>
        </p:nvPicPr>
        <p:blipFill>
          <a:blip r:embed="rId3">
            <a:extLst/>
          </a:blip>
          <a:stretch>
            <a:fillRect/>
          </a:stretch>
        </p:blipFill>
        <p:spPr>
          <a:xfrm>
            <a:off x="10198100" y="2051050"/>
            <a:ext cx="13017500" cy="6210300"/>
          </a:xfrm>
          <a:prstGeom prst="rect">
            <a:avLst/>
          </a:prstGeom>
          <a:ln w="12700">
            <a:miter lim="400000"/>
          </a:ln>
        </p:spPr>
      </p:pic>
      <p:pic>
        <p:nvPicPr>
          <p:cNvPr id="91" name="Image" descr="Image"/>
          <p:cNvPicPr>
            <a:picLocks noChangeAspect="1"/>
          </p:cNvPicPr>
          <p:nvPr/>
        </p:nvPicPr>
        <p:blipFill>
          <a:blip r:embed="rId4">
            <a:extLst/>
          </a:blip>
          <a:stretch>
            <a:fillRect/>
          </a:stretch>
        </p:blipFill>
        <p:spPr>
          <a:xfrm>
            <a:off x="285750" y="4660900"/>
            <a:ext cx="11718286" cy="6692900"/>
          </a:xfrm>
          <a:prstGeom prst="rect">
            <a:avLst/>
          </a:prstGeom>
          <a:ln w="12700">
            <a:miter lim="400000"/>
          </a:ln>
        </p:spPr>
      </p:pic>
      <p:pic>
        <p:nvPicPr>
          <p:cNvPr id="92" name="Image" descr="Image"/>
          <p:cNvPicPr>
            <a:picLocks noChangeAspect="1"/>
          </p:cNvPicPr>
          <p:nvPr/>
        </p:nvPicPr>
        <p:blipFill>
          <a:blip r:embed="rId5">
            <a:extLst/>
          </a:blip>
          <a:stretch>
            <a:fillRect/>
          </a:stretch>
        </p:blipFill>
        <p:spPr>
          <a:xfrm>
            <a:off x="9042400" y="7147612"/>
            <a:ext cx="13522304" cy="3522877"/>
          </a:xfrm>
          <a:prstGeom prst="rect">
            <a:avLst/>
          </a:prstGeom>
          <a:ln w="12700">
            <a:miter lim="400000"/>
          </a:ln>
        </p:spPr>
      </p:pic>
      <p:pic>
        <p:nvPicPr>
          <p:cNvPr id="93" name="Image" descr="Image"/>
          <p:cNvPicPr>
            <a:picLocks noChangeAspect="1"/>
          </p:cNvPicPr>
          <p:nvPr/>
        </p:nvPicPr>
        <p:blipFill>
          <a:blip r:embed="rId6">
            <a:extLst/>
          </a:blip>
          <a:stretch>
            <a:fillRect/>
          </a:stretch>
        </p:blipFill>
        <p:spPr>
          <a:xfrm>
            <a:off x="1479550" y="9328150"/>
            <a:ext cx="18618200" cy="3390900"/>
          </a:xfrm>
          <a:prstGeom prst="rect">
            <a:avLst/>
          </a:prstGeom>
          <a:ln w="12700">
            <a:miter lim="400000"/>
          </a:ln>
        </p:spPr>
      </p:pic>
      <p:pic>
        <p:nvPicPr>
          <p:cNvPr id="94" name="Image" descr="Image"/>
          <p:cNvPicPr>
            <a:picLocks noChangeAspect="1"/>
          </p:cNvPicPr>
          <p:nvPr/>
        </p:nvPicPr>
        <p:blipFill>
          <a:blip r:embed="rId7">
            <a:extLst/>
          </a:blip>
          <a:stretch>
            <a:fillRect/>
          </a:stretch>
        </p:blipFill>
        <p:spPr>
          <a:xfrm>
            <a:off x="12623800" y="10687050"/>
            <a:ext cx="11718286" cy="2951402"/>
          </a:xfrm>
          <a:prstGeom prst="rect">
            <a:avLst/>
          </a:prstGeom>
          <a:ln w="12700">
            <a:miter lim="400000"/>
          </a:ln>
        </p:spPr>
      </p:pic>
      <p:sp>
        <p:nvSpPr>
          <p:cNvPr id="95" name="Slide Number"/>
          <p:cNvSpPr txBox="1"/>
          <p:nvPr>
            <p:ph type="sldNum" sz="quarter" idx="2"/>
          </p:nvPr>
        </p:nvSpPr>
        <p:spPr>
          <a:xfrm>
            <a:off x="22330772" y="12799042"/>
            <a:ext cx="365001" cy="5510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Rectangle"/>
          <p:cNvSpPr/>
          <p:nvPr/>
        </p:nvSpPr>
        <p:spPr>
          <a:xfrm>
            <a:off x="1538683" y="1662989"/>
            <a:ext cx="8922796" cy="1270001"/>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307" name="TextBox 6"/>
          <p:cNvSpPr txBox="1"/>
          <p:nvPr>
            <p:ph type="sldNum" sz="quarter" idx="2"/>
          </p:nvPr>
        </p:nvSpPr>
        <p:spPr>
          <a:xfrm>
            <a:off x="23240840" y="610540"/>
            <a:ext cx="506949"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308" name="Group 3"/>
          <p:cNvSpPr txBox="1"/>
          <p:nvPr/>
        </p:nvSpPr>
        <p:spPr>
          <a:xfrm>
            <a:off x="2159092" y="1931834"/>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444" sz="4000">
                <a:solidFill>
                  <a:srgbClr val="2B2C2B"/>
                </a:solidFill>
                <a:latin typeface="+mn-lt"/>
                <a:ea typeface="+mn-ea"/>
                <a:cs typeface="+mn-cs"/>
                <a:sym typeface="Montserrat Regular"/>
              </a:defRPr>
            </a:lvl1pPr>
          </a:lstStyle>
          <a:p>
            <a:pPr/>
            <a:r>
              <a:t>Patient</a:t>
            </a:r>
          </a:p>
        </p:txBody>
      </p:sp>
      <p:sp>
        <p:nvSpPr>
          <p:cNvPr id="309" name="Rectangle 14"/>
          <p:cNvSpPr txBox="1"/>
          <p:nvPr/>
        </p:nvSpPr>
        <p:spPr>
          <a:xfrm>
            <a:off x="2144958" y="3344470"/>
            <a:ext cx="9765659" cy="570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200000"/>
              </a:lnSpc>
              <a:buSzPct val="100000"/>
              <a:buChar char="•"/>
              <a:defRPr spc="600" sz="2800">
                <a:solidFill>
                  <a:srgbClr val="2B2C2B"/>
                </a:solidFill>
              </a:defRPr>
            </a:pPr>
            <a:r>
              <a:t>Race</a:t>
            </a:r>
          </a:p>
          <a:p>
            <a:pPr marL="280736" indent="-280736">
              <a:lnSpc>
                <a:spcPct val="200000"/>
              </a:lnSpc>
              <a:buSzPct val="100000"/>
              <a:buChar char="•"/>
              <a:defRPr spc="600" sz="2800">
                <a:solidFill>
                  <a:srgbClr val="2B2C2B"/>
                </a:solidFill>
              </a:defRPr>
            </a:pPr>
            <a:r>
              <a:t>Age</a:t>
            </a:r>
          </a:p>
          <a:p>
            <a:pPr marL="280736" indent="-280736">
              <a:lnSpc>
                <a:spcPct val="200000"/>
              </a:lnSpc>
              <a:buSzPct val="100000"/>
              <a:buChar char="•"/>
              <a:defRPr spc="600" sz="2800">
                <a:solidFill>
                  <a:srgbClr val="2B2C2B"/>
                </a:solidFill>
              </a:defRPr>
            </a:pPr>
            <a:r>
              <a:t>Resident Status</a:t>
            </a:r>
          </a:p>
          <a:p>
            <a:pPr marL="280736" indent="-280736">
              <a:lnSpc>
                <a:spcPct val="200000"/>
              </a:lnSpc>
              <a:buSzPct val="100000"/>
              <a:buChar char="•"/>
              <a:defRPr spc="600" sz="2800">
                <a:solidFill>
                  <a:srgbClr val="2B2C2B"/>
                </a:solidFill>
              </a:defRPr>
            </a:pPr>
            <a:r>
              <a:t>BMI</a:t>
            </a:r>
          </a:p>
          <a:p>
            <a:pPr marL="280736" indent="-280736">
              <a:lnSpc>
                <a:spcPct val="200000"/>
              </a:lnSpc>
              <a:buSzPct val="100000"/>
              <a:buChar char="•"/>
              <a:defRPr spc="600" sz="2800">
                <a:solidFill>
                  <a:srgbClr val="2B2C2B"/>
                </a:solidFill>
              </a:defRPr>
            </a:pPr>
            <a:r>
              <a:t>Number of Medical History</a:t>
            </a:r>
          </a:p>
          <a:p>
            <a:pPr marL="280736" indent="-280736">
              <a:lnSpc>
                <a:spcPct val="200000"/>
              </a:lnSpc>
              <a:buSzPct val="100000"/>
              <a:buChar char="•"/>
              <a:defRPr spc="600" sz="2800">
                <a:solidFill>
                  <a:srgbClr val="2B2C2B"/>
                </a:solidFill>
              </a:defRPr>
            </a:pPr>
            <a:r>
              <a:t>Medical History 1</a:t>
            </a:r>
          </a:p>
          <a:p>
            <a:pPr marL="280736" indent="-280736">
              <a:lnSpc>
                <a:spcPct val="200000"/>
              </a:lnSpc>
              <a:buSzPct val="100000"/>
              <a:buChar char="•"/>
              <a:defRPr spc="600" sz="2800">
                <a:solidFill>
                  <a:srgbClr val="2B2C2B"/>
                </a:solidFill>
              </a:defRPr>
            </a:pPr>
            <a:r>
              <a:t>Medical History 6</a:t>
            </a:r>
          </a:p>
        </p:txBody>
      </p:sp>
      <p:sp>
        <p:nvSpPr>
          <p:cNvPr id="310" name="Rectangle"/>
          <p:cNvSpPr/>
          <p:nvPr/>
        </p:nvSpPr>
        <p:spPr>
          <a:xfrm>
            <a:off x="11851083" y="1586789"/>
            <a:ext cx="8922796" cy="1270001"/>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311" name="Group 3"/>
          <p:cNvSpPr txBox="1"/>
          <p:nvPr/>
        </p:nvSpPr>
        <p:spPr>
          <a:xfrm>
            <a:off x="12115892" y="1855634"/>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444" sz="4000">
                <a:solidFill>
                  <a:srgbClr val="2B2C2B"/>
                </a:solidFill>
                <a:latin typeface="+mn-lt"/>
                <a:ea typeface="+mn-ea"/>
                <a:cs typeface="+mn-cs"/>
                <a:sym typeface="Montserrat Regular"/>
              </a:defRPr>
            </a:lvl1pPr>
          </a:lstStyle>
          <a:p>
            <a:pPr/>
            <a:r>
              <a:t>Clinical (Admission)</a:t>
            </a:r>
          </a:p>
        </p:txBody>
      </p:sp>
      <p:sp>
        <p:nvSpPr>
          <p:cNvPr id="312" name="Rectangle 14"/>
          <p:cNvSpPr txBox="1"/>
          <p:nvPr/>
        </p:nvSpPr>
        <p:spPr>
          <a:xfrm>
            <a:off x="12355758" y="3293670"/>
            <a:ext cx="9765660" cy="311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200000"/>
              </a:lnSpc>
              <a:buSzPct val="100000"/>
              <a:buChar char="•"/>
              <a:defRPr spc="600" sz="2800">
                <a:solidFill>
                  <a:srgbClr val="2B2C2B"/>
                </a:solidFill>
              </a:defRPr>
            </a:pPr>
            <a:r>
              <a:t>Symptom 5</a:t>
            </a:r>
          </a:p>
          <a:p>
            <a:pPr marL="280736" indent="-280736">
              <a:lnSpc>
                <a:spcPct val="200000"/>
              </a:lnSpc>
              <a:buSzPct val="100000"/>
              <a:buChar char="•"/>
              <a:defRPr spc="600" sz="2800">
                <a:solidFill>
                  <a:srgbClr val="2B2C2B"/>
                </a:solidFill>
              </a:defRPr>
            </a:pPr>
            <a:r>
              <a:t>Number of Symptoms</a:t>
            </a:r>
          </a:p>
          <a:p>
            <a:pPr marL="280736" indent="-280736">
              <a:lnSpc>
                <a:spcPct val="200000"/>
              </a:lnSpc>
              <a:buSzPct val="100000"/>
              <a:buChar char="•"/>
              <a:defRPr spc="600" sz="2800">
                <a:solidFill>
                  <a:srgbClr val="2B2C2B"/>
                </a:solidFill>
              </a:defRPr>
            </a:pPr>
            <a:r>
              <a:t>Lab Result 3</a:t>
            </a:r>
          </a:p>
          <a:p>
            <a:pPr marL="280736" indent="-280736">
              <a:lnSpc>
                <a:spcPct val="200000"/>
              </a:lnSpc>
              <a:buSzPct val="100000"/>
              <a:buChar char="•"/>
              <a:defRPr spc="600" sz="2800">
                <a:solidFill>
                  <a:srgbClr val="2B2C2B"/>
                </a:solidFill>
              </a:defRPr>
            </a:pPr>
            <a:r>
              <a:t>Lab Result 2</a:t>
            </a:r>
          </a:p>
        </p:txBody>
      </p:sp>
      <p:sp>
        <p:nvSpPr>
          <p:cNvPr id="313" name="Rectangle"/>
          <p:cNvSpPr/>
          <p:nvPr/>
        </p:nvSpPr>
        <p:spPr>
          <a:xfrm>
            <a:off x="1111250" y="939800"/>
            <a:ext cx="9777662" cy="9366151"/>
          </a:xfrm>
          <a:prstGeom prst="rect">
            <a:avLst/>
          </a:prstGeom>
          <a:ln w="12700">
            <a:solidFill>
              <a:srgbClr val="FF7E79"/>
            </a:solidFill>
            <a:miter/>
          </a:ln>
        </p:spPr>
        <p:txBody>
          <a:bodyPr lIns="45719" rIns="45719" anchor="ctr"/>
          <a:lstStyle/>
          <a:p>
            <a:pPr/>
          </a:p>
        </p:txBody>
      </p:sp>
      <p:sp>
        <p:nvSpPr>
          <p:cNvPr id="314"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Rectangle"/>
          <p:cNvSpPr/>
          <p:nvPr/>
        </p:nvSpPr>
        <p:spPr>
          <a:xfrm>
            <a:off x="1667592" y="914400"/>
            <a:ext cx="21036116" cy="1270000"/>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319" name="TextBox 6"/>
          <p:cNvSpPr txBox="1"/>
          <p:nvPr>
            <p:ph type="sldNum" sz="quarter" idx="2"/>
          </p:nvPr>
        </p:nvSpPr>
        <p:spPr>
          <a:xfrm>
            <a:off x="23278559" y="610540"/>
            <a:ext cx="431511"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320" name="Group 3"/>
          <p:cNvSpPr txBox="1"/>
          <p:nvPr/>
        </p:nvSpPr>
        <p:spPr>
          <a:xfrm>
            <a:off x="2008601" y="1049572"/>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Our Data</a:t>
            </a:r>
          </a:p>
        </p:txBody>
      </p:sp>
      <p:sp>
        <p:nvSpPr>
          <p:cNvPr id="321" name="Rectangle 14"/>
          <p:cNvSpPr txBox="1"/>
          <p:nvPr/>
        </p:nvSpPr>
        <p:spPr>
          <a:xfrm>
            <a:off x="2045268" y="2791098"/>
            <a:ext cx="21036115" cy="3977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200000"/>
              </a:lnSpc>
              <a:buSzPct val="100000"/>
              <a:buChar char="•"/>
              <a:defRPr spc="600" sz="2800">
                <a:solidFill>
                  <a:srgbClr val="2B2C2B"/>
                </a:solidFill>
              </a:defRPr>
            </a:pPr>
            <a:r>
              <a:t>Clinical and financial data of patients hospitalised for a certain (X) condition</a:t>
            </a:r>
          </a:p>
          <a:p>
            <a:pPr marL="280736" indent="-280736">
              <a:lnSpc>
                <a:spcPct val="200000"/>
              </a:lnSpc>
              <a:buSzPct val="100000"/>
              <a:buChar char="•"/>
              <a:defRPr spc="600" sz="2800">
                <a:solidFill>
                  <a:srgbClr val="2B2C2B"/>
                </a:solidFill>
              </a:defRPr>
            </a:pPr>
            <a:r>
              <a:t>Per row per patient’s total bill per year</a:t>
            </a:r>
          </a:p>
          <a:p>
            <a:pPr marL="280736" indent="-280736">
              <a:lnSpc>
                <a:spcPct val="200000"/>
              </a:lnSpc>
              <a:buSzPct val="100000"/>
              <a:buChar char="•"/>
              <a:defRPr spc="600" sz="2800">
                <a:solidFill>
                  <a:srgbClr val="2B2C2B"/>
                </a:solidFill>
              </a:defRPr>
            </a:pPr>
            <a:r>
              <a:t>3,314 rows </a:t>
            </a:r>
          </a:p>
          <a:p>
            <a:pPr marL="280736" indent="-280736">
              <a:lnSpc>
                <a:spcPct val="200000"/>
              </a:lnSpc>
              <a:buSzPct val="100000"/>
              <a:buChar char="•"/>
              <a:defRPr spc="600" sz="2800">
                <a:solidFill>
                  <a:srgbClr val="2B2C2B"/>
                </a:solidFill>
              </a:defRPr>
            </a:pPr>
            <a:r>
              <a:t>3,000 unique patients</a:t>
            </a:r>
          </a:p>
          <a:p>
            <a:pPr marL="280736" indent="-280736">
              <a:lnSpc>
                <a:spcPct val="200000"/>
              </a:lnSpc>
              <a:buSzPct val="100000"/>
              <a:buChar char="•"/>
              <a:defRPr spc="600" sz="2800">
                <a:solidFill>
                  <a:srgbClr val="2B2C2B"/>
                </a:solidFill>
              </a:defRPr>
            </a:pPr>
            <a:r>
              <a:t>5 year data (2011 - 2015)</a:t>
            </a:r>
          </a:p>
        </p:txBody>
      </p:sp>
      <p:sp>
        <p:nvSpPr>
          <p:cNvPr id="322"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Rectangle"/>
          <p:cNvSpPr/>
          <p:nvPr/>
        </p:nvSpPr>
        <p:spPr>
          <a:xfrm>
            <a:off x="1667592" y="914400"/>
            <a:ext cx="21036116" cy="1270000"/>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327" name="TextBox 6"/>
          <p:cNvSpPr txBox="1"/>
          <p:nvPr>
            <p:ph type="sldNum" sz="quarter" idx="2"/>
          </p:nvPr>
        </p:nvSpPr>
        <p:spPr>
          <a:xfrm>
            <a:off x="23252270" y="610540"/>
            <a:ext cx="484089"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328" name="Group 3"/>
          <p:cNvSpPr txBox="1"/>
          <p:nvPr/>
        </p:nvSpPr>
        <p:spPr>
          <a:xfrm>
            <a:off x="2008601" y="1049572"/>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Variables</a:t>
            </a:r>
          </a:p>
        </p:txBody>
      </p:sp>
      <p:sp>
        <p:nvSpPr>
          <p:cNvPr id="329" name="Rectangle 14"/>
          <p:cNvSpPr txBox="1"/>
          <p:nvPr/>
        </p:nvSpPr>
        <p:spPr>
          <a:xfrm>
            <a:off x="1667592" y="2836470"/>
            <a:ext cx="17127889" cy="593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150000"/>
              </a:lnSpc>
              <a:buSzPct val="100000"/>
              <a:buChar char="•"/>
              <a:defRPr spc="707" sz="3300">
                <a:solidFill>
                  <a:srgbClr val="2B2C2B"/>
                </a:solidFill>
              </a:defRPr>
            </a:pPr>
            <a:r>
              <a:rPr b="1"/>
              <a:t>Number of encounter per year</a:t>
            </a:r>
            <a:r>
              <a:t> (</a:t>
            </a:r>
            <a:r>
              <a:rPr i="1"/>
              <a:t>continuous</a:t>
            </a:r>
            <a:r>
              <a:t>)</a:t>
            </a:r>
          </a:p>
          <a:p>
            <a:pPr marL="280736" indent="-280736">
              <a:lnSpc>
                <a:spcPct val="150000"/>
              </a:lnSpc>
              <a:buSzPct val="100000"/>
              <a:buChar char="•"/>
              <a:defRPr b="1" spc="707" sz="3300">
                <a:solidFill>
                  <a:srgbClr val="2B2C2B"/>
                </a:solidFill>
              </a:defRPr>
            </a:pPr>
            <a:r>
              <a:t>Readmission (&gt; 1 encounter per year) </a:t>
            </a:r>
            <a:r>
              <a:rPr b="0"/>
              <a:t>(</a:t>
            </a:r>
            <a:r>
              <a:rPr b="0" i="1"/>
              <a:t>binary</a:t>
            </a:r>
            <a:r>
              <a:rPr b="0"/>
              <a:t>)</a:t>
            </a:r>
            <a:endParaRPr b="0"/>
          </a:p>
          <a:p>
            <a:pPr marL="280736" indent="-280736">
              <a:lnSpc>
                <a:spcPct val="150000"/>
              </a:lnSpc>
              <a:buSzPct val="100000"/>
              <a:buChar char="•"/>
              <a:defRPr spc="707" sz="3300">
                <a:solidFill>
                  <a:srgbClr val="2B2C2B"/>
                </a:solidFill>
              </a:defRPr>
            </a:pPr>
            <a:r>
              <a:rPr b="1"/>
              <a:t>Age </a:t>
            </a:r>
            <a:r>
              <a:t>(</a:t>
            </a:r>
            <a:r>
              <a:rPr i="1"/>
              <a:t>continuous</a:t>
            </a:r>
            <a:r>
              <a:t>)</a:t>
            </a:r>
          </a:p>
          <a:p>
            <a:pPr marL="280736" indent="-280736">
              <a:lnSpc>
                <a:spcPct val="150000"/>
              </a:lnSpc>
              <a:buSzPct val="100000"/>
              <a:buChar char="•"/>
              <a:defRPr spc="707" sz="3300">
                <a:solidFill>
                  <a:srgbClr val="2B2C2B"/>
                </a:solidFill>
              </a:defRPr>
            </a:pPr>
            <a:r>
              <a:rPr b="1"/>
              <a:t>Age (&lt;55, &gt;55)</a:t>
            </a:r>
            <a:r>
              <a:t> (</a:t>
            </a:r>
            <a:r>
              <a:rPr i="1"/>
              <a:t>categorical</a:t>
            </a:r>
            <a:r>
              <a:t>)</a:t>
            </a:r>
          </a:p>
          <a:p>
            <a:pPr marL="280736" indent="-280736">
              <a:lnSpc>
                <a:spcPct val="150000"/>
              </a:lnSpc>
              <a:buSzPct val="100000"/>
              <a:buChar char="•"/>
              <a:defRPr spc="707" sz="3300">
                <a:solidFill>
                  <a:srgbClr val="2B2C2B"/>
                </a:solidFill>
              </a:defRPr>
            </a:pPr>
            <a:r>
              <a:rPr b="1"/>
              <a:t>BMI </a:t>
            </a:r>
            <a:r>
              <a:t>(</a:t>
            </a:r>
            <a:r>
              <a:rPr i="1"/>
              <a:t>continuous</a:t>
            </a:r>
            <a:r>
              <a:t>)</a:t>
            </a:r>
          </a:p>
          <a:p>
            <a:pPr marL="280736" indent="-280736">
              <a:lnSpc>
                <a:spcPct val="150000"/>
              </a:lnSpc>
              <a:buSzPct val="100000"/>
              <a:buChar char="•"/>
              <a:defRPr spc="707" sz="3300">
                <a:solidFill>
                  <a:srgbClr val="2B2C2B"/>
                </a:solidFill>
              </a:defRPr>
            </a:pPr>
            <a:r>
              <a:rPr b="1"/>
              <a:t>BMI Risk Level</a:t>
            </a:r>
            <a:r>
              <a:t> (</a:t>
            </a:r>
            <a:r>
              <a:rPr i="1"/>
              <a:t>categorical</a:t>
            </a:r>
            <a:r>
              <a:t>) </a:t>
            </a:r>
            <a:r>
              <a:rPr spc="557" sz="2600"/>
              <a:t>(</a:t>
            </a:r>
            <a:r>
              <a:rPr i="1" spc="557" sz="2600" u="sng">
                <a:solidFill>
                  <a:srgbClr val="1E9272"/>
                </a:solidFill>
                <a:uFill>
                  <a:solidFill>
                    <a:srgbClr val="1E9272"/>
                  </a:solidFill>
                </a:uFill>
                <a:hlinkClick r:id="rId3" invalidUrl="" action="" tgtFrame="" tooltip="" history="1" highlightClick="0" endSnd="0"/>
              </a:rPr>
              <a:t>healthhub.sg</a:t>
            </a:r>
            <a:r>
              <a:rPr i="1" spc="557" sz="2600"/>
              <a:t>)</a:t>
            </a:r>
          </a:p>
          <a:p>
            <a:pPr marL="280736" indent="-280736">
              <a:lnSpc>
                <a:spcPct val="150000"/>
              </a:lnSpc>
              <a:buSzPct val="100000"/>
              <a:buChar char="•"/>
              <a:defRPr spc="707" sz="3300">
                <a:solidFill>
                  <a:srgbClr val="2B2C2B"/>
                </a:solidFill>
              </a:defRPr>
            </a:pPr>
            <a:r>
              <a:rPr b="1"/>
              <a:t>Number of Medical History</a:t>
            </a:r>
            <a:r>
              <a:t> (</a:t>
            </a:r>
            <a:r>
              <a:rPr i="1"/>
              <a:t>continuous</a:t>
            </a:r>
            <a:r>
              <a:t>)</a:t>
            </a:r>
          </a:p>
          <a:p>
            <a:pPr marL="280736" indent="-280736">
              <a:lnSpc>
                <a:spcPct val="150000"/>
              </a:lnSpc>
              <a:buSzPct val="100000"/>
              <a:buChar char="•"/>
              <a:defRPr spc="707" sz="3300">
                <a:solidFill>
                  <a:srgbClr val="2B2C2B"/>
                </a:solidFill>
              </a:defRPr>
            </a:pPr>
            <a:r>
              <a:rPr b="1"/>
              <a:t>Medical History 1 through 7 </a:t>
            </a:r>
            <a:r>
              <a:t>(</a:t>
            </a:r>
            <a:r>
              <a:rPr i="1"/>
              <a:t>binary</a:t>
            </a:r>
            <a:r>
              <a:t>)</a:t>
            </a:r>
          </a:p>
        </p:txBody>
      </p:sp>
      <p:sp>
        <p:nvSpPr>
          <p:cNvPr id="330" name="Rectangle"/>
          <p:cNvSpPr/>
          <p:nvPr/>
        </p:nvSpPr>
        <p:spPr>
          <a:xfrm>
            <a:off x="1490693" y="9421980"/>
            <a:ext cx="21036115" cy="1270001"/>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331" name="Group 3"/>
          <p:cNvSpPr txBox="1"/>
          <p:nvPr/>
        </p:nvSpPr>
        <p:spPr>
          <a:xfrm>
            <a:off x="1831701" y="9557152"/>
            <a:ext cx="7277245" cy="24355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Target Variable</a:t>
            </a:r>
          </a:p>
        </p:txBody>
      </p:sp>
      <p:sp>
        <p:nvSpPr>
          <p:cNvPr id="332" name="Patient’s total bill per year"/>
          <p:cNvSpPr txBox="1"/>
          <p:nvPr/>
        </p:nvSpPr>
        <p:spPr>
          <a:xfrm>
            <a:off x="1595511" y="11344050"/>
            <a:ext cx="7008250"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80736" indent="-280736">
              <a:lnSpc>
                <a:spcPct val="200000"/>
              </a:lnSpc>
              <a:buSzPct val="100000"/>
              <a:buChar char="•"/>
              <a:defRPr b="1" spc="600" sz="2800">
                <a:solidFill>
                  <a:srgbClr val="2B2C2B"/>
                </a:solidFill>
              </a:defRPr>
            </a:lvl1pPr>
          </a:lstStyle>
          <a:p>
            <a:pPr/>
            <a:r>
              <a:t>Patient’s total bill per year</a:t>
            </a:r>
          </a:p>
        </p:txBody>
      </p:sp>
      <p:sp>
        <p:nvSpPr>
          <p:cNvPr id="333"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TextBox 6"/>
          <p:cNvSpPr txBox="1"/>
          <p:nvPr>
            <p:ph type="sldNum" sz="quarter" idx="2"/>
          </p:nvPr>
        </p:nvSpPr>
        <p:spPr>
          <a:xfrm>
            <a:off x="23252778" y="610540"/>
            <a:ext cx="483073"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338" name="Group 3"/>
          <p:cNvSpPr txBox="1"/>
          <p:nvPr/>
        </p:nvSpPr>
        <p:spPr>
          <a:xfrm>
            <a:off x="1561362" y="506253"/>
            <a:ext cx="14061349" cy="4706021"/>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Number of Encounters/Year</a:t>
            </a:r>
          </a:p>
        </p:txBody>
      </p:sp>
      <p:graphicFrame>
        <p:nvGraphicFramePr>
          <p:cNvPr id="339" name="Table"/>
          <p:cNvGraphicFramePr/>
          <p:nvPr/>
        </p:nvGraphicFramePr>
        <p:xfrm>
          <a:off x="3159317" y="4083096"/>
          <a:ext cx="20164536" cy="10207527"/>
        </p:xfrm>
        <a:graphic xmlns:a="http://schemas.openxmlformats.org/drawingml/2006/main">
          <a:graphicData uri="http://schemas.openxmlformats.org/drawingml/2006/table">
            <a:tbl>
              <a:tblPr firstCol="1" firstRow="0" lastCol="0" lastRow="0" bandCol="0" bandRow="1" rtl="0">
                <a:tableStyleId>{4C3C2611-4C71-4FC5-86AE-919BDF0F9419}</a:tableStyleId>
              </a:tblPr>
              <a:tblGrid>
                <a:gridCol w="6210650"/>
                <a:gridCol w="1850084"/>
                <a:gridCol w="4101507"/>
                <a:gridCol w="2941342"/>
                <a:gridCol w="2949081"/>
              </a:tblGrid>
              <a:tr h="635000">
                <a:tc>
                  <a:txBody>
                    <a:bodyPr/>
                    <a:lstStyle/>
                    <a:p>
                      <a:pPr defTabSz="1828343">
                        <a:defRPr sz="3000"/>
                      </a:pPr>
                    </a:p>
                  </a:txBody>
                  <a:tcPr marL="0" marR="0" marT="0" marB="0" anchor="t" anchorCtr="0" horzOverflow="overflow"/>
                </a:tc>
                <a:tc>
                  <a:txBody>
                    <a:bodyPr/>
                    <a:lstStyle/>
                    <a:p>
                      <a:pPr defTabSz="1828343">
                        <a:defRPr b="1" sz="3200">
                          <a:solidFill>
                            <a:srgbClr val="FFFFFF"/>
                          </a:solidFill>
                        </a:defRPr>
                      </a:pPr>
                    </a:p>
                  </a:txBody>
                  <a:tcPr marL="0" marR="0" marT="0" marB="0" anchor="t" anchorCtr="0" horzOverflow="overflow">
                    <a:solidFill>
                      <a:schemeClr val="accent1"/>
                    </a:solidFill>
                  </a:tcPr>
                </a:tc>
                <a:tc>
                  <a:txBody>
                    <a:bodyPr/>
                    <a:lstStyle/>
                    <a:p>
                      <a:pPr algn="ctr" defTabSz="1828343">
                        <a:defRPr sz="1800">
                          <a:solidFill>
                            <a:srgbClr val="000000"/>
                          </a:solidFill>
                        </a:defRPr>
                      </a:pPr>
                      <a:r>
                        <a:rPr b="1" sz="3200">
                          <a:solidFill>
                            <a:srgbClr val="FFFFFF"/>
                          </a:solidFill>
                        </a:rPr>
                        <a:t>Count</a:t>
                      </a:r>
                    </a:p>
                  </a:txBody>
                  <a:tcPr marL="0" marR="0" marT="0" marB="0" anchor="t" anchorCtr="0" horzOverflow="overflow">
                    <a:solidFill>
                      <a:schemeClr val="accent1"/>
                    </a:solidFill>
                  </a:tcPr>
                </a:tc>
                <a:tc gridSpan="2">
                  <a:txBody>
                    <a:bodyPr/>
                    <a:lstStyle/>
                    <a:p>
                      <a:pPr algn="ctr" defTabSz="1828343">
                        <a:defRPr sz="1800">
                          <a:solidFill>
                            <a:srgbClr val="000000"/>
                          </a:solidFill>
                        </a:defRPr>
                      </a:pPr>
                      <a:r>
                        <a:rPr b="1" sz="3200">
                          <a:solidFill>
                            <a:srgbClr val="FFFFFF"/>
                          </a:solidFill>
                        </a:rPr>
                        <a:t>Total Bill (per yr)</a:t>
                      </a:r>
                    </a:p>
                  </a:txBody>
                  <a:tcPr marL="0" marR="0" marT="0" marB="0" anchor="t" anchorCtr="0" horzOverflow="overflow">
                    <a:solidFill>
                      <a:schemeClr val="accent1"/>
                    </a:solidFill>
                  </a:tcPr>
                </a:tc>
                <a:tc hMerge="1">
                  <a:tcPr/>
                </a:tc>
              </a:tr>
              <a:tr h="635000">
                <a:tc>
                  <a:txBody>
                    <a:bodyPr/>
                    <a:lstStyle/>
                    <a:p>
                      <a:pPr defTabSz="1828343">
                        <a:defRPr sz="3000"/>
                      </a:pPr>
                    </a:p>
                  </a:txBody>
                  <a:tcPr marL="0" marR="0" marT="0" marB="0" anchor="t" anchorCtr="0" horzOverflow="overflow">
                    <a:lnB w="38100">
                      <a:solidFill>
                        <a:srgbClr val="FFFFFF"/>
                      </a:solidFill>
                    </a:lnB>
                  </a:tcPr>
                </a:tc>
                <a:tc>
                  <a:txBody>
                    <a:bodyPr/>
                    <a:lstStyle/>
                    <a:p>
                      <a:pP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Mean</a:t>
                      </a: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P-Value</a:t>
                      </a:r>
                    </a:p>
                  </a:txBody>
                  <a:tcPr marL="0" marR="0" marT="0" marB="0" anchor="t" anchorCtr="0" horzOverflow="overflow">
                    <a:lnB w="38100">
                      <a:solidFill>
                        <a:srgbClr val="FFFFFF"/>
                      </a:solidFill>
                    </a:lnB>
                    <a:solidFill>
                      <a:schemeClr val="accent1"/>
                    </a:solidFill>
                  </a:tcPr>
                </a:tc>
              </a:tr>
              <a:tr h="635000">
                <a:tc>
                  <a:txBody>
                    <a:bodyPr/>
                    <a:lstStyle/>
                    <a:p>
                      <a:pPr defTabSz="1828343">
                        <a:defRPr b="0" sz="1800">
                          <a:solidFill>
                            <a:srgbClr val="000000"/>
                          </a:solidFill>
                        </a:defRPr>
                      </a:pPr>
                      <a:r>
                        <a:rPr b="1" sz="3000">
                          <a:solidFill>
                            <a:srgbClr val="FFFFFF"/>
                          </a:solidFill>
                        </a:rPr>
                        <a:t>Total</a:t>
                      </a:r>
                    </a:p>
                  </a:txBody>
                  <a:tcPr marL="0" marR="0" marT="0" marB="0" anchor="t" anchorCtr="0" horzOverflow="overflow">
                    <a:lnT w="38100">
                      <a:solidFill>
                        <a:srgbClr val="FFFFFF"/>
                      </a:solidFill>
                    </a:lnT>
                  </a:tcPr>
                </a:tc>
                <a:tc>
                  <a:txBody>
                    <a:bodyPr/>
                    <a:lstStyle/>
                    <a:p>
                      <a:pPr defTabSz="1828343">
                        <a:defRPr sz="3500"/>
                      </a:pP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sz="3500">
                          <a:solidFill>
                            <a:srgbClr val="737572"/>
                          </a:solidFill>
                        </a:rPr>
                        <a:t>3,314</a:t>
                      </a:r>
                    </a:p>
                  </a:txBody>
                  <a:tcPr marL="0" marR="0" marT="0" marB="0" anchor="t" anchorCtr="0" horzOverflow="overflow">
                    <a:lnT w="38100">
                      <a:solidFill>
                        <a:srgbClr val="FFFFFF"/>
                      </a:solidFill>
                    </a:lnT>
                  </a:tcPr>
                </a:tc>
                <a:tc>
                  <a:txBody>
                    <a:bodyPr/>
                    <a:lstStyle/>
                    <a:p>
                      <a:pPr algn="ctr" defTabSz="1828343">
                        <a:defRPr sz="3500"/>
                      </a:pPr>
                    </a:p>
                  </a:txBody>
                  <a:tcPr marL="0" marR="0" marT="0" marB="0" anchor="t" anchorCtr="0" horzOverflow="overflow">
                    <a:lnT w="38100">
                      <a:solidFill>
                        <a:srgbClr val="FFFFFF"/>
                      </a:solidFill>
                    </a:lnT>
                  </a:tcPr>
                </a:tc>
                <a:tc>
                  <a:txBody>
                    <a:bodyPr/>
                    <a:lstStyle/>
                    <a:p>
                      <a:pPr algn="ctr" defTabSz="1828343">
                        <a:defRPr sz="3500"/>
                      </a:pPr>
                    </a:p>
                  </a:txBody>
                  <a:tcPr marL="0" marR="0" marT="0" marB="0" anchor="t" anchorCtr="0" horzOverflow="overflow">
                    <a:lnT w="38100">
                      <a:solidFill>
                        <a:srgbClr val="FFFFFF"/>
                      </a:solidFill>
                    </a:lnT>
                  </a:tcPr>
                </a:tc>
              </a:tr>
              <a:tr h="635000">
                <a:tc>
                  <a:txBody>
                    <a:bodyPr/>
                    <a:lstStyle/>
                    <a:p>
                      <a:pPr defTabSz="1828343">
                        <a:defRPr b="0" sz="1800">
                          <a:solidFill>
                            <a:srgbClr val="000000"/>
                          </a:solidFill>
                        </a:defRPr>
                      </a:pPr>
                      <a:r>
                        <a:rPr b="1" sz="3000">
                          <a:solidFill>
                            <a:srgbClr val="FFFFFF"/>
                          </a:solidFill>
                        </a:rPr>
                        <a:t>Number of Encounter / Year</a:t>
                      </a:r>
                    </a:p>
                  </a:txBody>
                  <a:tcPr marL="0" marR="0" marT="0" marB="0" anchor="t" anchorCtr="0" horzOverflow="overflow"/>
                </a:tc>
                <a:tc>
                  <a:txBody>
                    <a:bodyPr/>
                    <a:lstStyle/>
                    <a:p>
                      <a:pPr defTabSz="1828343">
                        <a:defRPr sz="1800">
                          <a:solidFill>
                            <a:srgbClr val="000000"/>
                          </a:solidFill>
                        </a:defRPr>
                      </a:pPr>
                      <a:r>
                        <a:rPr sz="3500">
                          <a:solidFill>
                            <a:srgbClr val="737572"/>
                          </a:solidFill>
                        </a:rPr>
                        <a:t>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2,928</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21,828</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84</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45,140</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43,490</a:t>
                      </a:r>
                    </a:p>
                  </a:txBody>
                  <a:tcPr marL="0" marR="0" marT="0" marB="0" anchor="t" anchorCtr="0" horzOverflow="overflow"/>
                </a:tc>
                <a:tc>
                  <a:txBody>
                    <a:bodyPr/>
                    <a:lstStyle/>
                    <a:p>
                      <a:pPr algn="ctr" defTabSz="1828343">
                        <a:defRPr sz="3500"/>
                      </a:pPr>
                    </a:p>
                  </a:txBody>
                  <a:tcPr marL="0" marR="0" marT="0" marB="0" anchor="t" anchorCtr="0" horzOverflow="overflow"/>
                </a:tc>
              </a:tr>
            </a:tbl>
          </a:graphicData>
        </a:graphic>
      </p:graphicFrame>
      <p:sp>
        <p:nvSpPr>
          <p:cNvPr id="340" name="TextBox 46"/>
          <p:cNvSpPr txBox="1"/>
          <p:nvPr/>
        </p:nvSpPr>
        <p:spPr>
          <a:xfrm>
            <a:off x="3049906" y="12757027"/>
            <a:ext cx="20699928"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20578" indent="-220578">
              <a:lnSpc>
                <a:spcPts val="4000"/>
              </a:lnSpc>
              <a:buSzPct val="100000"/>
              <a:buChar char="•"/>
              <a:defRPr spc="235" sz="2200"/>
            </a:lvl1pPr>
          </a:lstStyle>
          <a:p>
            <a:pPr/>
            <a:r>
              <a:t>Not tested for homogeneity and normality assumptions due to time constraint. One-way ANOVA is used</a:t>
            </a:r>
          </a:p>
        </p:txBody>
      </p:sp>
      <p:sp>
        <p:nvSpPr>
          <p:cNvPr id="341"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Group 3"/>
          <p:cNvSpPr txBox="1"/>
          <p:nvPr/>
        </p:nvSpPr>
        <p:spPr>
          <a:xfrm>
            <a:off x="909155" y="602154"/>
            <a:ext cx="16338999" cy="54683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Number of Encounters / Year</a:t>
            </a:r>
          </a:p>
        </p:txBody>
      </p:sp>
      <p:sp>
        <p:nvSpPr>
          <p:cNvPr id="344" name="TextBox 6"/>
          <p:cNvSpPr txBox="1"/>
          <p:nvPr>
            <p:ph type="sldNum" sz="quarter" idx="2"/>
          </p:nvPr>
        </p:nvSpPr>
        <p:spPr>
          <a:xfrm>
            <a:off x="23243380" y="610540"/>
            <a:ext cx="501869"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345" name="P-Value &lt; 0.01 for both age groups"/>
          <p:cNvSpPr txBox="1"/>
          <p:nvPr/>
        </p:nvSpPr>
        <p:spPr>
          <a:xfrm>
            <a:off x="15892411" y="5777230"/>
            <a:ext cx="7999024"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60947" indent="-360947">
              <a:buSzPct val="100000"/>
              <a:buChar char="•"/>
            </a:lvl1pPr>
          </a:lstStyle>
          <a:p>
            <a:pPr/>
            <a:r>
              <a:t>P-Value &lt; 0.01 for both age groups</a:t>
            </a:r>
          </a:p>
        </p:txBody>
      </p:sp>
      <p:sp>
        <p:nvSpPr>
          <p:cNvPr id="346" name="TextBox 46"/>
          <p:cNvSpPr txBox="1"/>
          <p:nvPr/>
        </p:nvSpPr>
        <p:spPr>
          <a:xfrm>
            <a:off x="1170306" y="12960227"/>
            <a:ext cx="20699928"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20578" indent="-220578">
              <a:lnSpc>
                <a:spcPts val="4000"/>
              </a:lnSpc>
              <a:buSzPct val="100000"/>
              <a:buChar char="•"/>
              <a:defRPr spc="235" sz="2200"/>
            </a:lvl1pPr>
          </a:lstStyle>
          <a:p>
            <a:pPr/>
            <a:r>
              <a:t>Not tested for homogeneity and normality assumptions due to time constraint. One-way ANOVA is used</a:t>
            </a:r>
          </a:p>
        </p:txBody>
      </p:sp>
      <p:pic>
        <p:nvPicPr>
          <p:cNvPr id="347" name="Image" descr="Image"/>
          <p:cNvPicPr>
            <a:picLocks noChangeAspect="1"/>
          </p:cNvPicPr>
          <p:nvPr/>
        </p:nvPicPr>
        <p:blipFill>
          <a:blip r:embed="rId2">
            <a:extLst/>
          </a:blip>
          <a:stretch>
            <a:fillRect/>
          </a:stretch>
        </p:blipFill>
        <p:spPr>
          <a:xfrm>
            <a:off x="1134802" y="2488001"/>
            <a:ext cx="14238801" cy="9630956"/>
          </a:xfrm>
          <a:prstGeom prst="rect">
            <a:avLst/>
          </a:prstGeom>
          <a:ln w="12700">
            <a:miter lim="400000"/>
          </a:ln>
        </p:spPr>
      </p:pic>
      <p:sp>
        <p:nvSpPr>
          <p:cNvPr id="348"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Group 3"/>
          <p:cNvSpPr txBox="1"/>
          <p:nvPr/>
        </p:nvSpPr>
        <p:spPr>
          <a:xfrm>
            <a:off x="1299898" y="676699"/>
            <a:ext cx="10488393" cy="35102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CHI-Square Test</a:t>
            </a:r>
          </a:p>
        </p:txBody>
      </p:sp>
      <p:grpSp>
        <p:nvGrpSpPr>
          <p:cNvPr id="359" name="Group"/>
          <p:cNvGrpSpPr/>
          <p:nvPr/>
        </p:nvGrpSpPr>
        <p:grpSpPr>
          <a:xfrm>
            <a:off x="4088011" y="1616142"/>
            <a:ext cx="16209583" cy="10200077"/>
            <a:chOff x="0" y="0"/>
            <a:chExt cx="16209582" cy="10200075"/>
          </a:xfrm>
        </p:grpSpPr>
        <p:pic>
          <p:nvPicPr>
            <p:cNvPr id="351" name="Image" descr="Image"/>
            <p:cNvPicPr>
              <a:picLocks noChangeAspect="1"/>
            </p:cNvPicPr>
            <p:nvPr/>
          </p:nvPicPr>
          <p:blipFill>
            <a:blip r:embed="rId3">
              <a:extLst/>
            </a:blip>
            <a:stretch>
              <a:fillRect/>
            </a:stretch>
          </p:blipFill>
          <p:spPr>
            <a:xfrm>
              <a:off x="0" y="0"/>
              <a:ext cx="14906471" cy="10200076"/>
            </a:xfrm>
            <a:prstGeom prst="rect">
              <a:avLst/>
            </a:prstGeom>
            <a:ln w="12700" cap="flat">
              <a:noFill/>
              <a:miter lim="400000"/>
            </a:ln>
            <a:effectLst/>
          </p:spPr>
        </p:pic>
        <p:sp>
          <p:nvSpPr>
            <p:cNvPr id="352" name="Rectangle"/>
            <p:cNvSpPr/>
            <p:nvPr/>
          </p:nvSpPr>
          <p:spPr>
            <a:xfrm>
              <a:off x="8833869" y="436180"/>
              <a:ext cx="1474878" cy="1101320"/>
            </a:xfrm>
            <a:prstGeom prst="rect">
              <a:avLst/>
            </a:prstGeom>
            <a:noFill/>
            <a:ln w="88900" cap="flat">
              <a:solidFill>
                <a:srgbClr val="FF7E79"/>
              </a:solidFill>
              <a:prstDash val="solid"/>
              <a:miter lim="800000"/>
            </a:ln>
            <a:effectLst/>
          </p:spPr>
          <p:txBody>
            <a:bodyPr wrap="square" lIns="45719" tIns="45719" rIns="45719" bIns="45719" numCol="1" anchor="ctr">
              <a:noAutofit/>
            </a:bodyPr>
            <a:lstStyle/>
            <a:p>
              <a:pPr/>
            </a:p>
          </p:txBody>
        </p:sp>
        <p:sp>
          <p:nvSpPr>
            <p:cNvPr id="353" name="Rectangle"/>
            <p:cNvSpPr/>
            <p:nvPr/>
          </p:nvSpPr>
          <p:spPr>
            <a:xfrm>
              <a:off x="8833869" y="1582825"/>
              <a:ext cx="1474878" cy="1101319"/>
            </a:xfrm>
            <a:prstGeom prst="rect">
              <a:avLst/>
            </a:prstGeom>
            <a:noFill/>
            <a:ln w="88900" cap="flat">
              <a:solidFill>
                <a:srgbClr val="FF7E79"/>
              </a:solidFill>
              <a:prstDash val="solid"/>
              <a:miter lim="800000"/>
            </a:ln>
            <a:effectLst/>
          </p:spPr>
          <p:txBody>
            <a:bodyPr wrap="square" lIns="45719" tIns="45719" rIns="45719" bIns="45719" numCol="1" anchor="ctr">
              <a:noAutofit/>
            </a:bodyPr>
            <a:lstStyle/>
            <a:p>
              <a:pPr/>
            </a:p>
          </p:txBody>
        </p:sp>
        <p:sp>
          <p:nvSpPr>
            <p:cNvPr id="354" name="Rectangle"/>
            <p:cNvSpPr/>
            <p:nvPr/>
          </p:nvSpPr>
          <p:spPr>
            <a:xfrm>
              <a:off x="8845413" y="2724524"/>
              <a:ext cx="1474877" cy="1199003"/>
            </a:xfrm>
            <a:prstGeom prst="rect">
              <a:avLst/>
            </a:prstGeom>
            <a:noFill/>
            <a:ln w="88900" cap="flat">
              <a:solidFill>
                <a:srgbClr val="FF7E79"/>
              </a:solidFill>
              <a:prstDash val="solid"/>
              <a:miter lim="800000"/>
            </a:ln>
            <a:effectLst/>
          </p:spPr>
          <p:txBody>
            <a:bodyPr wrap="square" lIns="45719" tIns="45719" rIns="45719" bIns="45719" numCol="1" anchor="ctr">
              <a:noAutofit/>
            </a:bodyPr>
            <a:lstStyle/>
            <a:p>
              <a:pPr/>
            </a:p>
          </p:txBody>
        </p:sp>
        <p:sp>
          <p:nvSpPr>
            <p:cNvPr id="355" name="Rectangle"/>
            <p:cNvSpPr/>
            <p:nvPr/>
          </p:nvSpPr>
          <p:spPr>
            <a:xfrm>
              <a:off x="1650283" y="6228227"/>
              <a:ext cx="1474878" cy="1199002"/>
            </a:xfrm>
            <a:prstGeom prst="rect">
              <a:avLst/>
            </a:prstGeom>
            <a:noFill/>
            <a:ln w="88900" cap="flat">
              <a:solidFill>
                <a:srgbClr val="FF7E79"/>
              </a:solidFill>
              <a:prstDash val="solid"/>
              <a:miter lim="800000"/>
            </a:ln>
            <a:effectLst/>
          </p:spPr>
          <p:txBody>
            <a:bodyPr wrap="square" lIns="45719" tIns="45719" rIns="45719" bIns="45719" numCol="1" anchor="ctr">
              <a:noAutofit/>
            </a:bodyPr>
            <a:lstStyle/>
            <a:p>
              <a:pPr/>
            </a:p>
          </p:txBody>
        </p:sp>
        <p:sp>
          <p:nvSpPr>
            <p:cNvPr id="356" name="Rectangle"/>
            <p:cNvSpPr/>
            <p:nvPr/>
          </p:nvSpPr>
          <p:spPr>
            <a:xfrm>
              <a:off x="3128389" y="6228227"/>
              <a:ext cx="1474878" cy="1199002"/>
            </a:xfrm>
            <a:prstGeom prst="rect">
              <a:avLst/>
            </a:prstGeom>
            <a:noFill/>
            <a:ln w="88900" cap="flat">
              <a:solidFill>
                <a:srgbClr val="FF7E79"/>
              </a:solidFill>
              <a:prstDash val="solid"/>
              <a:miter lim="800000"/>
            </a:ln>
            <a:effectLst/>
          </p:spPr>
          <p:txBody>
            <a:bodyPr wrap="square" lIns="45719" tIns="45719" rIns="45719" bIns="45719" numCol="1" anchor="ctr">
              <a:noAutofit/>
            </a:bodyPr>
            <a:lstStyle/>
            <a:p>
              <a:pPr/>
            </a:p>
          </p:txBody>
        </p:sp>
        <p:sp>
          <p:nvSpPr>
            <p:cNvPr id="357" name="Rectangle"/>
            <p:cNvSpPr/>
            <p:nvPr/>
          </p:nvSpPr>
          <p:spPr>
            <a:xfrm>
              <a:off x="4551251" y="6228227"/>
              <a:ext cx="1474878" cy="1199002"/>
            </a:xfrm>
            <a:prstGeom prst="rect">
              <a:avLst/>
            </a:prstGeom>
            <a:noFill/>
            <a:ln w="88900" cap="flat">
              <a:solidFill>
                <a:srgbClr val="FF7E79"/>
              </a:solidFill>
              <a:prstDash val="solid"/>
              <a:miter lim="800000"/>
            </a:ln>
            <a:effectLst/>
          </p:spPr>
          <p:txBody>
            <a:bodyPr wrap="square" lIns="45719" tIns="45719" rIns="45719" bIns="45719" numCol="1" anchor="ctr">
              <a:noAutofit/>
            </a:bodyPr>
            <a:lstStyle/>
            <a:p>
              <a:pPr/>
            </a:p>
          </p:txBody>
        </p:sp>
        <p:sp>
          <p:nvSpPr>
            <p:cNvPr id="358" name="P-values"/>
            <p:cNvSpPr txBox="1"/>
            <p:nvPr/>
          </p:nvSpPr>
          <p:spPr>
            <a:xfrm rot="16200000">
              <a:off x="14151160" y="4041665"/>
              <a:ext cx="2604268" cy="15125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nSpc>
                  <a:spcPts val="4000"/>
                </a:lnSpc>
                <a:defRPr spc="235" sz="2200"/>
              </a:lvl1pPr>
            </a:lstStyle>
            <a:p>
              <a:pPr/>
              <a:r>
                <a:t>P-values</a:t>
              </a:r>
            </a:p>
          </p:txBody>
        </p:sp>
      </p:grpSp>
      <p:sp>
        <p:nvSpPr>
          <p:cNvPr id="360" name="The presence of medical history 1, 6 and 7 have high correlation with  &gt; 1 encounter per year…"/>
          <p:cNvSpPr txBox="1"/>
          <p:nvPr/>
        </p:nvSpPr>
        <p:spPr>
          <a:xfrm>
            <a:off x="2406884" y="12174525"/>
            <a:ext cx="20477333" cy="118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60947" indent="-360947">
              <a:buSzPct val="100000"/>
              <a:buChar char="•"/>
            </a:pPr>
            <a:r>
              <a:t>The presence of medical history 1, 6 and 7 have high correlation with  &gt; 1 encounter per year</a:t>
            </a:r>
          </a:p>
          <a:p>
            <a:pPr marL="360947" indent="-360947">
              <a:buSzPct val="100000"/>
              <a:buChar char="•"/>
            </a:pPr>
            <a:r>
              <a:t>P-values &lt; 0.01</a:t>
            </a:r>
          </a:p>
        </p:txBody>
      </p:sp>
      <p:sp>
        <p:nvSpPr>
          <p:cNvPr id="361"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65" name="Image" descr="Image"/>
          <p:cNvPicPr>
            <a:picLocks noChangeAspect="1"/>
          </p:cNvPicPr>
          <p:nvPr/>
        </p:nvPicPr>
        <p:blipFill>
          <a:blip r:embed="rId3">
            <a:extLst/>
          </a:blip>
          <a:stretch>
            <a:fillRect/>
          </a:stretch>
        </p:blipFill>
        <p:spPr>
          <a:xfrm>
            <a:off x="13419719" y="3427960"/>
            <a:ext cx="9723863" cy="6406375"/>
          </a:xfrm>
          <a:prstGeom prst="rect">
            <a:avLst/>
          </a:prstGeom>
          <a:ln w="12700">
            <a:miter lim="400000"/>
          </a:ln>
        </p:spPr>
      </p:pic>
      <p:pic>
        <p:nvPicPr>
          <p:cNvPr id="366" name="Image" descr="Image"/>
          <p:cNvPicPr>
            <a:picLocks noChangeAspect="1"/>
          </p:cNvPicPr>
          <p:nvPr/>
        </p:nvPicPr>
        <p:blipFill>
          <a:blip r:embed="rId4">
            <a:extLst/>
          </a:blip>
          <a:stretch>
            <a:fillRect/>
          </a:stretch>
        </p:blipFill>
        <p:spPr>
          <a:xfrm>
            <a:off x="1158249" y="3427960"/>
            <a:ext cx="9974766" cy="6406375"/>
          </a:xfrm>
          <a:prstGeom prst="rect">
            <a:avLst/>
          </a:prstGeom>
          <a:ln w="12700">
            <a:miter lim="400000"/>
          </a:ln>
        </p:spPr>
      </p:pic>
      <p:sp>
        <p:nvSpPr>
          <p:cNvPr id="367" name="TextBox 6"/>
          <p:cNvSpPr txBox="1"/>
          <p:nvPr>
            <p:ph type="sldNum" sz="quarter" idx="2"/>
          </p:nvPr>
        </p:nvSpPr>
        <p:spPr>
          <a:xfrm>
            <a:off x="23247571" y="610540"/>
            <a:ext cx="493487"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368" name="Group 3"/>
          <p:cNvSpPr txBox="1"/>
          <p:nvPr/>
        </p:nvSpPr>
        <p:spPr>
          <a:xfrm>
            <a:off x="2008601" y="947972"/>
            <a:ext cx="7616560" cy="254909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Target Variable</a:t>
            </a:r>
          </a:p>
        </p:txBody>
      </p:sp>
      <p:sp>
        <p:nvSpPr>
          <p:cNvPr id="369" name="Rectangle 14"/>
          <p:cNvSpPr txBox="1"/>
          <p:nvPr/>
        </p:nvSpPr>
        <p:spPr>
          <a:xfrm>
            <a:off x="3366068" y="10278670"/>
            <a:ext cx="7174364" cy="95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pc="600" sz="2800">
                <a:solidFill>
                  <a:srgbClr val="2B2C2B"/>
                </a:solidFill>
              </a:defRPr>
            </a:pPr>
            <a:r>
              <a:t>Total Bill / year</a:t>
            </a:r>
          </a:p>
          <a:p>
            <a:pPr algn="ctr">
              <a:defRPr b="1" spc="600" sz="2800">
                <a:solidFill>
                  <a:srgbClr val="2B2C2B"/>
                </a:solidFill>
              </a:defRPr>
            </a:pPr>
            <a:r>
              <a:t>Number of Encounters / year</a:t>
            </a:r>
          </a:p>
        </p:txBody>
      </p:sp>
      <p:sp>
        <p:nvSpPr>
          <p:cNvPr id="370" name="Distribution"/>
          <p:cNvSpPr txBox="1"/>
          <p:nvPr/>
        </p:nvSpPr>
        <p:spPr>
          <a:xfrm>
            <a:off x="2089296" y="1931248"/>
            <a:ext cx="2419889" cy="5825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000"/>
              </a:lnSpc>
              <a:defRPr spc="310" sz="2900"/>
            </a:lvl1pPr>
          </a:lstStyle>
          <a:p>
            <a:pPr/>
            <a:r>
              <a:t>Distribution</a:t>
            </a:r>
          </a:p>
        </p:txBody>
      </p:sp>
      <p:sp>
        <p:nvSpPr>
          <p:cNvPr id="371" name="Skewed Right"/>
          <p:cNvSpPr txBox="1"/>
          <p:nvPr/>
        </p:nvSpPr>
        <p:spPr>
          <a:xfrm>
            <a:off x="7855097" y="7620848"/>
            <a:ext cx="2850052" cy="5825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000"/>
              </a:lnSpc>
              <a:defRPr spc="310" sz="2900"/>
            </a:lvl1pPr>
          </a:lstStyle>
          <a:p>
            <a:pPr/>
            <a:r>
              <a:t>Skewed Right</a:t>
            </a:r>
          </a:p>
        </p:txBody>
      </p:sp>
      <p:sp>
        <p:nvSpPr>
          <p:cNvPr id="372" name="Line"/>
          <p:cNvSpPr/>
          <p:nvPr/>
        </p:nvSpPr>
        <p:spPr>
          <a:xfrm flipV="1">
            <a:off x="9823450" y="6547213"/>
            <a:ext cx="5560219" cy="74060"/>
          </a:xfrm>
          <a:prstGeom prst="line">
            <a:avLst/>
          </a:prstGeom>
          <a:ln w="101600">
            <a:solidFill>
              <a:schemeClr val="accent1"/>
            </a:solidFill>
            <a:miter/>
            <a:tailEnd type="triangle"/>
          </a:ln>
        </p:spPr>
        <p:txBody>
          <a:bodyPr lIns="45719" rIns="45719"/>
          <a:lstStyle/>
          <a:p>
            <a:pPr/>
          </a:p>
        </p:txBody>
      </p:sp>
      <p:sp>
        <p:nvSpPr>
          <p:cNvPr id="373" name="Natural Log"/>
          <p:cNvSpPr txBox="1"/>
          <p:nvPr/>
        </p:nvSpPr>
        <p:spPr>
          <a:xfrm>
            <a:off x="10833003" y="5812155"/>
            <a:ext cx="3092932" cy="5232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pc="600" sz="2800">
                <a:solidFill>
                  <a:srgbClr val="2B2C2B"/>
                </a:solidFill>
              </a:defRPr>
            </a:lvl1pPr>
          </a:lstStyle>
          <a:p>
            <a:pPr/>
            <a:r>
              <a:t> Natural Log</a:t>
            </a:r>
          </a:p>
        </p:txBody>
      </p:sp>
      <p:sp>
        <p:nvSpPr>
          <p:cNvPr id="374" name="To ensure approximate normality"/>
          <p:cNvSpPr txBox="1"/>
          <p:nvPr/>
        </p:nvSpPr>
        <p:spPr>
          <a:xfrm>
            <a:off x="9285675" y="12000230"/>
            <a:ext cx="6736667"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To ensure approximate normality</a:t>
            </a:r>
          </a:p>
        </p:txBody>
      </p:sp>
      <p:sp>
        <p:nvSpPr>
          <p:cNvPr id="375" name="Line"/>
          <p:cNvSpPr/>
          <p:nvPr/>
        </p:nvSpPr>
        <p:spPr>
          <a:xfrm>
            <a:off x="3205610" y="10754855"/>
            <a:ext cx="7495280" cy="1"/>
          </a:xfrm>
          <a:prstGeom prst="line">
            <a:avLst/>
          </a:prstGeom>
          <a:ln w="12700">
            <a:solidFill>
              <a:srgbClr val="000000"/>
            </a:solidFill>
            <a:miter/>
          </a:ln>
        </p:spPr>
        <p:txBody>
          <a:bodyPr lIns="45719" rIns="45719"/>
          <a:lstStyle/>
          <a:p>
            <a:pPr/>
          </a:p>
        </p:txBody>
      </p:sp>
      <p:grpSp>
        <p:nvGrpSpPr>
          <p:cNvPr id="378" name="Group"/>
          <p:cNvGrpSpPr/>
          <p:nvPr/>
        </p:nvGrpSpPr>
        <p:grpSpPr>
          <a:xfrm>
            <a:off x="13641451" y="10278670"/>
            <a:ext cx="7495280" cy="955041"/>
            <a:chOff x="0" y="0"/>
            <a:chExt cx="7495278" cy="955039"/>
          </a:xfrm>
        </p:grpSpPr>
        <p:sp>
          <p:nvSpPr>
            <p:cNvPr id="376" name="Rectangle 14"/>
            <p:cNvSpPr txBox="1"/>
            <p:nvPr/>
          </p:nvSpPr>
          <p:spPr>
            <a:xfrm>
              <a:off x="160456" y="0"/>
              <a:ext cx="7174364" cy="955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b="1" spc="600" sz="2800">
                  <a:solidFill>
                    <a:srgbClr val="2B2C2B"/>
                  </a:solidFill>
                </a:defRPr>
              </a:pPr>
              <a:r>
                <a:t>Total Bill / year</a:t>
              </a:r>
            </a:p>
            <a:p>
              <a:pPr algn="ctr">
                <a:defRPr b="1" spc="600" sz="2800">
                  <a:solidFill>
                    <a:srgbClr val="2B2C2B"/>
                  </a:solidFill>
                </a:defRPr>
              </a:pPr>
              <a:r>
                <a:t>Number of Encounters / year</a:t>
              </a:r>
            </a:p>
          </p:txBody>
        </p:sp>
        <p:sp>
          <p:nvSpPr>
            <p:cNvPr id="377" name="Line"/>
            <p:cNvSpPr/>
            <p:nvPr/>
          </p:nvSpPr>
          <p:spPr>
            <a:xfrm>
              <a:off x="0" y="476184"/>
              <a:ext cx="7495278" cy="1"/>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pPr/>
            </a:p>
          </p:txBody>
        </p:sp>
      </p:grpSp>
      <p:sp>
        <p:nvSpPr>
          <p:cNvPr id="379" name="(Log)"/>
          <p:cNvSpPr txBox="1"/>
          <p:nvPr/>
        </p:nvSpPr>
        <p:spPr>
          <a:xfrm>
            <a:off x="21349025" y="10494570"/>
            <a:ext cx="1373620"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pc="600" sz="2800">
                <a:solidFill>
                  <a:srgbClr val="2B2C2B"/>
                </a:solidFill>
              </a:defRPr>
            </a:lvl1pPr>
          </a:lstStyle>
          <a:p>
            <a:pPr/>
            <a:r>
              <a:t>(Log)</a:t>
            </a:r>
          </a:p>
        </p:txBody>
      </p:sp>
      <p:sp>
        <p:nvSpPr>
          <p:cNvPr id="380"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TextBox 6"/>
          <p:cNvSpPr txBox="1"/>
          <p:nvPr>
            <p:ph type="sldNum" sz="quarter" idx="2"/>
          </p:nvPr>
        </p:nvSpPr>
        <p:spPr>
          <a:xfrm>
            <a:off x="23250111" y="610540"/>
            <a:ext cx="488407"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385" name="Group 3"/>
          <p:cNvSpPr txBox="1"/>
          <p:nvPr/>
        </p:nvSpPr>
        <p:spPr>
          <a:xfrm>
            <a:off x="1480322" y="5587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Medical History</a:t>
            </a:r>
          </a:p>
        </p:txBody>
      </p:sp>
      <p:graphicFrame>
        <p:nvGraphicFramePr>
          <p:cNvPr id="386" name="Table"/>
          <p:cNvGraphicFramePr/>
          <p:nvPr/>
        </p:nvGraphicFramePr>
        <p:xfrm>
          <a:off x="3159317" y="1955800"/>
          <a:ext cx="20164536" cy="10207526"/>
        </p:xfrm>
        <a:graphic xmlns:a="http://schemas.openxmlformats.org/drawingml/2006/main">
          <a:graphicData uri="http://schemas.openxmlformats.org/drawingml/2006/table">
            <a:tbl>
              <a:tblPr firstCol="1" firstRow="0" lastCol="0" lastRow="0" bandCol="0" bandRow="1" rtl="0">
                <a:tableStyleId>{4C3C2611-4C71-4FC5-86AE-919BDF0F9419}</a:tableStyleId>
              </a:tblPr>
              <a:tblGrid>
                <a:gridCol w="5450584"/>
                <a:gridCol w="2610150"/>
                <a:gridCol w="4101507"/>
                <a:gridCol w="2941342"/>
                <a:gridCol w="2949081"/>
              </a:tblGrid>
              <a:tr h="635000">
                <a:tc>
                  <a:txBody>
                    <a:bodyPr/>
                    <a:lstStyle/>
                    <a:p>
                      <a:pPr defTabSz="1828343">
                        <a:defRPr sz="3000"/>
                      </a:pPr>
                    </a:p>
                  </a:txBody>
                  <a:tcPr marL="0" marR="0" marT="0" marB="0" anchor="t" anchorCtr="0" horzOverflow="overflow"/>
                </a:tc>
                <a:tc>
                  <a:txBody>
                    <a:bodyPr/>
                    <a:lstStyle/>
                    <a:p>
                      <a:pPr defTabSz="1828343">
                        <a:defRPr b="1" sz="3200">
                          <a:solidFill>
                            <a:srgbClr val="FFFFFF"/>
                          </a:solidFill>
                        </a:defRPr>
                      </a:pPr>
                    </a:p>
                  </a:txBody>
                  <a:tcPr marL="0" marR="0" marT="0" marB="0" anchor="t" anchorCtr="0" horzOverflow="overflow">
                    <a:solidFill>
                      <a:schemeClr val="accent1"/>
                    </a:solidFill>
                  </a:tcPr>
                </a:tc>
                <a:tc>
                  <a:txBody>
                    <a:bodyPr/>
                    <a:lstStyle/>
                    <a:p>
                      <a:pPr algn="ctr" defTabSz="1828343">
                        <a:defRPr sz="1800">
                          <a:solidFill>
                            <a:srgbClr val="000000"/>
                          </a:solidFill>
                        </a:defRPr>
                      </a:pPr>
                      <a:r>
                        <a:rPr b="1" sz="3200">
                          <a:solidFill>
                            <a:srgbClr val="FFFFFF"/>
                          </a:solidFill>
                        </a:rPr>
                        <a:t>Count</a:t>
                      </a:r>
                    </a:p>
                  </a:txBody>
                  <a:tcPr marL="0" marR="0" marT="0" marB="0" anchor="t" anchorCtr="0" horzOverflow="overflow">
                    <a:solidFill>
                      <a:schemeClr val="accent1"/>
                    </a:solidFill>
                  </a:tcPr>
                </a:tc>
                <a:tc gridSpan="2">
                  <a:txBody>
                    <a:bodyPr/>
                    <a:lstStyle/>
                    <a:p>
                      <a:pPr algn="ctr" defTabSz="1828343">
                        <a:defRPr sz="1800">
                          <a:solidFill>
                            <a:srgbClr val="000000"/>
                          </a:solidFill>
                        </a:defRPr>
                      </a:pPr>
                      <a:r>
                        <a:rPr b="1" sz="3200">
                          <a:solidFill>
                            <a:srgbClr val="FFFFFF"/>
                          </a:solidFill>
                        </a:rPr>
                        <a:t>Avg Total Bill (per enc per yr)</a:t>
                      </a:r>
                    </a:p>
                  </a:txBody>
                  <a:tcPr marL="0" marR="0" marT="0" marB="0" anchor="t" anchorCtr="0" horzOverflow="overflow">
                    <a:solidFill>
                      <a:schemeClr val="accent1"/>
                    </a:solidFill>
                  </a:tcPr>
                </a:tc>
                <a:tc hMerge="1">
                  <a:tcPr/>
                </a:tc>
              </a:tr>
              <a:tr h="635000">
                <a:tc>
                  <a:txBody>
                    <a:bodyPr/>
                    <a:lstStyle/>
                    <a:p>
                      <a:pPr defTabSz="1828343">
                        <a:defRPr sz="3000"/>
                      </a:pPr>
                    </a:p>
                  </a:txBody>
                  <a:tcPr marL="0" marR="0" marT="0" marB="0" anchor="t" anchorCtr="0" horzOverflow="overflow">
                    <a:lnB w="38100">
                      <a:solidFill>
                        <a:srgbClr val="FFFFFF"/>
                      </a:solidFill>
                    </a:lnB>
                  </a:tcPr>
                </a:tc>
                <a:tc>
                  <a:txBody>
                    <a:bodyPr/>
                    <a:lstStyle/>
                    <a:p>
                      <a:pP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Mean</a:t>
                      </a: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P-Value</a:t>
                      </a:r>
                    </a:p>
                  </a:txBody>
                  <a:tcPr marL="0" marR="0" marT="0" marB="0" anchor="t" anchorCtr="0" horzOverflow="overflow">
                    <a:lnB w="38100">
                      <a:solidFill>
                        <a:srgbClr val="FFFFFF"/>
                      </a:solidFill>
                    </a:lnB>
                    <a:solidFill>
                      <a:schemeClr val="accent1"/>
                    </a:solidFill>
                  </a:tcPr>
                </a:tc>
              </a:tr>
              <a:tr h="635000">
                <a:tc>
                  <a:txBody>
                    <a:bodyPr/>
                    <a:lstStyle/>
                    <a:p>
                      <a:pPr defTabSz="1828343">
                        <a:defRPr b="0" sz="1800">
                          <a:solidFill>
                            <a:srgbClr val="000000"/>
                          </a:solidFill>
                        </a:defRPr>
                      </a:pPr>
                      <a:r>
                        <a:rPr b="1" sz="3000">
                          <a:solidFill>
                            <a:srgbClr val="FFFFFF"/>
                          </a:solidFill>
                        </a:rPr>
                        <a:t>Total</a:t>
                      </a:r>
                    </a:p>
                  </a:txBody>
                  <a:tcPr marL="0" marR="0" marT="0" marB="0" anchor="t" anchorCtr="0" horzOverflow="overflow">
                    <a:lnT w="38100">
                      <a:solidFill>
                        <a:srgbClr val="FFFFFF"/>
                      </a:solidFill>
                    </a:lnT>
                  </a:tcPr>
                </a:tc>
                <a:tc>
                  <a:txBody>
                    <a:bodyPr/>
                    <a:lstStyle/>
                    <a:p>
                      <a:pPr defTabSz="1828343">
                        <a:defRPr sz="3500"/>
                      </a:pP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sz="3500">
                          <a:solidFill>
                            <a:srgbClr val="737572"/>
                          </a:solidFill>
                        </a:rPr>
                        <a:t>3,314</a:t>
                      </a:r>
                    </a:p>
                  </a:txBody>
                  <a:tcPr marL="0" marR="0" marT="0" marB="0" anchor="t" anchorCtr="0" horzOverflow="overflow">
                    <a:lnT w="38100">
                      <a:solidFill>
                        <a:srgbClr val="FFFFFF"/>
                      </a:solidFill>
                    </a:lnT>
                  </a:tcPr>
                </a:tc>
                <a:tc>
                  <a:txBody>
                    <a:bodyPr/>
                    <a:lstStyle/>
                    <a:p>
                      <a:pPr algn="ctr" defTabSz="1828343">
                        <a:defRPr sz="3500"/>
                      </a:pPr>
                    </a:p>
                  </a:txBody>
                  <a:tcPr marL="0" marR="0" marT="0" marB="0" anchor="t" anchorCtr="0" horzOverflow="overflow">
                    <a:lnT w="38100">
                      <a:solidFill>
                        <a:srgbClr val="FFFFFF"/>
                      </a:solidFill>
                    </a:lnT>
                  </a:tcPr>
                </a:tc>
                <a:tc>
                  <a:txBody>
                    <a:bodyPr/>
                    <a:lstStyle/>
                    <a:p>
                      <a:pPr algn="ctr" defTabSz="1828343">
                        <a:defRPr sz="3500"/>
                      </a:pPr>
                    </a:p>
                  </a:txBody>
                  <a:tcPr marL="0" marR="0" marT="0" marB="0" anchor="t" anchorCtr="0" horzOverflow="overflow">
                    <a:lnT w="38100">
                      <a:solidFill>
                        <a:srgbClr val="FFFFFF"/>
                      </a:solidFill>
                    </a:lnT>
                  </a:tcPr>
                </a:tc>
              </a:tr>
              <a:tr h="635000">
                <a:tc>
                  <a:txBody>
                    <a:bodyPr/>
                    <a:lstStyle/>
                    <a:p>
                      <a:pPr defTabSz="1828343">
                        <a:defRPr b="0" sz="1800">
                          <a:solidFill>
                            <a:srgbClr val="000000"/>
                          </a:solidFill>
                        </a:defRPr>
                      </a:pPr>
                      <a:r>
                        <a:rPr b="1" sz="3000">
                          <a:solidFill>
                            <a:srgbClr val="FFFFFF"/>
                          </a:solidFill>
                        </a:rPr>
                        <a:t>Number of Med History</a:t>
                      </a:r>
                    </a:p>
                  </a:txBody>
                  <a:tcPr marL="0" marR="0" marT="0" marB="0" anchor="t" anchorCtr="0" horzOverflow="overflow"/>
                </a:tc>
                <a:tc>
                  <a:txBody>
                    <a:bodyPr/>
                    <a:lstStyle/>
                    <a:p>
                      <a:pPr defTabSz="1828343">
                        <a:defRPr sz="1800">
                          <a:solidFill>
                            <a:srgbClr val="000000"/>
                          </a:solidFill>
                        </a:defRPr>
                      </a:pPr>
                      <a:r>
                        <a:rPr sz="3500">
                          <a:solidFill>
                            <a:srgbClr val="737572"/>
                          </a:solidFill>
                        </a:rPr>
                        <a:t>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795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19,497</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1,258</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21,463</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800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24,696</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310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26,532</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4</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47</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31,191</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7</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36,853</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1</a:t>
                      </a:r>
                    </a:p>
                  </a:txBody>
                  <a:tcPr marL="0" marR="0" marT="0" marB="0" anchor="t" anchorCtr="0" horzOverflow="overflow"/>
                </a:tc>
                <a:tc>
                  <a:txBody>
                    <a:bodyPr/>
                    <a:lstStyle/>
                    <a:p>
                      <a:pPr defTabSz="1828343">
                        <a:defRPr b="1" sz="3500"/>
                      </a:pP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562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26,850</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2</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953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22,357</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0.086</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3</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459</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22,205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0.023</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4</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175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21,480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0.943</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5</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196</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23,129</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0.018</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6</a:t>
                      </a:r>
                    </a:p>
                  </a:txBody>
                  <a:tcPr marL="0" marR="0" marT="0" marB="0" anchor="t" anchorCtr="0" horzOverflow="overflow"/>
                </a:tc>
                <a:tc>
                  <a:txBody>
                    <a:bodyPr/>
                    <a:lstStyle/>
                    <a:p>
                      <a:pPr defTabSz="1828343">
                        <a:defRPr b="1" sz="3500"/>
                      </a:pP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839</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24,175</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7</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842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22,484</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0.040</a:t>
                      </a:r>
                    </a:p>
                  </a:txBody>
                  <a:tcPr marL="0" marR="0" marT="0" marB="0" anchor="t" anchorCtr="0" horzOverflow="overflow"/>
                </a:tc>
              </a:tr>
            </a:tbl>
          </a:graphicData>
        </a:graphic>
      </p:graphicFrame>
      <p:sp>
        <p:nvSpPr>
          <p:cNvPr id="387" name="TextBox 46"/>
          <p:cNvSpPr txBox="1"/>
          <p:nvPr/>
        </p:nvSpPr>
        <p:spPr>
          <a:xfrm>
            <a:off x="3049906" y="12757027"/>
            <a:ext cx="20699928"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20578" indent="-220578">
              <a:lnSpc>
                <a:spcPts val="4000"/>
              </a:lnSpc>
              <a:buSzPct val="100000"/>
              <a:buChar char="•"/>
              <a:defRPr spc="235" sz="2200"/>
            </a:lvl1pPr>
          </a:lstStyle>
          <a:p>
            <a:pPr/>
            <a:r>
              <a:t>Not tested for homogeneity and normality assumptions due to time constraint. One-way ANOVA is used</a:t>
            </a:r>
          </a:p>
        </p:txBody>
      </p:sp>
      <p:sp>
        <p:nvSpPr>
          <p:cNvPr id="388"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TextBox 6"/>
          <p:cNvSpPr txBox="1"/>
          <p:nvPr>
            <p:ph type="sldNum" sz="quarter" idx="2"/>
          </p:nvPr>
        </p:nvSpPr>
        <p:spPr>
          <a:xfrm>
            <a:off x="23243380" y="610540"/>
            <a:ext cx="501869"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393" name="Group 3"/>
          <p:cNvSpPr txBox="1"/>
          <p:nvPr/>
        </p:nvSpPr>
        <p:spPr>
          <a:xfrm>
            <a:off x="1480322" y="648259"/>
            <a:ext cx="8345461" cy="2793041"/>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Medical History 1</a:t>
            </a:r>
          </a:p>
        </p:txBody>
      </p:sp>
      <p:sp>
        <p:nvSpPr>
          <p:cNvPr id="394" name="18.7% of patients with medical history 1 contributes 21.7% of the avg total bills.…"/>
          <p:cNvSpPr txBox="1"/>
          <p:nvPr/>
        </p:nvSpPr>
        <p:spPr>
          <a:xfrm>
            <a:off x="16145307" y="4939030"/>
            <a:ext cx="6862068" cy="336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60947" indent="-360947">
              <a:buSzPct val="100000"/>
              <a:buChar char="•"/>
            </a:pPr>
            <a:r>
              <a:t>18.7% of patients with medical history 1 contributes 21.7% of the avg total bills.</a:t>
            </a:r>
          </a:p>
          <a:p>
            <a:pPr/>
          </a:p>
          <a:p>
            <a:pPr marL="360947" indent="-360947">
              <a:buSzPct val="100000"/>
              <a:buChar char="•"/>
            </a:pPr>
            <a:r>
              <a:t>P-Value &lt; 0.01 for both age groups</a:t>
            </a:r>
          </a:p>
        </p:txBody>
      </p:sp>
      <p:sp>
        <p:nvSpPr>
          <p:cNvPr id="395" name="Total Count: 562 / 3,000 (18.7%)"/>
          <p:cNvSpPr txBox="1"/>
          <p:nvPr/>
        </p:nvSpPr>
        <p:spPr>
          <a:xfrm>
            <a:off x="4456782" y="1985759"/>
            <a:ext cx="8468058"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700"/>
            </a:lvl1pPr>
          </a:lstStyle>
          <a:p>
            <a:pPr/>
            <a:r>
              <a:t>Total Count: 562 / 3,000 (18.7%)</a:t>
            </a:r>
          </a:p>
        </p:txBody>
      </p:sp>
      <p:sp>
        <p:nvSpPr>
          <p:cNvPr id="396" name="TextBox 46"/>
          <p:cNvSpPr txBox="1"/>
          <p:nvPr/>
        </p:nvSpPr>
        <p:spPr>
          <a:xfrm>
            <a:off x="1170306" y="12960227"/>
            <a:ext cx="20699928"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20578" indent="-220578">
              <a:lnSpc>
                <a:spcPts val="4000"/>
              </a:lnSpc>
              <a:buSzPct val="100000"/>
              <a:buChar char="•"/>
              <a:defRPr spc="235" sz="2200"/>
            </a:lvl1pPr>
          </a:lstStyle>
          <a:p>
            <a:pPr/>
            <a:r>
              <a:t>Not tested for homogeneity and normality assumptions due to time constraint. One-way ANOVA is used</a:t>
            </a:r>
          </a:p>
        </p:txBody>
      </p:sp>
      <p:pic>
        <p:nvPicPr>
          <p:cNvPr id="397" name="Image" descr="Image"/>
          <p:cNvPicPr>
            <a:picLocks noChangeAspect="1"/>
          </p:cNvPicPr>
          <p:nvPr/>
        </p:nvPicPr>
        <p:blipFill>
          <a:blip r:embed="rId2">
            <a:extLst/>
          </a:blip>
          <a:stretch>
            <a:fillRect/>
          </a:stretch>
        </p:blipFill>
        <p:spPr>
          <a:xfrm>
            <a:off x="1006544" y="2783645"/>
            <a:ext cx="14589780" cy="9876537"/>
          </a:xfrm>
          <a:prstGeom prst="rect">
            <a:avLst/>
          </a:prstGeom>
          <a:ln w="12700">
            <a:miter lim="400000"/>
          </a:ln>
        </p:spPr>
      </p:pic>
      <p:sp>
        <p:nvSpPr>
          <p:cNvPr id="398"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TextBox 6"/>
          <p:cNvSpPr txBox="1"/>
          <p:nvPr>
            <p:ph type="sldNum" sz="quarter" idx="2"/>
          </p:nvPr>
        </p:nvSpPr>
        <p:spPr>
          <a:xfrm>
            <a:off x="23247063" y="610540"/>
            <a:ext cx="494503"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401" name="Count: 839/ 3,000 (28.0%)"/>
          <p:cNvSpPr txBox="1"/>
          <p:nvPr/>
        </p:nvSpPr>
        <p:spPr>
          <a:xfrm>
            <a:off x="6387182" y="1807959"/>
            <a:ext cx="4860762"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700"/>
            </a:lvl1pPr>
          </a:lstStyle>
          <a:p>
            <a:pPr/>
            <a:r>
              <a:t>Count: 839/ 3,000 (28.0%)</a:t>
            </a:r>
          </a:p>
        </p:txBody>
      </p:sp>
      <p:sp>
        <p:nvSpPr>
          <p:cNvPr id="402" name="28% of patients with medical history 6 contributes 29.44% of the avg total bills.…"/>
          <p:cNvSpPr txBox="1"/>
          <p:nvPr/>
        </p:nvSpPr>
        <p:spPr>
          <a:xfrm>
            <a:off x="16263436" y="5374476"/>
            <a:ext cx="7405787" cy="336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60947" indent="-360947">
              <a:buSzPct val="100000"/>
              <a:buChar char="•"/>
            </a:pPr>
            <a:r>
              <a:t>28% of patients with medical history 6 contributes 29.44% of the avg total bills.</a:t>
            </a:r>
          </a:p>
          <a:p>
            <a:pPr/>
          </a:p>
          <a:p>
            <a:pPr marL="360947" indent="-360947">
              <a:buSzPct val="100000"/>
              <a:buChar char="•"/>
            </a:pPr>
            <a:r>
              <a:t>P-Value &lt; 0.01 for both age groups</a:t>
            </a:r>
          </a:p>
        </p:txBody>
      </p:sp>
      <p:sp>
        <p:nvSpPr>
          <p:cNvPr id="403" name="Group 3"/>
          <p:cNvSpPr txBox="1"/>
          <p:nvPr/>
        </p:nvSpPr>
        <p:spPr>
          <a:xfrm>
            <a:off x="1200922" y="660358"/>
            <a:ext cx="8345461" cy="2793041"/>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Medical History 6</a:t>
            </a:r>
          </a:p>
        </p:txBody>
      </p:sp>
      <p:sp>
        <p:nvSpPr>
          <p:cNvPr id="404" name="TextBox 46"/>
          <p:cNvSpPr txBox="1"/>
          <p:nvPr/>
        </p:nvSpPr>
        <p:spPr>
          <a:xfrm>
            <a:off x="1170306" y="12960227"/>
            <a:ext cx="20699928"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20578" indent="-220578">
              <a:lnSpc>
                <a:spcPts val="4000"/>
              </a:lnSpc>
              <a:buSzPct val="100000"/>
              <a:buChar char="•"/>
              <a:defRPr spc="235" sz="2200"/>
            </a:lvl1pPr>
          </a:lstStyle>
          <a:p>
            <a:pPr/>
            <a:r>
              <a:t>Not tested for homogeneity and normality assumptions due to time constraint. One-way ANOVA is used</a:t>
            </a:r>
          </a:p>
        </p:txBody>
      </p:sp>
      <p:pic>
        <p:nvPicPr>
          <p:cNvPr id="405" name="Image" descr="Image"/>
          <p:cNvPicPr>
            <a:picLocks noChangeAspect="1"/>
          </p:cNvPicPr>
          <p:nvPr/>
        </p:nvPicPr>
        <p:blipFill>
          <a:blip r:embed="rId2">
            <a:extLst/>
          </a:blip>
          <a:stretch>
            <a:fillRect/>
          </a:stretch>
        </p:blipFill>
        <p:spPr>
          <a:xfrm>
            <a:off x="919181" y="2608413"/>
            <a:ext cx="14844842" cy="10049201"/>
          </a:xfrm>
          <a:prstGeom prst="rect">
            <a:avLst/>
          </a:prstGeom>
          <a:ln w="12700">
            <a:miter lim="400000"/>
          </a:ln>
        </p:spPr>
      </p:pic>
      <p:sp>
        <p:nvSpPr>
          <p:cNvPr id="406"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Rectangle"/>
          <p:cNvSpPr/>
          <p:nvPr/>
        </p:nvSpPr>
        <p:spPr>
          <a:xfrm>
            <a:off x="-39370" y="-4461"/>
            <a:ext cx="24427628" cy="13831626"/>
          </a:xfrm>
          <a:prstGeom prst="rect">
            <a:avLst/>
          </a:prstGeom>
          <a:solidFill>
            <a:srgbClr val="C7CDD4"/>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98" name="Rectangle"/>
          <p:cNvSpPr/>
          <p:nvPr/>
        </p:nvSpPr>
        <p:spPr>
          <a:xfrm>
            <a:off x="-39370" y="-4461"/>
            <a:ext cx="24427628" cy="13831626"/>
          </a:xfrm>
          <a:prstGeom prst="rect">
            <a:avLst/>
          </a:prstGeom>
          <a:gradFill>
            <a:gsLst>
              <a:gs pos="0">
                <a:srgbClr val="88DDCF">
                  <a:alpha val="90449"/>
                </a:srgbClr>
              </a:gs>
              <a:gs pos="100000">
                <a:srgbClr val="869DD7">
                  <a:alpha val="90449"/>
                </a:srgbClr>
              </a:gs>
            </a:gsLst>
            <a:lin ang="3255681"/>
          </a:gra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99" name="Assessing key cost drivers associated with inpatient admission of patients with condition X"/>
          <p:cNvSpPr txBox="1"/>
          <p:nvPr/>
        </p:nvSpPr>
        <p:spPr>
          <a:xfrm>
            <a:off x="8469145" y="4301135"/>
            <a:ext cx="14764289" cy="51611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8200">
                <a:solidFill>
                  <a:srgbClr val="FFFFFF"/>
                </a:solidFill>
              </a:defRPr>
            </a:lvl1pPr>
          </a:lstStyle>
          <a:p>
            <a:pPr/>
            <a:r>
              <a:t>Assessing key cost drivers associated with inpatient admission of patients with condition X</a:t>
            </a:r>
          </a:p>
        </p:txBody>
      </p:sp>
      <p:sp>
        <p:nvSpPr>
          <p:cNvPr id="100"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01"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02"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03"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04"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05"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6895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06" name="Cash"/>
          <p:cNvSpPr/>
          <p:nvPr/>
        </p:nvSpPr>
        <p:spPr>
          <a:xfrm>
            <a:off x="4178432" y="4764480"/>
            <a:ext cx="3198127" cy="13117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071"/>
                </a:lnTo>
                <a:lnTo>
                  <a:pt x="21600" y="0"/>
                </a:lnTo>
                <a:lnTo>
                  <a:pt x="0" y="0"/>
                </a:lnTo>
                <a:close/>
                <a:moveTo>
                  <a:pt x="3019" y="1846"/>
                </a:moveTo>
                <a:lnTo>
                  <a:pt x="9380" y="1846"/>
                </a:lnTo>
                <a:cubicBezTo>
                  <a:pt x="8379" y="3482"/>
                  <a:pt x="7686" y="6872"/>
                  <a:pt x="7686" y="10802"/>
                </a:cubicBezTo>
                <a:cubicBezTo>
                  <a:pt x="7686" y="14732"/>
                  <a:pt x="8379" y="18118"/>
                  <a:pt x="9380" y="19754"/>
                </a:cubicBezTo>
                <a:lnTo>
                  <a:pt x="3019" y="19754"/>
                </a:lnTo>
                <a:cubicBezTo>
                  <a:pt x="2835" y="16931"/>
                  <a:pt x="1920" y="14704"/>
                  <a:pt x="762" y="14256"/>
                </a:cubicBezTo>
                <a:lnTo>
                  <a:pt x="762" y="7344"/>
                </a:lnTo>
                <a:cubicBezTo>
                  <a:pt x="1920" y="6896"/>
                  <a:pt x="2835" y="4669"/>
                  <a:pt x="3019" y="1846"/>
                </a:cubicBezTo>
                <a:close/>
                <a:moveTo>
                  <a:pt x="12080" y="1846"/>
                </a:moveTo>
                <a:lnTo>
                  <a:pt x="18581" y="1846"/>
                </a:lnTo>
                <a:cubicBezTo>
                  <a:pt x="18765" y="4669"/>
                  <a:pt x="19678" y="6896"/>
                  <a:pt x="20836" y="7344"/>
                </a:cubicBezTo>
                <a:lnTo>
                  <a:pt x="20836" y="14256"/>
                </a:lnTo>
                <a:cubicBezTo>
                  <a:pt x="19678" y="14704"/>
                  <a:pt x="18765" y="16931"/>
                  <a:pt x="18581" y="19754"/>
                </a:cubicBezTo>
                <a:lnTo>
                  <a:pt x="12080" y="19754"/>
                </a:lnTo>
                <a:cubicBezTo>
                  <a:pt x="13080" y="18118"/>
                  <a:pt x="13772" y="14732"/>
                  <a:pt x="13772" y="10802"/>
                </a:cubicBezTo>
                <a:cubicBezTo>
                  <a:pt x="13772" y="6872"/>
                  <a:pt x="13080" y="3482"/>
                  <a:pt x="12080" y="1846"/>
                </a:cubicBezTo>
                <a:close/>
                <a:moveTo>
                  <a:pt x="4544" y="7884"/>
                </a:moveTo>
                <a:cubicBezTo>
                  <a:pt x="4232" y="7884"/>
                  <a:pt x="3921" y="8174"/>
                  <a:pt x="3683" y="8754"/>
                </a:cubicBezTo>
                <a:cubicBezTo>
                  <a:pt x="3208" y="9913"/>
                  <a:pt x="3208" y="11795"/>
                  <a:pt x="3683" y="12953"/>
                </a:cubicBezTo>
                <a:cubicBezTo>
                  <a:pt x="4159" y="14112"/>
                  <a:pt x="4929" y="14112"/>
                  <a:pt x="5404" y="12953"/>
                </a:cubicBezTo>
                <a:cubicBezTo>
                  <a:pt x="5880" y="11795"/>
                  <a:pt x="5880" y="9913"/>
                  <a:pt x="5404" y="8754"/>
                </a:cubicBezTo>
                <a:cubicBezTo>
                  <a:pt x="5167" y="8174"/>
                  <a:pt x="4855" y="7884"/>
                  <a:pt x="4544" y="7884"/>
                </a:cubicBezTo>
                <a:close/>
                <a:moveTo>
                  <a:pt x="16914" y="7884"/>
                </a:moveTo>
                <a:cubicBezTo>
                  <a:pt x="16603" y="7884"/>
                  <a:pt x="16291" y="8174"/>
                  <a:pt x="16054" y="8754"/>
                </a:cubicBezTo>
                <a:cubicBezTo>
                  <a:pt x="15578" y="9913"/>
                  <a:pt x="15578" y="11795"/>
                  <a:pt x="16054" y="12953"/>
                </a:cubicBezTo>
                <a:cubicBezTo>
                  <a:pt x="16529" y="14112"/>
                  <a:pt x="17301" y="14112"/>
                  <a:pt x="17776" y="12953"/>
                </a:cubicBezTo>
                <a:cubicBezTo>
                  <a:pt x="18252" y="11795"/>
                  <a:pt x="18252" y="9913"/>
                  <a:pt x="17776" y="8754"/>
                </a:cubicBezTo>
                <a:cubicBezTo>
                  <a:pt x="17539" y="8174"/>
                  <a:pt x="17226" y="7884"/>
                  <a:pt x="16914" y="7884"/>
                </a:cubicBezTo>
                <a:close/>
              </a:path>
            </a:pathLst>
          </a:custGeom>
          <a:solidFill>
            <a:srgbClr val="FFFFFF">
              <a:alpha val="50000"/>
            </a:srgbClr>
          </a:solidFill>
          <a:ln w="12700">
            <a:solidFill>
              <a:schemeClr val="accent1"/>
            </a:solidFill>
            <a:miter/>
          </a:ln>
        </p:spPr>
        <p:txBody>
          <a:bodyPr lIns="45719" rIns="45719" anchor="ctr"/>
          <a:lstStyle/>
          <a:p>
            <a:pPr/>
          </a:p>
        </p:txBody>
      </p:sp>
      <p:sp>
        <p:nvSpPr>
          <p:cNvPr id="107"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6895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08" name="Cash"/>
          <p:cNvSpPr/>
          <p:nvPr/>
        </p:nvSpPr>
        <p:spPr>
          <a:xfrm>
            <a:off x="987383" y="9953335"/>
            <a:ext cx="2299697" cy="943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071"/>
                </a:lnTo>
                <a:lnTo>
                  <a:pt x="21600" y="0"/>
                </a:lnTo>
                <a:lnTo>
                  <a:pt x="0" y="0"/>
                </a:lnTo>
                <a:close/>
                <a:moveTo>
                  <a:pt x="3019" y="1846"/>
                </a:moveTo>
                <a:lnTo>
                  <a:pt x="9380" y="1846"/>
                </a:lnTo>
                <a:cubicBezTo>
                  <a:pt x="8379" y="3482"/>
                  <a:pt x="7686" y="6872"/>
                  <a:pt x="7686" y="10802"/>
                </a:cubicBezTo>
                <a:cubicBezTo>
                  <a:pt x="7686" y="14732"/>
                  <a:pt x="8379" y="18118"/>
                  <a:pt x="9380" y="19754"/>
                </a:cubicBezTo>
                <a:lnTo>
                  <a:pt x="3019" y="19754"/>
                </a:lnTo>
                <a:cubicBezTo>
                  <a:pt x="2835" y="16931"/>
                  <a:pt x="1920" y="14704"/>
                  <a:pt x="762" y="14256"/>
                </a:cubicBezTo>
                <a:lnTo>
                  <a:pt x="762" y="7344"/>
                </a:lnTo>
                <a:cubicBezTo>
                  <a:pt x="1920" y="6896"/>
                  <a:pt x="2835" y="4669"/>
                  <a:pt x="3019" y="1846"/>
                </a:cubicBezTo>
                <a:close/>
                <a:moveTo>
                  <a:pt x="12080" y="1846"/>
                </a:moveTo>
                <a:lnTo>
                  <a:pt x="18581" y="1846"/>
                </a:lnTo>
                <a:cubicBezTo>
                  <a:pt x="18765" y="4669"/>
                  <a:pt x="19678" y="6896"/>
                  <a:pt x="20836" y="7344"/>
                </a:cubicBezTo>
                <a:lnTo>
                  <a:pt x="20836" y="14256"/>
                </a:lnTo>
                <a:cubicBezTo>
                  <a:pt x="19678" y="14704"/>
                  <a:pt x="18765" y="16931"/>
                  <a:pt x="18581" y="19754"/>
                </a:cubicBezTo>
                <a:lnTo>
                  <a:pt x="12080" y="19754"/>
                </a:lnTo>
                <a:cubicBezTo>
                  <a:pt x="13080" y="18118"/>
                  <a:pt x="13772" y="14732"/>
                  <a:pt x="13772" y="10802"/>
                </a:cubicBezTo>
                <a:cubicBezTo>
                  <a:pt x="13772" y="6872"/>
                  <a:pt x="13080" y="3482"/>
                  <a:pt x="12080" y="1846"/>
                </a:cubicBezTo>
                <a:close/>
                <a:moveTo>
                  <a:pt x="4544" y="7884"/>
                </a:moveTo>
                <a:cubicBezTo>
                  <a:pt x="4232" y="7884"/>
                  <a:pt x="3921" y="8174"/>
                  <a:pt x="3683" y="8754"/>
                </a:cubicBezTo>
                <a:cubicBezTo>
                  <a:pt x="3208" y="9913"/>
                  <a:pt x="3208" y="11795"/>
                  <a:pt x="3683" y="12953"/>
                </a:cubicBezTo>
                <a:cubicBezTo>
                  <a:pt x="4159" y="14112"/>
                  <a:pt x="4929" y="14112"/>
                  <a:pt x="5404" y="12953"/>
                </a:cubicBezTo>
                <a:cubicBezTo>
                  <a:pt x="5880" y="11795"/>
                  <a:pt x="5880" y="9913"/>
                  <a:pt x="5404" y="8754"/>
                </a:cubicBezTo>
                <a:cubicBezTo>
                  <a:pt x="5167" y="8174"/>
                  <a:pt x="4855" y="7884"/>
                  <a:pt x="4544" y="7884"/>
                </a:cubicBezTo>
                <a:close/>
                <a:moveTo>
                  <a:pt x="16914" y="7884"/>
                </a:moveTo>
                <a:cubicBezTo>
                  <a:pt x="16603" y="7884"/>
                  <a:pt x="16291" y="8174"/>
                  <a:pt x="16054" y="8754"/>
                </a:cubicBezTo>
                <a:cubicBezTo>
                  <a:pt x="15578" y="9913"/>
                  <a:pt x="15578" y="11795"/>
                  <a:pt x="16054" y="12953"/>
                </a:cubicBezTo>
                <a:cubicBezTo>
                  <a:pt x="16529" y="14112"/>
                  <a:pt x="17301" y="14112"/>
                  <a:pt x="17776" y="12953"/>
                </a:cubicBezTo>
                <a:cubicBezTo>
                  <a:pt x="18252" y="11795"/>
                  <a:pt x="18252" y="9913"/>
                  <a:pt x="17776" y="8754"/>
                </a:cubicBezTo>
                <a:cubicBezTo>
                  <a:pt x="17539" y="8174"/>
                  <a:pt x="17226" y="7884"/>
                  <a:pt x="16914" y="7884"/>
                </a:cubicBezTo>
                <a:close/>
              </a:path>
            </a:pathLst>
          </a:custGeom>
          <a:solidFill>
            <a:srgbClr val="FFFFFF">
              <a:alpha val="50000"/>
            </a:srgbClr>
          </a:solidFill>
          <a:ln w="12700">
            <a:solidFill>
              <a:schemeClr val="accent1"/>
            </a:solidFill>
            <a:miter/>
          </a:ln>
        </p:spPr>
        <p:txBody>
          <a:bodyPr lIns="45719" rIns="45719" anchor="ctr"/>
          <a:lstStyle/>
          <a:p>
            <a:pPr/>
          </a:p>
        </p:txBody>
      </p:sp>
      <p:sp>
        <p:nvSpPr>
          <p:cNvPr id="109"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6895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10" name="Cash"/>
          <p:cNvSpPr/>
          <p:nvPr/>
        </p:nvSpPr>
        <p:spPr>
          <a:xfrm>
            <a:off x="-1304140" y="-565427"/>
            <a:ext cx="3198126" cy="13117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071"/>
                </a:lnTo>
                <a:lnTo>
                  <a:pt x="21600" y="0"/>
                </a:lnTo>
                <a:lnTo>
                  <a:pt x="0" y="0"/>
                </a:lnTo>
                <a:close/>
                <a:moveTo>
                  <a:pt x="3019" y="1846"/>
                </a:moveTo>
                <a:lnTo>
                  <a:pt x="9380" y="1846"/>
                </a:lnTo>
                <a:cubicBezTo>
                  <a:pt x="8379" y="3482"/>
                  <a:pt x="7686" y="6872"/>
                  <a:pt x="7686" y="10802"/>
                </a:cubicBezTo>
                <a:cubicBezTo>
                  <a:pt x="7686" y="14732"/>
                  <a:pt x="8379" y="18118"/>
                  <a:pt x="9380" y="19754"/>
                </a:cubicBezTo>
                <a:lnTo>
                  <a:pt x="3019" y="19754"/>
                </a:lnTo>
                <a:cubicBezTo>
                  <a:pt x="2835" y="16931"/>
                  <a:pt x="1920" y="14704"/>
                  <a:pt x="762" y="14256"/>
                </a:cubicBezTo>
                <a:lnTo>
                  <a:pt x="762" y="7344"/>
                </a:lnTo>
                <a:cubicBezTo>
                  <a:pt x="1920" y="6896"/>
                  <a:pt x="2835" y="4669"/>
                  <a:pt x="3019" y="1846"/>
                </a:cubicBezTo>
                <a:close/>
                <a:moveTo>
                  <a:pt x="12080" y="1846"/>
                </a:moveTo>
                <a:lnTo>
                  <a:pt x="18581" y="1846"/>
                </a:lnTo>
                <a:cubicBezTo>
                  <a:pt x="18765" y="4669"/>
                  <a:pt x="19678" y="6896"/>
                  <a:pt x="20836" y="7344"/>
                </a:cubicBezTo>
                <a:lnTo>
                  <a:pt x="20836" y="14256"/>
                </a:lnTo>
                <a:cubicBezTo>
                  <a:pt x="19678" y="14704"/>
                  <a:pt x="18765" y="16931"/>
                  <a:pt x="18581" y="19754"/>
                </a:cubicBezTo>
                <a:lnTo>
                  <a:pt x="12080" y="19754"/>
                </a:lnTo>
                <a:cubicBezTo>
                  <a:pt x="13080" y="18118"/>
                  <a:pt x="13772" y="14732"/>
                  <a:pt x="13772" y="10802"/>
                </a:cubicBezTo>
                <a:cubicBezTo>
                  <a:pt x="13772" y="6872"/>
                  <a:pt x="13080" y="3482"/>
                  <a:pt x="12080" y="1846"/>
                </a:cubicBezTo>
                <a:close/>
                <a:moveTo>
                  <a:pt x="4544" y="7884"/>
                </a:moveTo>
                <a:cubicBezTo>
                  <a:pt x="4232" y="7884"/>
                  <a:pt x="3921" y="8174"/>
                  <a:pt x="3683" y="8754"/>
                </a:cubicBezTo>
                <a:cubicBezTo>
                  <a:pt x="3208" y="9913"/>
                  <a:pt x="3208" y="11795"/>
                  <a:pt x="3683" y="12953"/>
                </a:cubicBezTo>
                <a:cubicBezTo>
                  <a:pt x="4159" y="14112"/>
                  <a:pt x="4929" y="14112"/>
                  <a:pt x="5404" y="12953"/>
                </a:cubicBezTo>
                <a:cubicBezTo>
                  <a:pt x="5880" y="11795"/>
                  <a:pt x="5880" y="9913"/>
                  <a:pt x="5404" y="8754"/>
                </a:cubicBezTo>
                <a:cubicBezTo>
                  <a:pt x="5167" y="8174"/>
                  <a:pt x="4855" y="7884"/>
                  <a:pt x="4544" y="7884"/>
                </a:cubicBezTo>
                <a:close/>
                <a:moveTo>
                  <a:pt x="16914" y="7884"/>
                </a:moveTo>
                <a:cubicBezTo>
                  <a:pt x="16603" y="7884"/>
                  <a:pt x="16291" y="8174"/>
                  <a:pt x="16054" y="8754"/>
                </a:cubicBezTo>
                <a:cubicBezTo>
                  <a:pt x="15578" y="9913"/>
                  <a:pt x="15578" y="11795"/>
                  <a:pt x="16054" y="12953"/>
                </a:cubicBezTo>
                <a:cubicBezTo>
                  <a:pt x="16529" y="14112"/>
                  <a:pt x="17301" y="14112"/>
                  <a:pt x="17776" y="12953"/>
                </a:cubicBezTo>
                <a:cubicBezTo>
                  <a:pt x="18252" y="11795"/>
                  <a:pt x="18252" y="9913"/>
                  <a:pt x="17776" y="8754"/>
                </a:cubicBezTo>
                <a:cubicBezTo>
                  <a:pt x="17539" y="8174"/>
                  <a:pt x="17226" y="7884"/>
                  <a:pt x="16914" y="7884"/>
                </a:cubicBezTo>
                <a:close/>
              </a:path>
            </a:pathLst>
          </a:custGeom>
          <a:solidFill>
            <a:srgbClr val="FFFFFF">
              <a:alpha val="50000"/>
            </a:srgbClr>
          </a:solidFill>
          <a:ln w="12700">
            <a:solidFill>
              <a:schemeClr val="accent1"/>
            </a:solidFill>
            <a:miter/>
          </a:ln>
        </p:spPr>
        <p:txBody>
          <a:bodyPr lIns="45719" rIns="45719" anchor="ctr"/>
          <a:lstStyle/>
          <a:p>
            <a:pPr/>
          </a:p>
        </p:txBody>
      </p:sp>
      <p:sp>
        <p:nvSpPr>
          <p:cNvPr id="111" name="Slide Number"/>
          <p:cNvSpPr txBox="1"/>
          <p:nvPr>
            <p:ph type="sldNum" sz="quarter" idx="2"/>
          </p:nvPr>
        </p:nvSpPr>
        <p:spPr>
          <a:xfrm>
            <a:off x="22330772" y="12799042"/>
            <a:ext cx="365001" cy="5510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Group 3"/>
          <p:cNvSpPr txBox="1"/>
          <p:nvPr/>
        </p:nvSpPr>
        <p:spPr>
          <a:xfrm>
            <a:off x="1632722" y="1158229"/>
            <a:ext cx="9596114" cy="3211606"/>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Body Mass Index (BMI)</a:t>
            </a:r>
          </a:p>
        </p:txBody>
      </p:sp>
      <p:pic>
        <p:nvPicPr>
          <p:cNvPr id="409" name="Image" descr="Image"/>
          <p:cNvPicPr>
            <a:picLocks noChangeAspect="1"/>
          </p:cNvPicPr>
          <p:nvPr/>
        </p:nvPicPr>
        <p:blipFill>
          <a:blip r:embed="rId3">
            <a:extLst/>
          </a:blip>
          <a:stretch>
            <a:fillRect/>
          </a:stretch>
        </p:blipFill>
        <p:spPr>
          <a:xfrm>
            <a:off x="17427202" y="812800"/>
            <a:ext cx="5029201" cy="1778000"/>
          </a:xfrm>
          <a:prstGeom prst="rect">
            <a:avLst/>
          </a:prstGeom>
          <a:ln w="12700">
            <a:miter lim="400000"/>
          </a:ln>
        </p:spPr>
      </p:pic>
      <p:sp>
        <p:nvSpPr>
          <p:cNvPr id="410" name="Mean BMI = 28.95 (high risk)…"/>
          <p:cNvSpPr txBox="1"/>
          <p:nvPr/>
        </p:nvSpPr>
        <p:spPr>
          <a:xfrm>
            <a:off x="7747212" y="11287378"/>
            <a:ext cx="10183764" cy="118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60947" indent="-360947">
              <a:buSzPct val="100000"/>
              <a:buChar char="•"/>
            </a:pPr>
            <a:r>
              <a:t>Mean BMI = 28.95 (</a:t>
            </a:r>
            <a:r>
              <a:rPr>
                <a:solidFill>
                  <a:srgbClr val="FF2600"/>
                </a:solidFill>
              </a:rPr>
              <a:t>high risk</a:t>
            </a:r>
            <a:r>
              <a:t>)</a:t>
            </a:r>
          </a:p>
          <a:p>
            <a:pPr marL="360947" indent="-360947">
              <a:buSzPct val="100000"/>
              <a:buChar char="•"/>
            </a:pPr>
            <a:r>
              <a:rPr b="1"/>
              <a:t>63.6</a:t>
            </a:r>
            <a:r>
              <a:t>% patient population have </a:t>
            </a:r>
            <a:r>
              <a:rPr>
                <a:solidFill>
                  <a:srgbClr val="FF2600"/>
                </a:solidFill>
              </a:rPr>
              <a:t>high BMI risk</a:t>
            </a:r>
          </a:p>
        </p:txBody>
      </p:sp>
      <p:pic>
        <p:nvPicPr>
          <p:cNvPr id="411" name="Image" descr="Image"/>
          <p:cNvPicPr>
            <a:picLocks noChangeAspect="1"/>
          </p:cNvPicPr>
          <p:nvPr/>
        </p:nvPicPr>
        <p:blipFill>
          <a:blip r:embed="rId4">
            <a:extLst/>
          </a:blip>
          <a:stretch>
            <a:fillRect/>
          </a:stretch>
        </p:blipFill>
        <p:spPr>
          <a:xfrm>
            <a:off x="11780042" y="2758504"/>
            <a:ext cx="11430771" cy="7689914"/>
          </a:xfrm>
          <a:prstGeom prst="rect">
            <a:avLst/>
          </a:prstGeom>
          <a:ln w="12700">
            <a:miter lim="400000"/>
          </a:ln>
        </p:spPr>
      </p:pic>
      <p:grpSp>
        <p:nvGrpSpPr>
          <p:cNvPr id="414" name="Group"/>
          <p:cNvGrpSpPr/>
          <p:nvPr/>
        </p:nvGrpSpPr>
        <p:grpSpPr>
          <a:xfrm>
            <a:off x="2109085" y="3542927"/>
            <a:ext cx="9502365" cy="6630146"/>
            <a:chOff x="0" y="0"/>
            <a:chExt cx="9502364" cy="6630144"/>
          </a:xfrm>
        </p:grpSpPr>
        <p:pic>
          <p:nvPicPr>
            <p:cNvPr id="412" name="Image" descr="Image"/>
            <p:cNvPicPr>
              <a:picLocks noChangeAspect="1"/>
            </p:cNvPicPr>
            <p:nvPr/>
          </p:nvPicPr>
          <p:blipFill>
            <a:blip r:embed="rId5">
              <a:extLst/>
            </a:blip>
            <a:stretch>
              <a:fillRect/>
            </a:stretch>
          </p:blipFill>
          <p:spPr>
            <a:xfrm>
              <a:off x="0" y="0"/>
              <a:ext cx="9502365" cy="6630145"/>
            </a:xfrm>
            <a:prstGeom prst="rect">
              <a:avLst/>
            </a:prstGeom>
            <a:ln w="12700" cap="flat">
              <a:noFill/>
              <a:miter lim="400000"/>
            </a:ln>
            <a:effectLst/>
          </p:spPr>
        </p:pic>
        <p:sp>
          <p:nvSpPr>
            <p:cNvPr id="413" name="Line"/>
            <p:cNvSpPr/>
            <p:nvPr/>
          </p:nvSpPr>
          <p:spPr>
            <a:xfrm flipV="1">
              <a:off x="4360259" y="177015"/>
              <a:ext cx="1" cy="5990333"/>
            </a:xfrm>
            <a:prstGeom prst="line">
              <a:avLst/>
            </a:prstGeom>
            <a:noFill/>
            <a:ln w="12700" cap="flat">
              <a:solidFill>
                <a:srgbClr val="FF2600"/>
              </a:solidFill>
              <a:prstDash val="solid"/>
              <a:miter lim="800000"/>
            </a:ln>
            <a:effectLst/>
          </p:spPr>
          <p:txBody>
            <a:bodyPr wrap="square" lIns="45719" tIns="45719" rIns="45719" bIns="45719" numCol="1" anchor="t">
              <a:noAutofit/>
            </a:bodyPr>
            <a:lstStyle/>
            <a:p>
              <a:pPr/>
            </a:p>
          </p:txBody>
        </p:sp>
      </p:grpSp>
      <p:sp>
        <p:nvSpPr>
          <p:cNvPr id="415"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 name="Group 3"/>
          <p:cNvSpPr txBox="1"/>
          <p:nvPr/>
        </p:nvSpPr>
        <p:spPr>
          <a:xfrm>
            <a:off x="1632722" y="1158229"/>
            <a:ext cx="9596114" cy="3211606"/>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Body Mass Index (BMI)</a:t>
            </a:r>
          </a:p>
        </p:txBody>
      </p:sp>
      <p:pic>
        <p:nvPicPr>
          <p:cNvPr id="420" name="Image" descr="Image"/>
          <p:cNvPicPr>
            <a:picLocks noChangeAspect="1"/>
          </p:cNvPicPr>
          <p:nvPr/>
        </p:nvPicPr>
        <p:blipFill>
          <a:blip r:embed="rId2">
            <a:extLst/>
          </a:blip>
          <a:stretch>
            <a:fillRect/>
          </a:stretch>
        </p:blipFill>
        <p:spPr>
          <a:xfrm>
            <a:off x="17427202" y="812800"/>
            <a:ext cx="5029201" cy="1778000"/>
          </a:xfrm>
          <a:prstGeom prst="rect">
            <a:avLst/>
          </a:prstGeom>
          <a:ln w="12700">
            <a:miter lim="400000"/>
          </a:ln>
        </p:spPr>
      </p:pic>
      <p:sp>
        <p:nvSpPr>
          <p:cNvPr id="421" name="There is significance between BMI Risk and Avg total bill per year at 0.01 significance level"/>
          <p:cNvSpPr txBox="1"/>
          <p:nvPr/>
        </p:nvSpPr>
        <p:spPr>
          <a:xfrm>
            <a:off x="1882685" y="10419785"/>
            <a:ext cx="10183764" cy="118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60947" indent="-360947">
              <a:buSzPct val="100000"/>
              <a:buChar char="•"/>
            </a:lvl1pPr>
          </a:lstStyle>
          <a:p>
            <a:pPr/>
            <a:r>
              <a:t>There is significance between BMI Risk and Avg total bill per year at 0.01 significance level</a:t>
            </a:r>
          </a:p>
        </p:txBody>
      </p:sp>
      <p:graphicFrame>
        <p:nvGraphicFramePr>
          <p:cNvPr id="422" name="Table"/>
          <p:cNvGraphicFramePr/>
          <p:nvPr/>
        </p:nvGraphicFramePr>
        <p:xfrm>
          <a:off x="1998889" y="4391410"/>
          <a:ext cx="10207366" cy="3440493"/>
        </p:xfrm>
        <a:graphic xmlns:a="http://schemas.openxmlformats.org/drawingml/2006/main">
          <a:graphicData uri="http://schemas.openxmlformats.org/drawingml/2006/table">
            <a:tbl>
              <a:tblPr firstCol="1" firstRow="0" lastCol="0" lastRow="0" bandCol="0" bandRow="1" rtl="0">
                <a:tableStyleId>{4C3C2611-4C71-4FC5-86AE-919BDF0F9419}</a:tableStyleId>
              </a:tblPr>
              <a:tblGrid>
                <a:gridCol w="3115053"/>
                <a:gridCol w="2320923"/>
                <a:gridCol w="2603677"/>
                <a:gridCol w="2155011"/>
              </a:tblGrid>
              <a:tr h="569445">
                <a:tc>
                  <a:txBody>
                    <a:bodyPr/>
                    <a:lstStyle/>
                    <a:p>
                      <a:pPr defTabSz="1828343">
                        <a:defRPr sz="2800"/>
                      </a:pPr>
                    </a:p>
                  </a:txBody>
                  <a:tcPr marL="0" marR="0" marT="0" marB="0" anchor="t" anchorCtr="0" horzOverflow="overflow"/>
                </a:tc>
                <a:tc>
                  <a:txBody>
                    <a:bodyPr/>
                    <a:lstStyle/>
                    <a:p>
                      <a:pPr defTabSz="1828343">
                        <a:defRPr b="1" sz="2800">
                          <a:solidFill>
                            <a:srgbClr val="FFFFFF"/>
                          </a:solidFill>
                        </a:defRPr>
                      </a:pPr>
                    </a:p>
                  </a:txBody>
                  <a:tcPr marL="0" marR="0" marT="0" marB="0" anchor="t" anchorCtr="0" horzOverflow="overflow">
                    <a:solidFill>
                      <a:schemeClr val="accent1"/>
                    </a:solidFill>
                  </a:tcPr>
                </a:tc>
                <a:tc gridSpan="2">
                  <a:txBody>
                    <a:bodyPr/>
                    <a:lstStyle/>
                    <a:p>
                      <a:pPr algn="ctr" defTabSz="1828343">
                        <a:defRPr sz="1800">
                          <a:solidFill>
                            <a:srgbClr val="000000"/>
                          </a:solidFill>
                        </a:defRPr>
                      </a:pPr>
                      <a:r>
                        <a:rPr b="1" sz="2800">
                          <a:solidFill>
                            <a:srgbClr val="FFFFFF"/>
                          </a:solidFill>
                        </a:rPr>
                        <a:t>Total Bill (/enc/yr)</a:t>
                      </a:r>
                    </a:p>
                  </a:txBody>
                  <a:tcPr marL="0" marR="0" marT="0" marB="0" anchor="t" anchorCtr="0" horzOverflow="overflow">
                    <a:solidFill>
                      <a:schemeClr val="accent1"/>
                    </a:solidFill>
                  </a:tcPr>
                </a:tc>
                <a:tc hMerge="1">
                  <a:tcPr/>
                </a:tc>
              </a:tr>
              <a:tr h="569445">
                <a:tc>
                  <a:txBody>
                    <a:bodyPr/>
                    <a:lstStyle/>
                    <a:p>
                      <a:pPr defTabSz="1828343">
                        <a:defRPr sz="2800"/>
                      </a:pPr>
                    </a:p>
                  </a:txBody>
                  <a:tcPr marL="0" marR="0" marT="0" marB="0" anchor="t" anchorCtr="0" horzOverflow="overflow">
                    <a:lnB w="38100">
                      <a:solidFill>
                        <a:srgbClr val="FFFFFF"/>
                      </a:solidFill>
                    </a:lnB>
                  </a:tcPr>
                </a:tc>
                <a:tc>
                  <a:txBody>
                    <a:bodyPr/>
                    <a:lstStyle/>
                    <a:p>
                      <a:pPr defTabSz="1828343">
                        <a:defRPr b="1" sz="28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2800">
                          <a:solidFill>
                            <a:srgbClr val="FFFFFF"/>
                          </a:solidFill>
                        </a:rPr>
                        <a:t>Mean</a:t>
                      </a: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2800">
                          <a:solidFill>
                            <a:srgbClr val="FFFFFF"/>
                          </a:solidFill>
                        </a:rPr>
                        <a:t>P-Value</a:t>
                      </a:r>
                    </a:p>
                  </a:txBody>
                  <a:tcPr marL="0" marR="0" marT="0" marB="0" anchor="t" anchorCtr="0" horzOverflow="overflow">
                    <a:lnB w="38100">
                      <a:solidFill>
                        <a:srgbClr val="FFFFFF"/>
                      </a:solidFill>
                    </a:lnB>
                    <a:solidFill>
                      <a:schemeClr val="accent1"/>
                    </a:solidFill>
                  </a:tcPr>
                </a:tc>
              </a:tr>
              <a:tr h="569445">
                <a:tc>
                  <a:txBody>
                    <a:bodyPr/>
                    <a:lstStyle/>
                    <a:p>
                      <a:pPr defTabSz="1828343">
                        <a:defRPr b="0" sz="1800">
                          <a:solidFill>
                            <a:srgbClr val="000000"/>
                          </a:solidFill>
                        </a:defRPr>
                      </a:pPr>
                      <a:r>
                        <a:rPr b="1" sz="2800">
                          <a:solidFill>
                            <a:srgbClr val="FFFFFF"/>
                          </a:solidFill>
                        </a:rPr>
                        <a:t>BMI Risk Level</a:t>
                      </a:r>
                    </a:p>
                  </a:txBody>
                  <a:tcPr marL="0" marR="0" marT="0" marB="0" anchor="t" anchorCtr="0" horzOverflow="overflow">
                    <a:lnT w="38100">
                      <a:solidFill>
                        <a:srgbClr val="FFFFFF"/>
                      </a:solidFill>
                    </a:lnT>
                  </a:tcPr>
                </a:tc>
                <a:tc>
                  <a:txBody>
                    <a:bodyPr/>
                    <a:lstStyle/>
                    <a:p>
                      <a:pPr defTabSz="1828343">
                        <a:defRPr sz="1800">
                          <a:solidFill>
                            <a:srgbClr val="000000"/>
                          </a:solidFill>
                        </a:defRPr>
                      </a:pPr>
                      <a:r>
                        <a:rPr sz="2800">
                          <a:solidFill>
                            <a:srgbClr val="737572"/>
                          </a:solidFill>
                        </a:rPr>
                        <a:t>Deficiency</a:t>
                      </a: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sz="2800">
                          <a:solidFill>
                            <a:srgbClr val="737572"/>
                          </a:solidFill>
                        </a:rPr>
                        <a:t>11,200</a:t>
                      </a: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b="1" sz="2800">
                          <a:solidFill>
                            <a:srgbClr val="737572"/>
                          </a:solidFill>
                        </a:rPr>
                        <a:t>&lt;0.01*</a:t>
                      </a:r>
                    </a:p>
                  </a:txBody>
                  <a:tcPr marL="0" marR="0" marT="0" marB="0" anchor="t" anchorCtr="0" horzOverflow="overflow">
                    <a:lnT w="38100">
                      <a:solidFill>
                        <a:srgbClr val="FFFFFF"/>
                      </a:solidFill>
                    </a:lnT>
                  </a:tcPr>
                </a:tc>
              </a:tr>
              <a:tr h="580564">
                <a:tc>
                  <a:txBody>
                    <a:bodyPr/>
                    <a:lstStyle/>
                    <a:p>
                      <a:pPr defTabSz="1828343">
                        <a:defRPr sz="2800"/>
                      </a:pPr>
                    </a:p>
                  </a:txBody>
                  <a:tcPr marL="0" marR="0" marT="0" marB="0" anchor="t" anchorCtr="0" horzOverflow="overflow"/>
                </a:tc>
                <a:tc>
                  <a:txBody>
                    <a:bodyPr/>
                    <a:lstStyle/>
                    <a:p>
                      <a:pPr defTabSz="1828343">
                        <a:defRPr sz="1800">
                          <a:solidFill>
                            <a:srgbClr val="000000"/>
                          </a:solidFill>
                        </a:defRPr>
                      </a:pPr>
                      <a:r>
                        <a:rPr sz="2800">
                          <a:solidFill>
                            <a:srgbClr val="737572"/>
                          </a:solidFill>
                        </a:rPr>
                        <a:t>Normal</a:t>
                      </a:r>
                    </a:p>
                  </a:txBody>
                  <a:tcPr marL="0" marR="0" marT="0" marB="0" anchor="t" anchorCtr="0" horzOverflow="overflow"/>
                </a:tc>
                <a:tc>
                  <a:txBody>
                    <a:bodyPr/>
                    <a:lstStyle/>
                    <a:p>
                      <a:pPr algn="ctr" defTabSz="1828343">
                        <a:defRPr sz="1800">
                          <a:solidFill>
                            <a:srgbClr val="000000"/>
                          </a:solidFill>
                        </a:defRPr>
                      </a:pPr>
                      <a:r>
                        <a:rPr sz="2800">
                          <a:solidFill>
                            <a:srgbClr val="737572"/>
                          </a:solidFill>
                        </a:rPr>
                        <a:t>19,389</a:t>
                      </a:r>
                    </a:p>
                  </a:txBody>
                  <a:tcPr marL="0" marR="0" marT="0" marB="0" anchor="t" anchorCtr="0" horzOverflow="overflow"/>
                </a:tc>
                <a:tc>
                  <a:txBody>
                    <a:bodyPr/>
                    <a:lstStyle/>
                    <a:p>
                      <a:pPr algn="ctr" defTabSz="1828343">
                        <a:defRPr b="1" sz="2800"/>
                      </a:pPr>
                    </a:p>
                  </a:txBody>
                  <a:tcPr marL="0" marR="0" marT="0" marB="0" anchor="t" anchorCtr="0" horzOverflow="overflow"/>
                </a:tc>
              </a:tr>
              <a:tr h="569445">
                <a:tc>
                  <a:txBody>
                    <a:bodyPr/>
                    <a:lstStyle/>
                    <a:p>
                      <a:pPr defTabSz="1828343">
                        <a:defRPr sz="2800"/>
                      </a:pPr>
                    </a:p>
                  </a:txBody>
                  <a:tcPr marL="0" marR="0" marT="0" marB="0" anchor="t" anchorCtr="0" horzOverflow="overflow"/>
                </a:tc>
                <a:tc>
                  <a:txBody>
                    <a:bodyPr/>
                    <a:lstStyle/>
                    <a:p>
                      <a:pPr defTabSz="1828343">
                        <a:defRPr sz="1800">
                          <a:solidFill>
                            <a:srgbClr val="000000"/>
                          </a:solidFill>
                        </a:defRPr>
                      </a:pPr>
                      <a:r>
                        <a:rPr sz="2800">
                          <a:solidFill>
                            <a:srgbClr val="737572"/>
                          </a:solidFill>
                        </a:rPr>
                        <a:t>Moderate</a:t>
                      </a:r>
                    </a:p>
                  </a:txBody>
                  <a:tcPr marL="0" marR="0" marT="0" marB="0" anchor="t" anchorCtr="0" horzOverflow="overflow"/>
                </a:tc>
                <a:tc>
                  <a:txBody>
                    <a:bodyPr/>
                    <a:lstStyle/>
                    <a:p>
                      <a:pPr algn="ctr" defTabSz="1828343">
                        <a:defRPr sz="1800">
                          <a:solidFill>
                            <a:srgbClr val="000000"/>
                          </a:solidFill>
                        </a:defRPr>
                      </a:pPr>
                      <a:r>
                        <a:rPr sz="2800">
                          <a:solidFill>
                            <a:srgbClr val="737572"/>
                          </a:solidFill>
                        </a:rPr>
                        <a:t>20,774</a:t>
                      </a:r>
                    </a:p>
                  </a:txBody>
                  <a:tcPr marL="0" marR="0" marT="0" marB="0" anchor="t" anchorCtr="0" horzOverflow="overflow"/>
                </a:tc>
                <a:tc>
                  <a:txBody>
                    <a:bodyPr/>
                    <a:lstStyle/>
                    <a:p>
                      <a:pPr algn="ctr" defTabSz="1828343">
                        <a:defRPr sz="2800"/>
                      </a:pPr>
                    </a:p>
                  </a:txBody>
                  <a:tcPr marL="0" marR="0" marT="0" marB="0" anchor="t" anchorCtr="0" horzOverflow="overflow"/>
                </a:tc>
              </a:tr>
              <a:tr h="569445">
                <a:tc>
                  <a:txBody>
                    <a:bodyPr/>
                    <a:lstStyle/>
                    <a:p>
                      <a:pPr defTabSz="1828343">
                        <a:defRPr sz="2800"/>
                      </a:pPr>
                    </a:p>
                  </a:txBody>
                  <a:tcPr marL="0" marR="0" marT="0" marB="0" anchor="t" anchorCtr="0" horzOverflow="overflow"/>
                </a:tc>
                <a:tc>
                  <a:txBody>
                    <a:bodyPr/>
                    <a:lstStyle/>
                    <a:p>
                      <a:pPr defTabSz="1828343">
                        <a:defRPr sz="1800">
                          <a:solidFill>
                            <a:srgbClr val="000000"/>
                          </a:solidFill>
                        </a:defRPr>
                      </a:pPr>
                      <a:r>
                        <a:rPr sz="2800">
                          <a:solidFill>
                            <a:srgbClr val="737572"/>
                          </a:solidFill>
                        </a:rPr>
                        <a:t>High</a:t>
                      </a:r>
                    </a:p>
                  </a:txBody>
                  <a:tcPr marL="0" marR="0" marT="0" marB="0" anchor="t" anchorCtr="0" horzOverflow="overflow"/>
                </a:tc>
                <a:tc>
                  <a:txBody>
                    <a:bodyPr/>
                    <a:lstStyle/>
                    <a:p>
                      <a:pPr algn="ctr" defTabSz="1828343">
                        <a:defRPr sz="1800">
                          <a:solidFill>
                            <a:srgbClr val="000000"/>
                          </a:solidFill>
                        </a:defRPr>
                      </a:pPr>
                      <a:r>
                        <a:rPr sz="2800">
                          <a:solidFill>
                            <a:srgbClr val="737572"/>
                          </a:solidFill>
                        </a:rPr>
                        <a:t>22,651</a:t>
                      </a:r>
                    </a:p>
                  </a:txBody>
                  <a:tcPr marL="0" marR="0" marT="0" marB="0" anchor="t" anchorCtr="0" horzOverflow="overflow"/>
                </a:tc>
                <a:tc>
                  <a:txBody>
                    <a:bodyPr/>
                    <a:lstStyle/>
                    <a:p>
                      <a:pPr algn="ctr" defTabSz="1828343">
                        <a:defRPr sz="2800"/>
                      </a:pPr>
                    </a:p>
                  </a:txBody>
                  <a:tcPr marL="0" marR="0" marT="0" marB="0" anchor="t" anchorCtr="0" horzOverflow="overflow"/>
                </a:tc>
              </a:tr>
            </a:tbl>
          </a:graphicData>
        </a:graphic>
      </p:graphicFrame>
      <p:sp>
        <p:nvSpPr>
          <p:cNvPr id="423" name="R:  0.140, P-value:  &lt;0.01*"/>
          <p:cNvSpPr txBox="1"/>
          <p:nvPr/>
        </p:nvSpPr>
        <p:spPr>
          <a:xfrm>
            <a:off x="15594826" y="9378680"/>
            <a:ext cx="4583681" cy="54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lvl1pPr>
          </a:lstStyle>
          <a:p>
            <a:pPr/>
            <a:r>
              <a:t>R:  0.140, P-value:  &lt;0.01*</a:t>
            </a:r>
          </a:p>
        </p:txBody>
      </p:sp>
      <p:sp>
        <p:nvSpPr>
          <p:cNvPr id="424" name="Positive correlation between BMI and avg total bill"/>
          <p:cNvSpPr txBox="1"/>
          <p:nvPr/>
        </p:nvSpPr>
        <p:spPr>
          <a:xfrm>
            <a:off x="14214122" y="10419785"/>
            <a:ext cx="8105846" cy="118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60947" indent="-360947">
              <a:buSzPct val="100000"/>
              <a:buChar char="•"/>
            </a:lvl1pPr>
          </a:lstStyle>
          <a:p>
            <a:pPr/>
            <a:r>
              <a:t>Positive correlation between BMI and avg total bill</a:t>
            </a:r>
          </a:p>
        </p:txBody>
      </p:sp>
      <p:sp>
        <p:nvSpPr>
          <p:cNvPr id="425" name="TextBox 46"/>
          <p:cNvSpPr txBox="1"/>
          <p:nvPr/>
        </p:nvSpPr>
        <p:spPr>
          <a:xfrm>
            <a:off x="3088993" y="13011098"/>
            <a:ext cx="20699929"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20578" indent="-220578">
              <a:lnSpc>
                <a:spcPts val="4000"/>
              </a:lnSpc>
              <a:buSzPct val="100000"/>
              <a:buChar char="•"/>
              <a:defRPr spc="235" sz="2200"/>
            </a:lvl1pPr>
          </a:lstStyle>
          <a:p>
            <a:pPr/>
            <a:r>
              <a:t>Not tested for homogeneity and normality assumptions due to time constraint. One-way ANOVA is used</a:t>
            </a:r>
          </a:p>
        </p:txBody>
      </p:sp>
      <p:pic>
        <p:nvPicPr>
          <p:cNvPr id="426" name="Image" descr="Image"/>
          <p:cNvPicPr>
            <a:picLocks noChangeAspect="1"/>
          </p:cNvPicPr>
          <p:nvPr/>
        </p:nvPicPr>
        <p:blipFill>
          <a:blip r:embed="rId3">
            <a:extLst/>
          </a:blip>
          <a:stretch>
            <a:fillRect/>
          </a:stretch>
        </p:blipFill>
        <p:spPr>
          <a:xfrm>
            <a:off x="14524377" y="2617626"/>
            <a:ext cx="6724579" cy="6734228"/>
          </a:xfrm>
          <a:prstGeom prst="rect">
            <a:avLst/>
          </a:prstGeom>
          <a:ln w="12700">
            <a:miter lim="400000"/>
          </a:ln>
        </p:spPr>
      </p:pic>
      <p:sp>
        <p:nvSpPr>
          <p:cNvPr id="427"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 name="Model &amp; Interpretation"/>
          <p:cNvSpPr txBox="1"/>
          <p:nvPr/>
        </p:nvSpPr>
        <p:spPr>
          <a:xfrm>
            <a:off x="6967739" y="5253635"/>
            <a:ext cx="14792794" cy="18083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10700">
                <a:solidFill>
                  <a:srgbClr val="222B35"/>
                </a:solidFill>
              </a:defRPr>
            </a:lvl1pPr>
          </a:lstStyle>
          <a:p>
            <a:pPr/>
            <a:r>
              <a:t>Model &amp; Interpretation</a:t>
            </a:r>
          </a:p>
        </p:txBody>
      </p:sp>
      <p:sp>
        <p:nvSpPr>
          <p:cNvPr id="430"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431"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432"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433"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434"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435"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436" name="Explainability matters ."/>
          <p:cNvSpPr txBox="1"/>
          <p:nvPr/>
        </p:nvSpPr>
        <p:spPr>
          <a:xfrm>
            <a:off x="7129185" y="7223869"/>
            <a:ext cx="12884060" cy="792385"/>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4000">
                <a:solidFill>
                  <a:srgbClr val="4C99F9"/>
                </a:solidFill>
              </a:defRPr>
            </a:lvl1pPr>
          </a:lstStyle>
          <a:p>
            <a:pPr/>
            <a:r>
              <a:t>Explainability matters .</a:t>
            </a:r>
          </a:p>
        </p:txBody>
      </p:sp>
      <p:sp>
        <p:nvSpPr>
          <p:cNvPr id="437"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438"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43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0"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 name="Group 3"/>
          <p:cNvSpPr txBox="1"/>
          <p:nvPr/>
        </p:nvSpPr>
        <p:spPr>
          <a:xfrm>
            <a:off x="1299898" y="676699"/>
            <a:ext cx="10488393" cy="35102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Variance Inflation Factor</a:t>
            </a:r>
          </a:p>
        </p:txBody>
      </p:sp>
      <p:sp>
        <p:nvSpPr>
          <p:cNvPr id="443" name="To check for multicollinearity between variables"/>
          <p:cNvSpPr txBox="1"/>
          <p:nvPr/>
        </p:nvSpPr>
        <p:spPr>
          <a:xfrm>
            <a:off x="7093768" y="2538504"/>
            <a:ext cx="10183764"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To check for multicollinearity between variables</a:t>
            </a:r>
          </a:p>
        </p:txBody>
      </p:sp>
      <p:sp>
        <p:nvSpPr>
          <p:cNvPr id="444" name="No variables have a VIF of more than 5"/>
          <p:cNvSpPr txBox="1"/>
          <p:nvPr/>
        </p:nvSpPr>
        <p:spPr>
          <a:xfrm>
            <a:off x="6810128" y="10384388"/>
            <a:ext cx="10183764"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No variables have a VIF of more than 5</a:t>
            </a:r>
          </a:p>
        </p:txBody>
      </p:sp>
      <p:pic>
        <p:nvPicPr>
          <p:cNvPr id="445" name="Image" descr="Image"/>
          <p:cNvPicPr>
            <a:picLocks noChangeAspect="1"/>
          </p:cNvPicPr>
          <p:nvPr/>
        </p:nvPicPr>
        <p:blipFill>
          <a:blip r:embed="rId2">
            <a:extLst/>
          </a:blip>
          <a:stretch>
            <a:fillRect/>
          </a:stretch>
        </p:blipFill>
        <p:spPr>
          <a:xfrm>
            <a:off x="8888132" y="3942827"/>
            <a:ext cx="6027757" cy="5674780"/>
          </a:xfrm>
          <a:prstGeom prst="rect">
            <a:avLst/>
          </a:prstGeom>
          <a:ln w="12700">
            <a:miter lim="400000"/>
          </a:ln>
        </p:spPr>
      </p:pic>
      <p:sp>
        <p:nvSpPr>
          <p:cNvPr id="446"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 name="Rectangle"/>
          <p:cNvSpPr/>
          <p:nvPr/>
        </p:nvSpPr>
        <p:spPr>
          <a:xfrm>
            <a:off x="1205940" y="550195"/>
            <a:ext cx="21959420" cy="1720473"/>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449" name="Group 3"/>
          <p:cNvSpPr txBox="1"/>
          <p:nvPr/>
        </p:nvSpPr>
        <p:spPr>
          <a:xfrm>
            <a:off x="1632722" y="929973"/>
            <a:ext cx="10960144" cy="3668117"/>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Linear Regression Model</a:t>
            </a:r>
          </a:p>
        </p:txBody>
      </p:sp>
      <p:graphicFrame>
        <p:nvGraphicFramePr>
          <p:cNvPr id="450" name="Table"/>
          <p:cNvGraphicFramePr/>
          <p:nvPr/>
        </p:nvGraphicFramePr>
        <p:xfrm>
          <a:off x="1685650" y="5009428"/>
          <a:ext cx="21012700" cy="2190945"/>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491223"/>
                <a:gridCol w="5646388"/>
                <a:gridCol w="3231065"/>
                <a:gridCol w="3729367"/>
                <a:gridCol w="3901953"/>
              </a:tblGrid>
              <a:tr h="544561">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b="1" sz="3000">
                          <a:solidFill>
                            <a:srgbClr val="737572"/>
                          </a:solidFill>
                        </a:rPr>
                        <a:t>Parameter</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Estimate</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Standard Error</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P-Value</a:t>
                      </a:r>
                    </a:p>
                  </a:txBody>
                  <a:tcPr marL="0" marR="0" marT="0" marB="0" anchor="t" anchorCtr="0" horzOverflow="overflow"/>
                </a:tc>
              </a:tr>
              <a:tr h="544561">
                <a:tc>
                  <a:txBody>
                    <a:bodyPr/>
                    <a:lstStyle/>
                    <a:p>
                      <a:pPr defTabSz="1828343">
                        <a:defRPr sz="1800">
                          <a:solidFill>
                            <a:srgbClr val="000000"/>
                          </a:solidFill>
                        </a:defRPr>
                      </a:pPr>
                      <a:r>
                        <a:rPr b="1" sz="3000">
                          <a:solidFill>
                            <a:srgbClr val="737572"/>
                          </a:solidFill>
                        </a:rPr>
                        <a:t>Model 2</a:t>
                      </a:r>
                    </a:p>
                  </a:txBody>
                  <a:tcPr marL="0" marR="0" marT="0" marB="0" anchor="t" anchorCtr="0" horzOverflow="overflow"/>
                </a:tc>
                <a:tc>
                  <a:txBody>
                    <a:bodyPr/>
                    <a:lstStyle/>
                    <a:p>
                      <a:pPr defTabSz="1828343">
                        <a:defRPr sz="1800">
                          <a:solidFill>
                            <a:srgbClr val="000000"/>
                          </a:solidFill>
                        </a:defRPr>
                      </a:pPr>
                      <a:r>
                        <a:rPr sz="3000">
                          <a:solidFill>
                            <a:srgbClr val="737572"/>
                          </a:solidFill>
                        </a:rPr>
                        <a:t>Intercept</a:t>
                      </a:r>
                    </a:p>
                  </a:txBody>
                  <a:tcPr marL="0" marR="0" marT="0" marB="0" anchor="t" anchorCtr="0" horzOverflow="overflow"/>
                </a:tc>
                <a:tc>
                  <a:txBody>
                    <a:bodyPr/>
                    <a:lstStyle/>
                    <a:p>
                      <a:pPr defTabSz="1828343">
                        <a:defRPr sz="1800">
                          <a:solidFill>
                            <a:srgbClr val="000000"/>
                          </a:solidFill>
                        </a:defRPr>
                      </a:pPr>
                      <a:r>
                        <a:rPr sz="3000">
                          <a:solidFill>
                            <a:srgbClr val="737572"/>
                          </a:solidFill>
                        </a:rPr>
                        <a:t>9.51</a:t>
                      </a:r>
                    </a:p>
                  </a:txBody>
                  <a:tcPr marL="0" marR="0" marT="0" marB="0" anchor="t" anchorCtr="0" horzOverflow="overflow"/>
                </a:tc>
                <a:tc>
                  <a:txBody>
                    <a:bodyPr/>
                    <a:lstStyle/>
                    <a:p>
                      <a:pPr defTabSz="1828343">
                        <a:defRPr sz="1800">
                          <a:solidFill>
                            <a:srgbClr val="000000"/>
                          </a:solidFill>
                        </a:defRPr>
                      </a:pPr>
                      <a:r>
                        <a:rPr sz="3000">
                          <a:solidFill>
                            <a:srgbClr val="737572"/>
                          </a:solidFill>
                        </a:rPr>
                        <a:t>0.012</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b="1" sz="3000"/>
                      </a:pPr>
                    </a:p>
                  </a:txBody>
                  <a:tcPr marL="0" marR="0" marT="0" marB="0" anchor="t" anchorCtr="0" horzOverflow="overflow"/>
                </a:tc>
                <a:tc>
                  <a:txBody>
                    <a:bodyPr/>
                    <a:lstStyle/>
                    <a:p>
                      <a:pPr defTabSz="1828343">
                        <a:defRPr sz="1800">
                          <a:solidFill>
                            <a:srgbClr val="000000"/>
                          </a:solidFill>
                        </a:defRPr>
                      </a:pPr>
                      <a:r>
                        <a:rPr sz="3000">
                          <a:solidFill>
                            <a:srgbClr val="737572"/>
                          </a:solidFill>
                        </a:rPr>
                        <a:t>Medical History 1</a:t>
                      </a:r>
                    </a:p>
                  </a:txBody>
                  <a:tcPr marL="0" marR="0" marT="0" marB="0" anchor="t" anchorCtr="0" horzOverflow="overflow"/>
                </a:tc>
                <a:tc>
                  <a:txBody>
                    <a:bodyPr/>
                    <a:lstStyle/>
                    <a:p>
                      <a:pPr defTabSz="1828343">
                        <a:defRPr sz="1800">
                          <a:solidFill>
                            <a:srgbClr val="000000"/>
                          </a:solidFill>
                        </a:defRPr>
                      </a:pPr>
                      <a:r>
                        <a:rPr sz="3000">
                          <a:solidFill>
                            <a:srgbClr val="737572"/>
                          </a:solidFill>
                        </a:rPr>
                        <a:t>0.26</a:t>
                      </a:r>
                    </a:p>
                  </a:txBody>
                  <a:tcPr marL="0" marR="0" marT="0" marB="0" anchor="t" anchorCtr="0" horzOverflow="overflow"/>
                </a:tc>
                <a:tc>
                  <a:txBody>
                    <a:bodyPr/>
                    <a:lstStyle/>
                    <a:p>
                      <a:pPr defTabSz="1828343">
                        <a:defRPr sz="1800">
                          <a:solidFill>
                            <a:srgbClr val="000000"/>
                          </a:solidFill>
                        </a:defRPr>
                      </a:pPr>
                      <a:r>
                        <a:rPr sz="3000">
                          <a:solidFill>
                            <a:srgbClr val="737572"/>
                          </a:solidFill>
                        </a:rPr>
                        <a:t>0.016</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b="1" sz="3000"/>
                      </a:pPr>
                    </a:p>
                  </a:txBody>
                  <a:tcPr marL="0" marR="0" marT="0" marB="0" anchor="t" anchorCtr="0" horzOverflow="overflow"/>
                </a:tc>
                <a:tc>
                  <a:txBody>
                    <a:bodyPr/>
                    <a:lstStyle/>
                    <a:p>
                      <a:pPr defTabSz="1828343">
                        <a:defRPr sz="1800">
                          <a:solidFill>
                            <a:srgbClr val="000000"/>
                          </a:solidFill>
                        </a:defRPr>
                      </a:pPr>
                      <a:r>
                        <a:rPr sz="3000">
                          <a:solidFill>
                            <a:srgbClr val="737572"/>
                          </a:solidFill>
                        </a:rPr>
                        <a:t>Medical History 6</a:t>
                      </a:r>
                    </a:p>
                  </a:txBody>
                  <a:tcPr marL="0" marR="0" marT="0" marB="0" anchor="t" anchorCtr="0" horzOverflow="overflow"/>
                </a:tc>
                <a:tc>
                  <a:txBody>
                    <a:bodyPr/>
                    <a:lstStyle/>
                    <a:p>
                      <a:pPr defTabSz="1828343">
                        <a:defRPr sz="1800">
                          <a:solidFill>
                            <a:srgbClr val="000000"/>
                          </a:solidFill>
                        </a:defRPr>
                      </a:pPr>
                      <a:r>
                        <a:rPr sz="3000">
                          <a:solidFill>
                            <a:srgbClr val="737572"/>
                          </a:solidFill>
                        </a:rPr>
                        <a:t>0.17</a:t>
                      </a:r>
                    </a:p>
                  </a:txBody>
                  <a:tcPr marL="0" marR="0" marT="0" marB="0" anchor="t" anchorCtr="0" horzOverflow="overflow"/>
                </a:tc>
                <a:tc>
                  <a:txBody>
                    <a:bodyPr/>
                    <a:lstStyle/>
                    <a:p>
                      <a:pPr defTabSz="1828343">
                        <a:defRPr sz="1800">
                          <a:solidFill>
                            <a:srgbClr val="000000"/>
                          </a:solidFill>
                        </a:defRPr>
                      </a:pPr>
                      <a:r>
                        <a:rPr sz="3000">
                          <a:solidFill>
                            <a:srgbClr val="737572"/>
                          </a:solidFill>
                        </a:rPr>
                        <a:t>0.014</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b="1" sz="3000"/>
                      </a:pPr>
                    </a:p>
                  </a:txBody>
                  <a:tcPr marL="0" marR="0" marT="0" marB="0" anchor="t" anchorCtr="0" horzOverflow="overflow"/>
                </a:tc>
                <a:tc>
                  <a:txBody>
                    <a:bodyPr/>
                    <a:lstStyle/>
                    <a:p>
                      <a:pPr defTabSz="1828343">
                        <a:defRPr sz="1800">
                          <a:solidFill>
                            <a:srgbClr val="000000"/>
                          </a:solidFill>
                        </a:defRPr>
                      </a:pPr>
                      <a:r>
                        <a:rPr sz="3000">
                          <a:solidFill>
                            <a:srgbClr val="737572"/>
                          </a:solidFill>
                        </a:rPr>
                        <a:t>High BMI risk</a:t>
                      </a:r>
                    </a:p>
                  </a:txBody>
                  <a:tcPr marL="0" marR="0" marT="0" marB="0" anchor="t" anchorCtr="0" horzOverflow="overflow"/>
                </a:tc>
                <a:tc>
                  <a:txBody>
                    <a:bodyPr/>
                    <a:lstStyle/>
                    <a:p>
                      <a:pPr defTabSz="1828343">
                        <a:defRPr sz="1800">
                          <a:solidFill>
                            <a:srgbClr val="000000"/>
                          </a:solidFill>
                        </a:defRPr>
                      </a:pPr>
                      <a:r>
                        <a:rPr sz="3000">
                          <a:solidFill>
                            <a:srgbClr val="737572"/>
                          </a:solidFill>
                        </a:rPr>
                        <a:t>0.11</a:t>
                      </a:r>
                    </a:p>
                  </a:txBody>
                  <a:tcPr marL="0" marR="0" marT="0" marB="0" anchor="t" anchorCtr="0" horzOverflow="overflow"/>
                </a:tc>
                <a:tc>
                  <a:txBody>
                    <a:bodyPr/>
                    <a:lstStyle/>
                    <a:p>
                      <a:pPr defTabSz="1828343">
                        <a:defRPr sz="1800">
                          <a:solidFill>
                            <a:srgbClr val="000000"/>
                          </a:solidFill>
                        </a:defRPr>
                      </a:pPr>
                      <a:r>
                        <a:rPr sz="3000">
                          <a:solidFill>
                            <a:srgbClr val="737572"/>
                          </a:solidFill>
                        </a:rPr>
                        <a:t>0.012</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b="1" sz="3000"/>
                      </a:pPr>
                    </a:p>
                  </a:txBody>
                  <a:tcPr marL="0" marR="0" marT="0" marB="0" anchor="t" anchorCtr="0" horzOverflow="overflow"/>
                </a:tc>
                <a:tc>
                  <a:txBody>
                    <a:bodyPr/>
                    <a:lstStyle/>
                    <a:p>
                      <a:pPr defTabSz="1828343">
                        <a:defRPr sz="1800">
                          <a:solidFill>
                            <a:srgbClr val="000000"/>
                          </a:solidFill>
                        </a:defRPr>
                      </a:pPr>
                      <a:r>
                        <a:rPr sz="3000">
                          <a:solidFill>
                            <a:srgbClr val="737572"/>
                          </a:solidFill>
                        </a:rPr>
                        <a:t>Age &gt; 55</a:t>
                      </a:r>
                    </a:p>
                  </a:txBody>
                  <a:tcPr marL="0" marR="0" marT="0" marB="0" anchor="t" anchorCtr="0" horzOverflow="overflow"/>
                </a:tc>
                <a:tc>
                  <a:txBody>
                    <a:bodyPr/>
                    <a:lstStyle/>
                    <a:p>
                      <a:pPr defTabSz="1828343">
                        <a:defRPr sz="1800">
                          <a:solidFill>
                            <a:srgbClr val="000000"/>
                          </a:solidFill>
                        </a:defRPr>
                      </a:pPr>
                      <a:r>
                        <a:rPr sz="3000">
                          <a:solidFill>
                            <a:srgbClr val="737572"/>
                          </a:solidFill>
                        </a:rPr>
                        <a:t>0.25</a:t>
                      </a:r>
                    </a:p>
                  </a:txBody>
                  <a:tcPr marL="0" marR="0" marT="0" marB="0" anchor="t" anchorCtr="0" horzOverflow="overflow"/>
                </a:tc>
                <a:tc>
                  <a:txBody>
                    <a:bodyPr/>
                    <a:lstStyle/>
                    <a:p>
                      <a:pPr defTabSz="1828343">
                        <a:defRPr sz="1800">
                          <a:solidFill>
                            <a:srgbClr val="000000"/>
                          </a:solidFill>
                        </a:defRPr>
                      </a:pPr>
                      <a:r>
                        <a:rPr sz="3000">
                          <a:solidFill>
                            <a:srgbClr val="737572"/>
                          </a:solidFill>
                        </a:rPr>
                        <a:t>0.012</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b="1" sz="3000"/>
                      </a:pPr>
                    </a:p>
                  </a:txBody>
                  <a:tcPr marL="0" marR="0" marT="0" marB="0" anchor="t" anchorCtr="0" horzOverflow="overflow"/>
                </a:tc>
                <a:tc>
                  <a:txBody>
                    <a:bodyPr/>
                    <a:lstStyle/>
                    <a:p>
                      <a:pPr defTabSz="1828343">
                        <a:defRPr sz="1800">
                          <a:solidFill>
                            <a:srgbClr val="000000"/>
                          </a:solidFill>
                        </a:defRPr>
                      </a:pPr>
                      <a:r>
                        <a:rPr sz="3000">
                          <a:solidFill>
                            <a:srgbClr val="737572"/>
                          </a:solidFill>
                        </a:rPr>
                        <a:t>Foreigner</a:t>
                      </a:r>
                    </a:p>
                  </a:txBody>
                  <a:tcPr marL="0" marR="0" marT="0" marB="0" anchor="t" anchorCtr="0" horzOverflow="overflow"/>
                </a:tc>
                <a:tc>
                  <a:txBody>
                    <a:bodyPr/>
                    <a:lstStyle/>
                    <a:p>
                      <a:pPr defTabSz="1828343">
                        <a:defRPr sz="1800">
                          <a:solidFill>
                            <a:srgbClr val="000000"/>
                          </a:solidFill>
                        </a:defRPr>
                      </a:pPr>
                      <a:r>
                        <a:rPr sz="3000">
                          <a:solidFill>
                            <a:srgbClr val="737572"/>
                          </a:solidFill>
                        </a:rPr>
                        <a:t>0.68</a:t>
                      </a:r>
                    </a:p>
                  </a:txBody>
                  <a:tcPr marL="0" marR="0" marT="0" marB="0" anchor="t" anchorCtr="0" horzOverflow="overflow"/>
                </a:tc>
                <a:tc>
                  <a:txBody>
                    <a:bodyPr/>
                    <a:lstStyle/>
                    <a:p>
                      <a:pPr defTabSz="1828343">
                        <a:defRPr sz="1800">
                          <a:solidFill>
                            <a:srgbClr val="000000"/>
                          </a:solidFill>
                        </a:defRPr>
                      </a:pPr>
                      <a:r>
                        <a:rPr sz="3000">
                          <a:solidFill>
                            <a:srgbClr val="737572"/>
                          </a:solidFill>
                        </a:rPr>
                        <a:t>0.028</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b="1" sz="3000"/>
                      </a:pPr>
                    </a:p>
                  </a:txBody>
                  <a:tcPr marL="0" marR="0" marT="0" marB="0" anchor="t" anchorCtr="0" horzOverflow="overflow"/>
                </a:tc>
                <a:tc>
                  <a:txBody>
                    <a:bodyPr/>
                    <a:lstStyle/>
                    <a:p>
                      <a:pPr defTabSz="1828343">
                        <a:defRPr sz="1800">
                          <a:solidFill>
                            <a:srgbClr val="000000"/>
                          </a:solidFill>
                        </a:defRPr>
                      </a:pPr>
                      <a:r>
                        <a:rPr sz="3000">
                          <a:solidFill>
                            <a:srgbClr val="737572"/>
                          </a:solidFill>
                        </a:rPr>
                        <a:t>Malay</a:t>
                      </a:r>
                    </a:p>
                  </a:txBody>
                  <a:tcPr marL="0" marR="0" marT="0" marB="0" anchor="t" anchorCtr="0" horzOverflow="overflow"/>
                </a:tc>
                <a:tc>
                  <a:txBody>
                    <a:bodyPr/>
                    <a:lstStyle/>
                    <a:p>
                      <a:pPr defTabSz="1828343">
                        <a:defRPr sz="1800">
                          <a:solidFill>
                            <a:srgbClr val="000000"/>
                          </a:solidFill>
                        </a:defRPr>
                      </a:pPr>
                      <a:r>
                        <a:rPr sz="3000">
                          <a:solidFill>
                            <a:srgbClr val="737572"/>
                          </a:solidFill>
                        </a:rPr>
                        <a:t>0.40</a:t>
                      </a:r>
                    </a:p>
                  </a:txBody>
                  <a:tcPr marL="0" marR="0" marT="0" marB="0" anchor="t" anchorCtr="0" horzOverflow="overflow"/>
                </a:tc>
                <a:tc>
                  <a:txBody>
                    <a:bodyPr/>
                    <a:lstStyle/>
                    <a:p>
                      <a:pPr defTabSz="1828343">
                        <a:defRPr sz="1800">
                          <a:solidFill>
                            <a:srgbClr val="000000"/>
                          </a:solidFill>
                        </a:defRPr>
                      </a:pPr>
                      <a:r>
                        <a:rPr sz="3000">
                          <a:solidFill>
                            <a:srgbClr val="737572"/>
                          </a:solidFill>
                        </a:rPr>
                        <a:t>0.015</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bl>
          </a:graphicData>
        </a:graphic>
      </p:graphicFrame>
      <p:sp>
        <p:nvSpPr>
          <p:cNvPr id="451" name="Y = β0 + β1 medical history 1 + β2 medical history 6 + β3 high bmi risk"/>
          <p:cNvSpPr txBox="1"/>
          <p:nvPr/>
        </p:nvSpPr>
        <p:spPr>
          <a:xfrm>
            <a:off x="1702099" y="2731163"/>
            <a:ext cx="15430833"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rPr b="1"/>
              <a:t>Y =</a:t>
            </a:r>
            <a:r>
              <a:t> </a:t>
            </a:r>
            <a:r>
              <a:rPr b="1"/>
              <a:t>β0 + β1 medical history 1 + β2 medical history 6 + β3 high bmi risk </a:t>
            </a:r>
          </a:p>
        </p:txBody>
      </p:sp>
      <p:sp>
        <p:nvSpPr>
          <p:cNvPr id="452" name="+ β4 age &gt; 55 + β5 foreigner + β6 malay"/>
          <p:cNvSpPr txBox="1"/>
          <p:nvPr/>
        </p:nvSpPr>
        <p:spPr>
          <a:xfrm>
            <a:off x="3535387" y="3497767"/>
            <a:ext cx="8607882"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a:t>
            </a:r>
            <a:r>
              <a:rPr b="1"/>
              <a:t>β4 age &gt; 55 + β5 foreigner + β6 malay</a:t>
            </a:r>
          </a:p>
        </p:txBody>
      </p:sp>
      <p:sp>
        <p:nvSpPr>
          <p:cNvPr id="453" name="TextBox 46"/>
          <p:cNvSpPr txBox="1"/>
          <p:nvPr/>
        </p:nvSpPr>
        <p:spPr>
          <a:xfrm>
            <a:off x="3049906" y="12757027"/>
            <a:ext cx="20699928"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20578" indent="-220578">
              <a:lnSpc>
                <a:spcPts val="4000"/>
              </a:lnSpc>
              <a:buSzPct val="100000"/>
              <a:buChar char="•"/>
              <a:defRPr spc="235" sz="2200"/>
            </a:lvl1pPr>
          </a:lstStyle>
          <a:p>
            <a:pPr/>
            <a:r>
              <a:t>Not tested for homogeneity and normality assumptions due to time constraint. One-way ANOVA is used</a:t>
            </a:r>
          </a:p>
        </p:txBody>
      </p:sp>
      <p:sp>
        <p:nvSpPr>
          <p:cNvPr id="454" name="R-squared = 0.415"/>
          <p:cNvSpPr txBox="1"/>
          <p:nvPr/>
        </p:nvSpPr>
        <p:spPr>
          <a:xfrm>
            <a:off x="1824054" y="10866377"/>
            <a:ext cx="10183763"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R-squared = 0.415</a:t>
            </a:r>
          </a:p>
        </p:txBody>
      </p:sp>
      <p:sp>
        <p:nvSpPr>
          <p:cNvPr id="455"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 name="Rectangle"/>
          <p:cNvSpPr/>
          <p:nvPr/>
        </p:nvSpPr>
        <p:spPr>
          <a:xfrm>
            <a:off x="1205940" y="4480980"/>
            <a:ext cx="21959420" cy="1720472"/>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458" name="Rectangle"/>
          <p:cNvSpPr/>
          <p:nvPr/>
        </p:nvSpPr>
        <p:spPr>
          <a:xfrm>
            <a:off x="1205940" y="550195"/>
            <a:ext cx="21959420" cy="1720473"/>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459" name="Group 3"/>
          <p:cNvSpPr txBox="1"/>
          <p:nvPr/>
        </p:nvSpPr>
        <p:spPr>
          <a:xfrm>
            <a:off x="1632722" y="4809411"/>
            <a:ext cx="22745830" cy="7612524"/>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600" sz="5400">
                <a:solidFill>
                  <a:srgbClr val="2B2C2B"/>
                </a:solidFill>
                <a:latin typeface="+mn-lt"/>
                <a:ea typeface="+mn-ea"/>
                <a:cs typeface="+mn-cs"/>
                <a:sym typeface="Montserrat Regular"/>
              </a:defRPr>
            </a:pPr>
            <a:r>
              <a:t>Interpretation:</a:t>
            </a:r>
          </a:p>
          <a:p>
            <a:pPr>
              <a:defRPr spc="600" sz="5400">
                <a:solidFill>
                  <a:srgbClr val="2B2C2B"/>
                </a:solidFill>
                <a:latin typeface="+mn-lt"/>
                <a:ea typeface="+mn-ea"/>
                <a:cs typeface="+mn-cs"/>
                <a:sym typeface="Montserrat Regular"/>
              </a:defRPr>
            </a:pPr>
          </a:p>
          <a:p>
            <a:pPr defTabSz="457200">
              <a:lnSpc>
                <a:spcPts val="5700"/>
              </a:lnSpc>
              <a:defRPr sz="3500">
                <a:latin typeface="Helvetica Neue"/>
                <a:ea typeface="Helvetica Neue"/>
                <a:cs typeface="Helvetica Neue"/>
                <a:sym typeface="Helvetica Neue"/>
              </a:defRPr>
            </a:pPr>
            <a:r>
              <a:t>Average total bill per year for patients with condition X and have/is</a:t>
            </a:r>
          </a:p>
          <a:p>
            <a:pPr defTabSz="457200">
              <a:lnSpc>
                <a:spcPts val="5700"/>
              </a:lnSpc>
              <a:defRPr sz="3500">
                <a:latin typeface="Helvetica Neue"/>
                <a:ea typeface="Helvetica Neue"/>
                <a:cs typeface="Helvetica Neue"/>
                <a:sym typeface="Helvetica Neue"/>
              </a:defRPr>
            </a:pPr>
          </a:p>
          <a:p>
            <a:pPr lvl="2" marL="1012657" indent="-250657" defTabSz="457200">
              <a:lnSpc>
                <a:spcPts val="5700"/>
              </a:lnSpc>
              <a:buSzPct val="100000"/>
              <a:buChar char="•"/>
              <a:defRPr sz="3500">
                <a:latin typeface="Helvetica Neue"/>
                <a:ea typeface="Helvetica Neue"/>
                <a:cs typeface="Helvetica Neue"/>
                <a:sym typeface="Helvetica Neue"/>
              </a:defRPr>
            </a:pPr>
            <a:r>
              <a:t>medical history 1 is </a:t>
            </a:r>
            <a:r>
              <a:rPr b="1"/>
              <a:t>~ 29.11 %</a:t>
            </a:r>
            <a:r>
              <a:t> higher when compared to patients without</a:t>
            </a:r>
          </a:p>
          <a:p>
            <a:pPr lvl="2" marL="1012657" indent="-250657" defTabSz="457200">
              <a:lnSpc>
                <a:spcPts val="5700"/>
              </a:lnSpc>
              <a:buSzPct val="100000"/>
              <a:buChar char="•"/>
              <a:defRPr sz="3500">
                <a:latin typeface="Helvetica Neue"/>
                <a:ea typeface="Helvetica Neue"/>
                <a:cs typeface="Helvetica Neue"/>
                <a:sym typeface="Helvetica Neue"/>
              </a:defRPr>
            </a:pPr>
            <a:r>
              <a:t>medical history 6 is </a:t>
            </a:r>
            <a:r>
              <a:rPr b="1"/>
              <a:t>~ 18.71 %</a:t>
            </a:r>
            <a:r>
              <a:t> higher when compared to patients without</a:t>
            </a:r>
          </a:p>
          <a:p>
            <a:pPr defTabSz="457200">
              <a:lnSpc>
                <a:spcPts val="5700"/>
              </a:lnSpc>
              <a:defRPr sz="3500">
                <a:latin typeface="Helvetica Neue"/>
                <a:ea typeface="Helvetica Neue"/>
                <a:cs typeface="Helvetica Neue"/>
                <a:sym typeface="Helvetica Neue"/>
              </a:defRPr>
            </a:pPr>
          </a:p>
          <a:p>
            <a:pPr lvl="2" marL="1012657" indent="-250657" defTabSz="457200">
              <a:lnSpc>
                <a:spcPts val="5700"/>
              </a:lnSpc>
              <a:buSzPct val="100000"/>
              <a:buChar char="•"/>
              <a:defRPr sz="3500">
                <a:latin typeface="Helvetica Neue"/>
                <a:ea typeface="Helvetica Neue"/>
                <a:cs typeface="Helvetica Neue"/>
                <a:sym typeface="Helvetica Neue"/>
              </a:defRPr>
            </a:pPr>
            <a:r>
              <a:t>high BMI risk is </a:t>
            </a:r>
            <a:r>
              <a:rPr b="1"/>
              <a:t>~ 11.37 %</a:t>
            </a:r>
            <a:r>
              <a:t> higher when compared to patients doesn't</a:t>
            </a:r>
          </a:p>
          <a:p>
            <a:pPr lvl="2" marL="1012657" indent="-250657" defTabSz="457200">
              <a:lnSpc>
                <a:spcPts val="5700"/>
              </a:lnSpc>
              <a:buSzPct val="100000"/>
              <a:buChar char="•"/>
              <a:defRPr sz="3500">
                <a:latin typeface="Helvetica Neue"/>
                <a:ea typeface="Helvetica Neue"/>
                <a:cs typeface="Helvetica Neue"/>
                <a:sym typeface="Helvetica Neue"/>
              </a:defRPr>
            </a:pPr>
            <a:r>
              <a:t>age &gt; 55 years old is </a:t>
            </a:r>
            <a:r>
              <a:rPr b="1"/>
              <a:t>~ 27.86 %</a:t>
            </a:r>
            <a:r>
              <a:t> higher when compared to patients &lt; 55</a:t>
            </a:r>
          </a:p>
          <a:p>
            <a:pPr defTabSz="457200">
              <a:lnSpc>
                <a:spcPts val="5700"/>
              </a:lnSpc>
              <a:defRPr sz="3500">
                <a:latin typeface="Helvetica Neue"/>
                <a:ea typeface="Helvetica Neue"/>
                <a:cs typeface="Helvetica Neue"/>
                <a:sym typeface="Helvetica Neue"/>
              </a:defRPr>
            </a:pPr>
          </a:p>
          <a:p>
            <a:pPr lvl="2" marL="1012657" indent="-250657" defTabSz="457200">
              <a:lnSpc>
                <a:spcPts val="5700"/>
              </a:lnSpc>
              <a:buSzPct val="100000"/>
              <a:buChar char="•"/>
              <a:defRPr sz="3500">
                <a:latin typeface="Helvetica Neue"/>
                <a:ea typeface="Helvetica Neue"/>
                <a:cs typeface="Helvetica Neue"/>
                <a:sym typeface="Helvetica Neue"/>
              </a:defRPr>
            </a:pPr>
            <a:r>
              <a:t>a foreigner is </a:t>
            </a:r>
            <a:r>
              <a:rPr b="1"/>
              <a:t>~ 96.83 % </a:t>
            </a:r>
            <a:r>
              <a:t>higher when compared to patients who are Singaporeans or PR</a:t>
            </a:r>
          </a:p>
          <a:p>
            <a:pPr lvl="2" marL="1012657" indent="-250657" defTabSz="457200">
              <a:lnSpc>
                <a:spcPts val="5700"/>
              </a:lnSpc>
              <a:buSzPct val="100000"/>
              <a:buChar char="•"/>
              <a:defRPr sz="3500">
                <a:latin typeface="Helvetica Neue"/>
                <a:ea typeface="Helvetica Neue"/>
                <a:cs typeface="Helvetica Neue"/>
                <a:sym typeface="Helvetica Neue"/>
              </a:defRPr>
            </a:pPr>
            <a:r>
              <a:t>malay is </a:t>
            </a:r>
            <a:r>
              <a:rPr b="1"/>
              <a:t>~ 49.05 %</a:t>
            </a:r>
            <a:r>
              <a:t> higher when compared to patients of other races</a:t>
            </a:r>
          </a:p>
        </p:txBody>
      </p:sp>
      <p:sp>
        <p:nvSpPr>
          <p:cNvPr id="460" name="Group 3"/>
          <p:cNvSpPr txBox="1"/>
          <p:nvPr/>
        </p:nvSpPr>
        <p:spPr>
          <a:xfrm>
            <a:off x="1632722" y="929973"/>
            <a:ext cx="10960144" cy="3668117"/>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Linear Regression Model</a:t>
            </a:r>
          </a:p>
        </p:txBody>
      </p:sp>
      <p:sp>
        <p:nvSpPr>
          <p:cNvPr id="461" name="Y = β0 + β1 medical history 1 + β2 medical history 6 + β3 high bmi risk"/>
          <p:cNvSpPr txBox="1"/>
          <p:nvPr/>
        </p:nvSpPr>
        <p:spPr>
          <a:xfrm>
            <a:off x="1702099" y="2731163"/>
            <a:ext cx="15430833"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rPr b="1"/>
              <a:t>Y =</a:t>
            </a:r>
            <a:r>
              <a:t> </a:t>
            </a:r>
            <a:r>
              <a:rPr b="1"/>
              <a:t>β0 + β1 medical history 1 + β2 medical history 6 + β3 high bmi risk </a:t>
            </a:r>
          </a:p>
        </p:txBody>
      </p:sp>
      <p:sp>
        <p:nvSpPr>
          <p:cNvPr id="462" name="+ β4 age &gt; 55 + β5 foreigner + β6 malay"/>
          <p:cNvSpPr txBox="1"/>
          <p:nvPr/>
        </p:nvSpPr>
        <p:spPr>
          <a:xfrm>
            <a:off x="3535387" y="3497767"/>
            <a:ext cx="8607883"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a:t>
            </a:r>
            <a:r>
              <a:rPr b="1"/>
              <a:t>β4 age &gt; 55 + β5 foreigner + β6 malay</a:t>
            </a:r>
          </a:p>
        </p:txBody>
      </p:sp>
      <p:sp>
        <p:nvSpPr>
          <p:cNvPr id="463"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Rectangle"/>
          <p:cNvSpPr/>
          <p:nvPr/>
        </p:nvSpPr>
        <p:spPr>
          <a:xfrm>
            <a:off x="1205940" y="2176234"/>
            <a:ext cx="21959420" cy="2119031"/>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468" name="Group 3"/>
          <p:cNvSpPr txBox="1"/>
          <p:nvPr/>
        </p:nvSpPr>
        <p:spPr>
          <a:xfrm>
            <a:off x="1163667" y="910429"/>
            <a:ext cx="10960144" cy="3668118"/>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Use Case Discussion</a:t>
            </a:r>
          </a:p>
        </p:txBody>
      </p:sp>
      <p:sp>
        <p:nvSpPr>
          <p:cNvPr id="469" name="Group 3"/>
          <p:cNvSpPr txBox="1"/>
          <p:nvPr/>
        </p:nvSpPr>
        <p:spPr>
          <a:xfrm>
            <a:off x="1228053" y="5017753"/>
            <a:ext cx="23038484" cy="62889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422" sz="3800">
                <a:solidFill>
                  <a:srgbClr val="2B2C2B"/>
                </a:solidFill>
                <a:latin typeface="Helvetica Neue"/>
                <a:ea typeface="Helvetica Neue"/>
                <a:cs typeface="Helvetica Neue"/>
                <a:sym typeface="Helvetica Neue"/>
              </a:defRPr>
            </a:pPr>
            <a:r>
              <a:t>Findings suggest that admission cost per year are significantly affected by</a:t>
            </a:r>
          </a:p>
          <a:p>
            <a:pPr>
              <a:defRPr spc="422" sz="3800">
                <a:solidFill>
                  <a:srgbClr val="2B2C2B"/>
                </a:solidFill>
                <a:latin typeface="Helvetica Neue"/>
                <a:ea typeface="Helvetica Neue"/>
                <a:cs typeface="Helvetica Neue"/>
                <a:sym typeface="Helvetica Neue"/>
              </a:defRPr>
            </a:pP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Number of admitted encounters,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Medical history, </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Body Mass Index</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Age</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Demographics</a:t>
            </a:r>
          </a:p>
        </p:txBody>
      </p:sp>
      <p:sp>
        <p:nvSpPr>
          <p:cNvPr id="470" name="Group 14"/>
          <p:cNvSpPr txBox="1"/>
          <p:nvPr/>
        </p:nvSpPr>
        <p:spPr>
          <a:xfrm>
            <a:off x="2228547" y="2395676"/>
            <a:ext cx="20365143" cy="1680148"/>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lgn="ctr">
              <a:defRPr spc="577" sz="5200">
                <a:solidFill>
                  <a:srgbClr val="2B2C2B"/>
                </a:solidFill>
                <a:latin typeface="+mn-lt"/>
                <a:ea typeface="+mn-ea"/>
                <a:cs typeface="+mn-cs"/>
                <a:sym typeface="Montserrat Regular"/>
              </a:defRPr>
            </a:pPr>
            <a:r>
              <a:t>Identify patient population at risk of </a:t>
            </a:r>
            <a:r>
              <a:rPr u="sng"/>
              <a:t>higher</a:t>
            </a:r>
            <a:r>
              <a:t> admission cost for condition X </a:t>
            </a:r>
            <a:r>
              <a:rPr u="sng"/>
              <a:t>for intervention</a:t>
            </a:r>
          </a:p>
        </p:txBody>
      </p:sp>
      <p:sp>
        <p:nvSpPr>
          <p:cNvPr id="471"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3" name="Rectangle"/>
          <p:cNvSpPr/>
          <p:nvPr/>
        </p:nvSpPr>
        <p:spPr>
          <a:xfrm>
            <a:off x="1205940" y="2176234"/>
            <a:ext cx="21959420" cy="2119031"/>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474" name="Rectangle"/>
          <p:cNvSpPr/>
          <p:nvPr/>
        </p:nvSpPr>
        <p:spPr>
          <a:xfrm>
            <a:off x="769269" y="6023464"/>
            <a:ext cx="22203531" cy="904936"/>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75" name="TextBox 25"/>
          <p:cNvSpPr txBox="1"/>
          <p:nvPr/>
        </p:nvSpPr>
        <p:spPr>
          <a:xfrm>
            <a:off x="1154923" y="4945611"/>
            <a:ext cx="23038484" cy="62889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422" sz="3800">
                <a:solidFill>
                  <a:srgbClr val="2B2C2B"/>
                </a:solidFill>
                <a:latin typeface="Helvetica Neue"/>
                <a:ea typeface="Helvetica Neue"/>
                <a:cs typeface="Helvetica Neue"/>
                <a:sym typeface="Helvetica Neue"/>
              </a:defRPr>
            </a:pPr>
            <a:r>
              <a:t>Findings suggest that admission cost per year are significantly affected by</a:t>
            </a:r>
          </a:p>
          <a:p>
            <a:pPr>
              <a:defRPr spc="422" sz="3800">
                <a:solidFill>
                  <a:srgbClr val="2B2C2B"/>
                </a:solidFill>
                <a:latin typeface="Helvetica Neue"/>
                <a:ea typeface="Helvetica Neue"/>
                <a:cs typeface="Helvetica Neue"/>
                <a:sym typeface="Helvetica Neue"/>
              </a:defRPr>
            </a:pP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Number of admitted encounters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Medical history</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Body Mass Index</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Age</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Demographics</a:t>
            </a:r>
          </a:p>
        </p:txBody>
      </p:sp>
      <p:sp>
        <p:nvSpPr>
          <p:cNvPr id="476" name="Rectangle"/>
          <p:cNvSpPr/>
          <p:nvPr/>
        </p:nvSpPr>
        <p:spPr>
          <a:xfrm>
            <a:off x="8048804" y="6932299"/>
            <a:ext cx="14909713" cy="3502127"/>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77" name="TextBox 25"/>
          <p:cNvSpPr txBox="1"/>
          <p:nvPr/>
        </p:nvSpPr>
        <p:spPr>
          <a:xfrm>
            <a:off x="8733814" y="7016907"/>
            <a:ext cx="13912938" cy="2974908"/>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Cost per year increases with frequent admissions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Highly correlated to medical history</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Consider continuity of care for these patients after discharge to prevent readmission</a:t>
            </a:r>
          </a:p>
        </p:txBody>
      </p:sp>
      <p:sp>
        <p:nvSpPr>
          <p:cNvPr id="478" name="Group 3"/>
          <p:cNvSpPr txBox="1"/>
          <p:nvPr/>
        </p:nvSpPr>
        <p:spPr>
          <a:xfrm>
            <a:off x="1163667" y="910429"/>
            <a:ext cx="10960144" cy="3668118"/>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Use Case Discussion</a:t>
            </a:r>
          </a:p>
        </p:txBody>
      </p:sp>
      <p:sp>
        <p:nvSpPr>
          <p:cNvPr id="479" name="Group 14"/>
          <p:cNvSpPr txBox="1"/>
          <p:nvPr/>
        </p:nvSpPr>
        <p:spPr>
          <a:xfrm>
            <a:off x="2228547" y="2395676"/>
            <a:ext cx="20365144" cy="1680148"/>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lgn="ctr">
              <a:defRPr spc="577" sz="5200">
                <a:solidFill>
                  <a:srgbClr val="2B2C2B"/>
                </a:solidFill>
                <a:latin typeface="+mn-lt"/>
                <a:ea typeface="+mn-ea"/>
                <a:cs typeface="+mn-cs"/>
                <a:sym typeface="Montserrat Regular"/>
              </a:defRPr>
            </a:pPr>
            <a:r>
              <a:t>Identify patient population at risk of </a:t>
            </a:r>
            <a:r>
              <a:rPr u="sng"/>
              <a:t>higher</a:t>
            </a:r>
            <a:r>
              <a:t> admission cost for condition X </a:t>
            </a:r>
            <a:r>
              <a:rPr u="sng"/>
              <a:t>for intervention</a:t>
            </a:r>
          </a:p>
        </p:txBody>
      </p:sp>
      <p:sp>
        <p:nvSpPr>
          <p:cNvPr id="480"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2" name="Rectangle"/>
          <p:cNvSpPr/>
          <p:nvPr/>
        </p:nvSpPr>
        <p:spPr>
          <a:xfrm>
            <a:off x="1205940" y="2176234"/>
            <a:ext cx="21959420" cy="2119031"/>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483" name="Rectangle"/>
          <p:cNvSpPr/>
          <p:nvPr/>
        </p:nvSpPr>
        <p:spPr>
          <a:xfrm>
            <a:off x="748069" y="6595848"/>
            <a:ext cx="22203531" cy="904935"/>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84" name="TextBox 25"/>
          <p:cNvSpPr txBox="1"/>
          <p:nvPr/>
        </p:nvSpPr>
        <p:spPr>
          <a:xfrm>
            <a:off x="1154923" y="4945611"/>
            <a:ext cx="23038484" cy="62889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422" sz="3800">
                <a:solidFill>
                  <a:srgbClr val="2B2C2B"/>
                </a:solidFill>
                <a:latin typeface="Helvetica Neue"/>
                <a:ea typeface="Helvetica Neue"/>
                <a:cs typeface="Helvetica Neue"/>
                <a:sym typeface="Helvetica Neue"/>
              </a:defRPr>
            </a:pPr>
            <a:r>
              <a:t>Findings suggest that admission cost per year are significantly affected by</a:t>
            </a:r>
          </a:p>
          <a:p>
            <a:pPr>
              <a:defRPr spc="422" sz="3800">
                <a:solidFill>
                  <a:srgbClr val="2B2C2B"/>
                </a:solidFill>
                <a:latin typeface="Helvetica Neue"/>
                <a:ea typeface="Helvetica Neue"/>
                <a:cs typeface="Helvetica Neue"/>
                <a:sym typeface="Helvetica Neue"/>
              </a:defRPr>
            </a:pP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Number of admitted encounters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Medical history</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Body Mass Index</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Age</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Demographics</a:t>
            </a:r>
          </a:p>
        </p:txBody>
      </p:sp>
      <p:sp>
        <p:nvSpPr>
          <p:cNvPr id="485" name="Rectangle"/>
          <p:cNvSpPr/>
          <p:nvPr/>
        </p:nvSpPr>
        <p:spPr>
          <a:xfrm>
            <a:off x="8071074" y="7484835"/>
            <a:ext cx="14909712" cy="3997988"/>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86" name="TextBox 25"/>
          <p:cNvSpPr txBox="1"/>
          <p:nvPr/>
        </p:nvSpPr>
        <p:spPr>
          <a:xfrm>
            <a:off x="8852229" y="6761080"/>
            <a:ext cx="13912938" cy="452681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10000"/>
              </a:lnSpc>
              <a:buSzPct val="100000"/>
              <a:buChar char="•"/>
              <a:defRPr spc="422" sz="3800">
                <a:solidFill>
                  <a:srgbClr val="2B2C2B"/>
                </a:solidFill>
                <a:latin typeface="Helvetica Neue"/>
                <a:ea typeface="Helvetica Neue"/>
                <a:cs typeface="Helvetica Neue"/>
                <a:sym typeface="Helvetica Neue"/>
              </a:defRPr>
            </a:pPr>
            <a:r>
              <a:t>Increases complexity, more complications, more need for healthcare attention</a:t>
            </a:r>
          </a:p>
          <a:p>
            <a:pPr marL="381000" indent="-381000">
              <a:lnSpc>
                <a:spcPct val="110000"/>
              </a:lnSpc>
              <a:buSzPct val="100000"/>
              <a:buChar char="•"/>
              <a:defRPr spc="422" sz="3800">
                <a:solidFill>
                  <a:srgbClr val="2B2C2B"/>
                </a:solidFill>
                <a:latin typeface="Helvetica Neue"/>
                <a:ea typeface="Helvetica Neue"/>
                <a:cs typeface="Helvetica Neue"/>
                <a:sym typeface="Helvetica Neue"/>
              </a:defRPr>
            </a:pPr>
            <a:r>
              <a:t>Preventive care for patients without existing conditions through regular screenings</a:t>
            </a:r>
          </a:p>
          <a:p>
            <a:pPr marL="381000" indent="-381000">
              <a:lnSpc>
                <a:spcPct val="110000"/>
              </a:lnSpc>
              <a:buSzPct val="100000"/>
              <a:buChar char="•"/>
              <a:defRPr spc="422" sz="3800">
                <a:solidFill>
                  <a:srgbClr val="2B2C2B"/>
                </a:solidFill>
                <a:latin typeface="Helvetica Neue"/>
                <a:ea typeface="Helvetica Neue"/>
                <a:cs typeface="Helvetica Neue"/>
                <a:sym typeface="Helvetica Neue"/>
              </a:defRPr>
            </a:pPr>
            <a:r>
              <a:t>Medical History 1 and 6 have bigger impact than others</a:t>
            </a:r>
          </a:p>
          <a:p>
            <a:pPr marL="381000" indent="-381000">
              <a:lnSpc>
                <a:spcPct val="110000"/>
              </a:lnSpc>
              <a:buSzPct val="100000"/>
              <a:buChar char="•"/>
              <a:defRPr spc="422" sz="3800">
                <a:solidFill>
                  <a:srgbClr val="2B2C2B"/>
                </a:solidFill>
                <a:latin typeface="Helvetica Neue"/>
                <a:ea typeface="Helvetica Neue"/>
                <a:cs typeface="Helvetica Neue"/>
                <a:sym typeface="Helvetica Neue"/>
              </a:defRPr>
            </a:pPr>
            <a:r>
              <a:t>Not enough information</a:t>
            </a:r>
          </a:p>
        </p:txBody>
      </p:sp>
      <p:sp>
        <p:nvSpPr>
          <p:cNvPr id="487" name="Group 3"/>
          <p:cNvSpPr txBox="1"/>
          <p:nvPr/>
        </p:nvSpPr>
        <p:spPr>
          <a:xfrm>
            <a:off x="1163667" y="910429"/>
            <a:ext cx="10960144" cy="3668118"/>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Use Case Discussion</a:t>
            </a:r>
          </a:p>
        </p:txBody>
      </p:sp>
      <p:sp>
        <p:nvSpPr>
          <p:cNvPr id="488" name="Group 14"/>
          <p:cNvSpPr txBox="1"/>
          <p:nvPr/>
        </p:nvSpPr>
        <p:spPr>
          <a:xfrm>
            <a:off x="2228547" y="2395676"/>
            <a:ext cx="20365144" cy="1680148"/>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lgn="ctr">
              <a:defRPr spc="577" sz="5200">
                <a:solidFill>
                  <a:srgbClr val="2B2C2B"/>
                </a:solidFill>
                <a:latin typeface="+mn-lt"/>
                <a:ea typeface="+mn-ea"/>
                <a:cs typeface="+mn-cs"/>
                <a:sym typeface="Montserrat Regular"/>
              </a:defRPr>
            </a:pPr>
            <a:r>
              <a:t>Identify patient population at risk of </a:t>
            </a:r>
            <a:r>
              <a:rPr u="sng"/>
              <a:t>higher</a:t>
            </a:r>
            <a:r>
              <a:t> admission cost for condition X </a:t>
            </a:r>
            <a:r>
              <a:rPr u="sng"/>
              <a:t>for intervention</a:t>
            </a:r>
          </a:p>
        </p:txBody>
      </p:sp>
      <p:sp>
        <p:nvSpPr>
          <p:cNvPr id="489"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1" name="Rectangle"/>
          <p:cNvSpPr/>
          <p:nvPr/>
        </p:nvSpPr>
        <p:spPr>
          <a:xfrm>
            <a:off x="1205940" y="2176234"/>
            <a:ext cx="21959420" cy="2119031"/>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492" name="Rectangle"/>
          <p:cNvSpPr/>
          <p:nvPr/>
        </p:nvSpPr>
        <p:spPr>
          <a:xfrm>
            <a:off x="748069" y="7369054"/>
            <a:ext cx="7508155" cy="904936"/>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93" name="TextBox 25"/>
          <p:cNvSpPr txBox="1"/>
          <p:nvPr/>
        </p:nvSpPr>
        <p:spPr>
          <a:xfrm>
            <a:off x="1154923" y="4945611"/>
            <a:ext cx="23038484" cy="62889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422" sz="3800">
                <a:solidFill>
                  <a:srgbClr val="2B2C2B"/>
                </a:solidFill>
                <a:latin typeface="Helvetica Neue"/>
                <a:ea typeface="Helvetica Neue"/>
                <a:cs typeface="Helvetica Neue"/>
                <a:sym typeface="Helvetica Neue"/>
              </a:defRPr>
            </a:pPr>
            <a:r>
              <a:t>Findings suggest that admission cost per year are significantly affected by</a:t>
            </a:r>
          </a:p>
          <a:p>
            <a:pPr>
              <a:defRPr spc="422" sz="3800">
                <a:solidFill>
                  <a:srgbClr val="2B2C2B"/>
                </a:solidFill>
                <a:latin typeface="Helvetica Neue"/>
                <a:ea typeface="Helvetica Neue"/>
                <a:cs typeface="Helvetica Neue"/>
                <a:sym typeface="Helvetica Neue"/>
              </a:defRPr>
            </a:pP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Number of admitted encounters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Medical history</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Body Mass Index</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Age</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Demographics</a:t>
            </a:r>
          </a:p>
        </p:txBody>
      </p:sp>
      <p:sp>
        <p:nvSpPr>
          <p:cNvPr id="494" name="Rectangle"/>
          <p:cNvSpPr/>
          <p:nvPr/>
        </p:nvSpPr>
        <p:spPr>
          <a:xfrm>
            <a:off x="8252988" y="6820700"/>
            <a:ext cx="14909713" cy="4983930"/>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95" name="TextBox 25"/>
          <p:cNvSpPr txBox="1"/>
          <p:nvPr/>
        </p:nvSpPr>
        <p:spPr>
          <a:xfrm>
            <a:off x="8751376" y="7231727"/>
            <a:ext cx="13912938" cy="4161876"/>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20000"/>
              </a:lnSpc>
              <a:buSzPct val="100000"/>
              <a:buChar char="•"/>
              <a:defRPr spc="422" sz="3800">
                <a:solidFill>
                  <a:srgbClr val="2B2C2B"/>
                </a:solidFill>
                <a:latin typeface="Helvetica Neue"/>
                <a:ea typeface="Helvetica Neue"/>
                <a:cs typeface="Helvetica Neue"/>
                <a:sym typeface="Helvetica Neue"/>
              </a:defRPr>
            </a:pPr>
            <a:r>
              <a:t>Not surprising that patients with high health risk to have more complications and require more interventions</a:t>
            </a:r>
          </a:p>
          <a:p>
            <a:pPr marL="381000" indent="-381000">
              <a:lnSpc>
                <a:spcPct val="120000"/>
              </a:lnSpc>
              <a:buSzPct val="100000"/>
              <a:buChar char="•"/>
              <a:defRPr spc="422" sz="3800">
                <a:solidFill>
                  <a:srgbClr val="2B2C2B"/>
                </a:solidFill>
                <a:latin typeface="Helvetica Neue"/>
                <a:ea typeface="Helvetica Neue"/>
                <a:cs typeface="Helvetica Neue"/>
                <a:sym typeface="Helvetica Neue"/>
              </a:defRPr>
            </a:pPr>
            <a:r>
              <a:t>Better manage patient’s BMI by encouraging them to participate in health programmes</a:t>
            </a:r>
          </a:p>
          <a:p>
            <a:pPr marL="381000" indent="-381000">
              <a:lnSpc>
                <a:spcPct val="120000"/>
              </a:lnSpc>
              <a:buSzPct val="100000"/>
              <a:buChar char="•"/>
              <a:defRPr spc="422" sz="3800">
                <a:solidFill>
                  <a:srgbClr val="2B2C2B"/>
                </a:solidFill>
                <a:latin typeface="Helvetica Neue"/>
                <a:ea typeface="Helvetica Neue"/>
                <a:cs typeface="Helvetica Neue"/>
                <a:sym typeface="Helvetica Neue"/>
              </a:defRPr>
            </a:pPr>
            <a:r>
              <a:t>Frequent health screenings</a:t>
            </a:r>
          </a:p>
        </p:txBody>
      </p:sp>
      <p:sp>
        <p:nvSpPr>
          <p:cNvPr id="496" name="Group 3"/>
          <p:cNvSpPr txBox="1"/>
          <p:nvPr/>
        </p:nvSpPr>
        <p:spPr>
          <a:xfrm>
            <a:off x="1163667" y="910429"/>
            <a:ext cx="10960144" cy="3668118"/>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Use Case Discussion</a:t>
            </a:r>
          </a:p>
        </p:txBody>
      </p:sp>
      <p:sp>
        <p:nvSpPr>
          <p:cNvPr id="497" name="Group 14"/>
          <p:cNvSpPr txBox="1"/>
          <p:nvPr/>
        </p:nvSpPr>
        <p:spPr>
          <a:xfrm>
            <a:off x="2228547" y="2395676"/>
            <a:ext cx="20365144" cy="1680148"/>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lgn="ctr">
              <a:defRPr spc="577" sz="5200">
                <a:solidFill>
                  <a:srgbClr val="2B2C2B"/>
                </a:solidFill>
                <a:latin typeface="+mn-lt"/>
                <a:ea typeface="+mn-ea"/>
                <a:cs typeface="+mn-cs"/>
                <a:sym typeface="Montserrat Regular"/>
              </a:defRPr>
            </a:pPr>
            <a:r>
              <a:t>Identify patient population at risk of </a:t>
            </a:r>
            <a:r>
              <a:rPr u="sng"/>
              <a:t>higher</a:t>
            </a:r>
            <a:r>
              <a:t> admission cost for condition X </a:t>
            </a:r>
            <a:r>
              <a:rPr u="sng"/>
              <a:t>for intervention</a:t>
            </a:r>
          </a:p>
        </p:txBody>
      </p:sp>
      <p:sp>
        <p:nvSpPr>
          <p:cNvPr id="498"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Rectangle"/>
          <p:cNvSpPr/>
          <p:nvPr/>
        </p:nvSpPr>
        <p:spPr>
          <a:xfrm>
            <a:off x="1667592" y="914400"/>
            <a:ext cx="21036116" cy="1270000"/>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114" name="Group 3"/>
          <p:cNvSpPr txBox="1"/>
          <p:nvPr/>
        </p:nvSpPr>
        <p:spPr>
          <a:xfrm>
            <a:off x="2008601" y="1049572"/>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Project Flow</a:t>
            </a:r>
          </a:p>
        </p:txBody>
      </p:sp>
      <p:sp>
        <p:nvSpPr>
          <p:cNvPr id="115" name="TextBox 6"/>
          <p:cNvSpPr txBox="1"/>
          <p:nvPr>
            <p:ph type="sldNum" sz="quarter" idx="2"/>
          </p:nvPr>
        </p:nvSpPr>
        <p:spPr>
          <a:xfrm>
            <a:off x="23312595" y="610540"/>
            <a:ext cx="363439"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16" name="Text"/>
          <p:cNvSpPr txBox="1"/>
          <p:nvPr/>
        </p:nvSpPr>
        <p:spPr>
          <a:xfrm>
            <a:off x="22330772" y="127990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117" name="Load into Database"/>
          <p:cNvSpPr/>
          <p:nvPr/>
        </p:nvSpPr>
        <p:spPr>
          <a:xfrm>
            <a:off x="7875912" y="3224722"/>
            <a:ext cx="3845685" cy="2143858"/>
          </a:xfrm>
          <a:prstGeom prst="roundRect">
            <a:avLst>
              <a:gd name="adj" fmla="val 15000"/>
            </a:avLst>
          </a:prstGeom>
          <a:solidFill>
            <a:srgbClr val="FFFFFF"/>
          </a:solidFill>
          <a:ln w="12700">
            <a:solidFill>
              <a:srgbClr val="005493"/>
            </a:solidFill>
            <a:miter/>
          </a:ln>
          <a:extLst>
            <a:ext uri="{C572A759-6A51-4108-AA02-DFA0A04FC94B}">
              <ma14:wrappingTextBoxFlag xmlns:ma14="http://schemas.microsoft.com/office/mac/drawingml/2011/main" val="1"/>
            </a:ext>
          </a:extLst>
        </p:spPr>
        <p:txBody>
          <a:bodyPr lIns="45719" rIns="45719" anchor="ctr"/>
          <a:lstStyle>
            <a:lvl1pPr algn="ctr"/>
          </a:lstStyle>
          <a:p>
            <a:pPr/>
            <a:r>
              <a:t>Load into Database</a:t>
            </a:r>
          </a:p>
        </p:txBody>
      </p:sp>
      <p:sp>
        <p:nvSpPr>
          <p:cNvPr id="118" name="Data Cleaning (SQL)"/>
          <p:cNvSpPr/>
          <p:nvPr/>
        </p:nvSpPr>
        <p:spPr>
          <a:xfrm>
            <a:off x="13255881" y="3224722"/>
            <a:ext cx="3845685" cy="2143858"/>
          </a:xfrm>
          <a:prstGeom prst="roundRect">
            <a:avLst>
              <a:gd name="adj" fmla="val 15000"/>
            </a:avLst>
          </a:prstGeom>
          <a:solidFill>
            <a:srgbClr val="FFFFFF"/>
          </a:solidFill>
          <a:ln w="12700">
            <a:solidFill>
              <a:srgbClr val="005493"/>
            </a:solidFill>
            <a:miter/>
          </a:ln>
          <a:extLst>
            <a:ext uri="{C572A759-6A51-4108-AA02-DFA0A04FC94B}">
              <ma14:wrappingTextBoxFlag xmlns:ma14="http://schemas.microsoft.com/office/mac/drawingml/2011/main" val="1"/>
            </a:ext>
          </a:extLst>
        </p:spPr>
        <p:txBody>
          <a:bodyPr lIns="45719" rIns="45719" anchor="ctr"/>
          <a:lstStyle>
            <a:lvl1pPr algn="ctr"/>
          </a:lstStyle>
          <a:p>
            <a:pPr/>
            <a:r>
              <a:t>Data Cleaning (SQL)</a:t>
            </a:r>
          </a:p>
        </p:txBody>
      </p:sp>
      <p:sp>
        <p:nvSpPr>
          <p:cNvPr id="119" name="Understand Data…"/>
          <p:cNvSpPr/>
          <p:nvPr/>
        </p:nvSpPr>
        <p:spPr>
          <a:xfrm>
            <a:off x="15147853" y="6245375"/>
            <a:ext cx="3845685" cy="2143857"/>
          </a:xfrm>
          <a:prstGeom prst="roundRect">
            <a:avLst>
              <a:gd name="adj" fmla="val 15000"/>
            </a:avLst>
          </a:prstGeom>
          <a:solidFill>
            <a:srgbClr val="FFFFFF"/>
          </a:solidFill>
          <a:ln w="12700">
            <a:solidFill>
              <a:srgbClr val="4F8F00"/>
            </a:solidFill>
            <a:miter/>
          </a:ln>
          <a:extLst>
            <a:ext uri="{C572A759-6A51-4108-AA02-DFA0A04FC94B}">
              <ma14:wrappingTextBoxFlag xmlns:ma14="http://schemas.microsoft.com/office/mac/drawingml/2011/main" val="1"/>
            </a:ext>
          </a:extLst>
        </p:spPr>
        <p:txBody>
          <a:bodyPr lIns="45719" rIns="45719" anchor="ctr"/>
          <a:lstStyle/>
          <a:p>
            <a:pPr algn="ctr"/>
            <a:r>
              <a:t>Understand Data</a:t>
            </a:r>
          </a:p>
          <a:p>
            <a:pPr algn="ctr"/>
            <a:r>
              <a:t>(EDA)</a:t>
            </a:r>
          </a:p>
        </p:txBody>
      </p:sp>
      <p:sp>
        <p:nvSpPr>
          <p:cNvPr id="120" name="Identify Key Variables"/>
          <p:cNvSpPr/>
          <p:nvPr/>
        </p:nvSpPr>
        <p:spPr>
          <a:xfrm>
            <a:off x="10262808" y="6245375"/>
            <a:ext cx="3845684" cy="2143857"/>
          </a:xfrm>
          <a:prstGeom prst="roundRect">
            <a:avLst>
              <a:gd name="adj" fmla="val 15000"/>
            </a:avLst>
          </a:prstGeom>
          <a:solidFill>
            <a:srgbClr val="FFFFFF"/>
          </a:solidFill>
          <a:ln w="12700">
            <a:solidFill>
              <a:srgbClr val="008F00"/>
            </a:solidFill>
            <a:miter/>
          </a:ln>
          <a:extLst>
            <a:ext uri="{C572A759-6A51-4108-AA02-DFA0A04FC94B}">
              <ma14:wrappingTextBoxFlag xmlns:ma14="http://schemas.microsoft.com/office/mac/drawingml/2011/main" val="1"/>
            </a:ext>
          </a:extLst>
        </p:spPr>
        <p:txBody>
          <a:bodyPr lIns="45719" rIns="45719" anchor="ctr"/>
          <a:lstStyle>
            <a:lvl1pPr algn="ctr"/>
          </a:lstStyle>
          <a:p>
            <a:pPr/>
            <a:r>
              <a:t>Identify Key Variables</a:t>
            </a:r>
          </a:p>
        </p:txBody>
      </p:sp>
      <p:sp>
        <p:nvSpPr>
          <p:cNvPr id="121" name="Deep Dive"/>
          <p:cNvSpPr/>
          <p:nvPr/>
        </p:nvSpPr>
        <p:spPr>
          <a:xfrm>
            <a:off x="5377762" y="6245375"/>
            <a:ext cx="3845685" cy="2143857"/>
          </a:xfrm>
          <a:prstGeom prst="roundRect">
            <a:avLst>
              <a:gd name="adj" fmla="val 15000"/>
            </a:avLst>
          </a:prstGeom>
          <a:solidFill>
            <a:srgbClr val="FFFFFF"/>
          </a:solidFill>
          <a:ln w="12700">
            <a:solidFill>
              <a:srgbClr val="008F00"/>
            </a:solidFill>
            <a:miter/>
          </a:ln>
          <a:extLst>
            <a:ext uri="{C572A759-6A51-4108-AA02-DFA0A04FC94B}">
              <ma14:wrappingTextBoxFlag xmlns:ma14="http://schemas.microsoft.com/office/mac/drawingml/2011/main" val="1"/>
            </a:ext>
          </a:extLst>
        </p:spPr>
        <p:txBody>
          <a:bodyPr lIns="45719" rIns="45719" anchor="ctr"/>
          <a:lstStyle>
            <a:lvl1pPr algn="ctr"/>
          </a:lstStyle>
          <a:p>
            <a:pPr/>
            <a:r>
              <a:t>Deep Dive</a:t>
            </a:r>
          </a:p>
        </p:txBody>
      </p:sp>
      <p:sp>
        <p:nvSpPr>
          <p:cNvPr id="122" name="Interpret"/>
          <p:cNvSpPr/>
          <p:nvPr/>
        </p:nvSpPr>
        <p:spPr>
          <a:xfrm>
            <a:off x="7481653" y="9580524"/>
            <a:ext cx="3845684" cy="2143857"/>
          </a:xfrm>
          <a:prstGeom prst="roundRect">
            <a:avLst>
              <a:gd name="adj" fmla="val 15000"/>
            </a:avLst>
          </a:prstGeom>
          <a:solidFill>
            <a:srgbClr val="FFFFFF"/>
          </a:solidFill>
          <a:ln w="12700">
            <a:solidFill>
              <a:srgbClr val="FF2600"/>
            </a:solidFill>
            <a:miter/>
          </a:ln>
          <a:extLst>
            <a:ext uri="{C572A759-6A51-4108-AA02-DFA0A04FC94B}">
              <ma14:wrappingTextBoxFlag xmlns:ma14="http://schemas.microsoft.com/office/mac/drawingml/2011/main" val="1"/>
            </a:ext>
          </a:extLst>
        </p:spPr>
        <p:txBody>
          <a:bodyPr lIns="45719" rIns="45719" anchor="ctr"/>
          <a:lstStyle>
            <a:lvl1pPr algn="ctr"/>
          </a:lstStyle>
          <a:p>
            <a:pPr/>
            <a:r>
              <a:t>Interpret</a:t>
            </a:r>
          </a:p>
        </p:txBody>
      </p:sp>
      <p:sp>
        <p:nvSpPr>
          <p:cNvPr id="123" name="Discussion"/>
          <p:cNvSpPr/>
          <p:nvPr/>
        </p:nvSpPr>
        <p:spPr>
          <a:xfrm>
            <a:off x="13255881" y="9580524"/>
            <a:ext cx="3845685" cy="2143857"/>
          </a:xfrm>
          <a:prstGeom prst="roundRect">
            <a:avLst>
              <a:gd name="adj" fmla="val 15000"/>
            </a:avLst>
          </a:prstGeom>
          <a:solidFill>
            <a:srgbClr val="FFFFFF"/>
          </a:solidFill>
          <a:ln w="12700">
            <a:solidFill>
              <a:srgbClr val="FF2600"/>
            </a:solidFill>
            <a:miter/>
          </a:ln>
          <a:extLst>
            <a:ext uri="{C572A759-6A51-4108-AA02-DFA0A04FC94B}">
              <ma14:wrappingTextBoxFlag xmlns:ma14="http://schemas.microsoft.com/office/mac/drawingml/2011/main" val="1"/>
            </a:ext>
          </a:extLst>
        </p:spPr>
        <p:txBody>
          <a:bodyPr lIns="45719" rIns="45719" anchor="ctr"/>
          <a:lstStyle>
            <a:lvl1pPr algn="ctr"/>
          </a:lstStyle>
          <a:p>
            <a:pPr/>
            <a:r>
              <a:t>Discussion</a:t>
            </a:r>
          </a:p>
        </p:txBody>
      </p:sp>
      <p:sp>
        <p:nvSpPr>
          <p:cNvPr id="124" name="Line"/>
          <p:cNvSpPr/>
          <p:nvPr/>
        </p:nvSpPr>
        <p:spPr>
          <a:xfrm>
            <a:off x="11755488" y="4353416"/>
            <a:ext cx="1466502" cy="1"/>
          </a:xfrm>
          <a:prstGeom prst="line">
            <a:avLst/>
          </a:prstGeom>
          <a:ln w="63500">
            <a:solidFill>
              <a:srgbClr val="005493"/>
            </a:solidFill>
            <a:miter/>
            <a:tailEnd type="triangle"/>
          </a:ln>
        </p:spPr>
        <p:txBody>
          <a:bodyPr lIns="45719" rIns="45719"/>
          <a:lstStyle/>
          <a:p>
            <a:pPr/>
          </a:p>
        </p:txBody>
      </p:sp>
      <p:sp>
        <p:nvSpPr>
          <p:cNvPr id="125" name="Line"/>
          <p:cNvSpPr/>
          <p:nvPr/>
        </p:nvSpPr>
        <p:spPr>
          <a:xfrm>
            <a:off x="15216394" y="5397799"/>
            <a:ext cx="1297288" cy="845853"/>
          </a:xfrm>
          <a:prstGeom prst="line">
            <a:avLst/>
          </a:prstGeom>
          <a:ln w="63500">
            <a:solidFill>
              <a:srgbClr val="005493"/>
            </a:solidFill>
            <a:miter/>
            <a:tailEnd type="triangle"/>
          </a:ln>
        </p:spPr>
        <p:txBody>
          <a:bodyPr lIns="45719" rIns="45719"/>
          <a:lstStyle/>
          <a:p>
            <a:pPr/>
          </a:p>
        </p:txBody>
      </p:sp>
      <p:sp>
        <p:nvSpPr>
          <p:cNvPr id="126" name="Line"/>
          <p:cNvSpPr/>
          <p:nvPr/>
        </p:nvSpPr>
        <p:spPr>
          <a:xfrm flipH="1">
            <a:off x="14117340" y="7317303"/>
            <a:ext cx="1021666" cy="1"/>
          </a:xfrm>
          <a:prstGeom prst="line">
            <a:avLst/>
          </a:prstGeom>
          <a:ln w="63500">
            <a:solidFill>
              <a:srgbClr val="008F00"/>
            </a:solidFill>
            <a:miter/>
            <a:tailEnd type="triangle"/>
          </a:ln>
        </p:spPr>
        <p:txBody>
          <a:bodyPr lIns="45719" rIns="45719"/>
          <a:lstStyle/>
          <a:p>
            <a:pPr/>
          </a:p>
        </p:txBody>
      </p:sp>
      <p:sp>
        <p:nvSpPr>
          <p:cNvPr id="127" name="Line"/>
          <p:cNvSpPr/>
          <p:nvPr/>
        </p:nvSpPr>
        <p:spPr>
          <a:xfrm flipH="1">
            <a:off x="9287922" y="7317303"/>
            <a:ext cx="1021665" cy="1"/>
          </a:xfrm>
          <a:prstGeom prst="line">
            <a:avLst/>
          </a:prstGeom>
          <a:ln w="63500">
            <a:solidFill>
              <a:srgbClr val="008F00"/>
            </a:solidFill>
            <a:miter/>
            <a:tailEnd type="triangle"/>
          </a:ln>
        </p:spPr>
        <p:txBody>
          <a:bodyPr lIns="45719" rIns="45719"/>
          <a:lstStyle/>
          <a:p>
            <a:pPr/>
          </a:p>
        </p:txBody>
      </p:sp>
      <p:sp>
        <p:nvSpPr>
          <p:cNvPr id="128" name="Line"/>
          <p:cNvSpPr/>
          <p:nvPr/>
        </p:nvSpPr>
        <p:spPr>
          <a:xfrm>
            <a:off x="7221194" y="8388825"/>
            <a:ext cx="1789893" cy="1219260"/>
          </a:xfrm>
          <a:prstGeom prst="line">
            <a:avLst/>
          </a:prstGeom>
          <a:ln w="63500">
            <a:solidFill>
              <a:srgbClr val="008F00"/>
            </a:solidFill>
            <a:miter/>
            <a:tailEnd type="triangle"/>
          </a:ln>
        </p:spPr>
        <p:txBody>
          <a:bodyPr lIns="45719" rIns="45719"/>
          <a:lstStyle/>
          <a:p>
            <a:pPr/>
          </a:p>
        </p:txBody>
      </p:sp>
      <p:sp>
        <p:nvSpPr>
          <p:cNvPr id="129" name="Line"/>
          <p:cNvSpPr/>
          <p:nvPr/>
        </p:nvSpPr>
        <p:spPr>
          <a:xfrm>
            <a:off x="11558359" y="10652452"/>
            <a:ext cx="1466501" cy="1"/>
          </a:xfrm>
          <a:prstGeom prst="line">
            <a:avLst/>
          </a:prstGeom>
          <a:ln w="63500">
            <a:solidFill>
              <a:srgbClr val="FF2600"/>
            </a:solidFill>
            <a:miter/>
            <a:tailEnd type="triangle"/>
          </a:ln>
        </p:spPr>
        <p:txBody>
          <a:bodyPr lIns="45719" rIns="45719"/>
          <a:lstStyle/>
          <a:p>
            <a:pP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Rectangle"/>
          <p:cNvSpPr/>
          <p:nvPr/>
        </p:nvSpPr>
        <p:spPr>
          <a:xfrm>
            <a:off x="1205940" y="2176234"/>
            <a:ext cx="21959420" cy="2119031"/>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501" name="Rectangle"/>
          <p:cNvSpPr/>
          <p:nvPr/>
        </p:nvSpPr>
        <p:spPr>
          <a:xfrm>
            <a:off x="748069" y="8016754"/>
            <a:ext cx="7508155" cy="1680148"/>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502" name="TextBox 25"/>
          <p:cNvSpPr txBox="1"/>
          <p:nvPr/>
        </p:nvSpPr>
        <p:spPr>
          <a:xfrm>
            <a:off x="1154923" y="4945611"/>
            <a:ext cx="23038484" cy="62889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422" sz="3800">
                <a:solidFill>
                  <a:srgbClr val="2B2C2B"/>
                </a:solidFill>
                <a:latin typeface="Helvetica Neue"/>
                <a:ea typeface="Helvetica Neue"/>
                <a:cs typeface="Helvetica Neue"/>
                <a:sym typeface="Helvetica Neue"/>
              </a:defRPr>
            </a:pPr>
            <a:r>
              <a:t>Findings suggest that admission cost per year are significantly affected by</a:t>
            </a:r>
          </a:p>
          <a:p>
            <a:pPr>
              <a:defRPr spc="422" sz="3800">
                <a:solidFill>
                  <a:srgbClr val="2B2C2B"/>
                </a:solidFill>
                <a:latin typeface="Helvetica Neue"/>
                <a:ea typeface="Helvetica Neue"/>
                <a:cs typeface="Helvetica Neue"/>
                <a:sym typeface="Helvetica Neue"/>
              </a:defRPr>
            </a:pP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Number of admitted encounters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Medical history</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Body Mass Index</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Age</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Demographics</a:t>
            </a:r>
          </a:p>
        </p:txBody>
      </p:sp>
      <p:sp>
        <p:nvSpPr>
          <p:cNvPr id="503" name="Rectangle"/>
          <p:cNvSpPr/>
          <p:nvPr/>
        </p:nvSpPr>
        <p:spPr>
          <a:xfrm>
            <a:off x="8252989" y="6820700"/>
            <a:ext cx="14909712" cy="5136348"/>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504" name="TextBox 25"/>
          <p:cNvSpPr txBox="1"/>
          <p:nvPr/>
        </p:nvSpPr>
        <p:spPr>
          <a:xfrm>
            <a:off x="8751376" y="7063638"/>
            <a:ext cx="13912938" cy="4742469"/>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Expected that elderly patients would need more medical attention than younger population</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Non-Singaporeans have less subsidies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Non-modifiable variables, but allows healthcare providers/ministry of health to target population for policy planning and interventions</a:t>
            </a:r>
          </a:p>
        </p:txBody>
      </p:sp>
      <p:sp>
        <p:nvSpPr>
          <p:cNvPr id="505" name="Group 3"/>
          <p:cNvSpPr txBox="1"/>
          <p:nvPr/>
        </p:nvSpPr>
        <p:spPr>
          <a:xfrm>
            <a:off x="1163667" y="910429"/>
            <a:ext cx="10960144" cy="3668118"/>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Use Case Discussion</a:t>
            </a:r>
          </a:p>
        </p:txBody>
      </p:sp>
      <p:sp>
        <p:nvSpPr>
          <p:cNvPr id="506" name="Group 14"/>
          <p:cNvSpPr txBox="1"/>
          <p:nvPr/>
        </p:nvSpPr>
        <p:spPr>
          <a:xfrm>
            <a:off x="2228547" y="2395676"/>
            <a:ext cx="20365144" cy="1680148"/>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lgn="ctr">
              <a:defRPr spc="577" sz="5200">
                <a:solidFill>
                  <a:srgbClr val="2B2C2B"/>
                </a:solidFill>
                <a:latin typeface="+mn-lt"/>
                <a:ea typeface="+mn-ea"/>
                <a:cs typeface="+mn-cs"/>
                <a:sym typeface="Montserrat Regular"/>
              </a:defRPr>
            </a:pPr>
            <a:r>
              <a:t>Identify patient population at risk of </a:t>
            </a:r>
            <a:r>
              <a:rPr u="sng"/>
              <a:t>higher</a:t>
            </a:r>
            <a:r>
              <a:t> admission cost for condition X </a:t>
            </a:r>
            <a:r>
              <a:rPr u="sng"/>
              <a:t>for intervention</a:t>
            </a:r>
          </a:p>
        </p:txBody>
      </p:sp>
      <p:sp>
        <p:nvSpPr>
          <p:cNvPr id="507"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9" name="Rectangle"/>
          <p:cNvSpPr/>
          <p:nvPr/>
        </p:nvSpPr>
        <p:spPr>
          <a:xfrm>
            <a:off x="880119" y="994853"/>
            <a:ext cx="21419499" cy="1680148"/>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510" name="Group 3"/>
          <p:cNvSpPr txBox="1"/>
          <p:nvPr/>
        </p:nvSpPr>
        <p:spPr>
          <a:xfrm>
            <a:off x="1094340" y="1290808"/>
            <a:ext cx="10960143" cy="1088239"/>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Given more time…</a:t>
            </a:r>
          </a:p>
        </p:txBody>
      </p:sp>
      <p:sp>
        <p:nvSpPr>
          <p:cNvPr id="511" name="TextBox 25"/>
          <p:cNvSpPr txBox="1"/>
          <p:nvPr/>
        </p:nvSpPr>
        <p:spPr>
          <a:xfrm>
            <a:off x="1365357" y="3147977"/>
            <a:ext cx="20955708" cy="8972169"/>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Adjusted for confounders (demographics group) rather than using it as a factor</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Test for homogeneity and normality assumptions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Look into admission level data for more use cases</a:t>
            </a:r>
          </a:p>
          <a:p>
            <a:pPr lvl="1" marL="762000" indent="-381000">
              <a:lnSpc>
                <a:spcPct val="130000"/>
              </a:lnSpc>
              <a:buSzPct val="100000"/>
              <a:buChar char="•"/>
              <a:defRPr spc="422" sz="3800">
                <a:solidFill>
                  <a:srgbClr val="2B2C2B"/>
                </a:solidFill>
                <a:latin typeface="Helvetica Neue"/>
                <a:ea typeface="Helvetica Neue"/>
                <a:cs typeface="Helvetica Neue"/>
                <a:sym typeface="Helvetica Neue"/>
              </a:defRPr>
            </a:pPr>
            <a:r>
              <a:t>Symptoms affect cost per admission</a:t>
            </a:r>
          </a:p>
          <a:p>
            <a:pPr lvl="1" marL="762000" indent="-381000">
              <a:lnSpc>
                <a:spcPct val="130000"/>
              </a:lnSpc>
              <a:buSzPct val="100000"/>
              <a:buChar char="•"/>
              <a:defRPr spc="422" sz="3800">
                <a:solidFill>
                  <a:srgbClr val="2B2C2B"/>
                </a:solidFill>
                <a:latin typeface="Helvetica Neue"/>
                <a:ea typeface="Helvetica Neue"/>
                <a:cs typeface="Helvetica Neue"/>
                <a:sym typeface="Helvetica Neue"/>
              </a:defRPr>
            </a:pPr>
            <a:r>
              <a:t>Useful for pharmaceutical companies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Interactive dashboards to show how each variable varies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Improve on visualisation and story-telling</a:t>
            </a:r>
          </a:p>
        </p:txBody>
      </p:sp>
      <p:sp>
        <p:nvSpPr>
          <p:cNvPr id="512"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Rectangle"/>
          <p:cNvSpPr/>
          <p:nvPr/>
        </p:nvSpPr>
        <p:spPr>
          <a:xfrm>
            <a:off x="1667592" y="914400"/>
            <a:ext cx="21036116" cy="1270000"/>
          </a:xfrm>
          <a:prstGeom prst="rect">
            <a:avLst/>
          </a:prstGeom>
          <a:solidFill>
            <a:schemeClr val="accent3">
              <a:lumOff val="8774"/>
              <a:alpha val="31023"/>
            </a:schemeClr>
          </a:solidFill>
          <a:ln w="12700">
            <a:miter lim="400000"/>
          </a:ln>
        </p:spPr>
        <p:txBody>
          <a:bodyPr lIns="45719" rIns="45719" anchor="ctr"/>
          <a:lstStyle/>
          <a:p>
            <a:pPr algn="ctr" defTabSz="1828800">
              <a:defRPr>
                <a:solidFill>
                  <a:srgbClr val="4F8F00"/>
                </a:solidFill>
              </a:defRPr>
            </a:pPr>
          </a:p>
        </p:txBody>
      </p:sp>
      <p:sp>
        <p:nvSpPr>
          <p:cNvPr id="132" name="Group 3"/>
          <p:cNvSpPr txBox="1"/>
          <p:nvPr/>
        </p:nvSpPr>
        <p:spPr>
          <a:xfrm>
            <a:off x="2008601" y="1049572"/>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Contents</a:t>
            </a:r>
          </a:p>
        </p:txBody>
      </p:sp>
      <p:sp>
        <p:nvSpPr>
          <p:cNvPr id="133" name="Rectangle 14"/>
          <p:cNvSpPr txBox="1"/>
          <p:nvPr/>
        </p:nvSpPr>
        <p:spPr>
          <a:xfrm>
            <a:off x="2045268" y="2455470"/>
            <a:ext cx="17213888" cy="106273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180000"/>
              </a:lnSpc>
              <a:buSzPct val="100000"/>
              <a:buChar char="•"/>
              <a:defRPr b="1" spc="600" sz="2800">
                <a:solidFill>
                  <a:srgbClr val="2B2C2B"/>
                </a:solidFill>
              </a:defRPr>
            </a:pPr>
            <a:r>
              <a:t>Our Data</a:t>
            </a:r>
          </a:p>
          <a:p>
            <a:pPr lvl="1" marL="661736" indent="-280736">
              <a:lnSpc>
                <a:spcPct val="180000"/>
              </a:lnSpc>
              <a:buSzPct val="100000"/>
              <a:buChar char="•"/>
              <a:defRPr spc="600" sz="2800">
                <a:solidFill>
                  <a:srgbClr val="2B2C2B"/>
                </a:solidFill>
              </a:defRPr>
            </a:pPr>
            <a:r>
              <a:t>New Variables &amp; Clean Up</a:t>
            </a:r>
          </a:p>
          <a:p>
            <a:pPr lvl="1" marL="661736" indent="-280736">
              <a:lnSpc>
                <a:spcPct val="180000"/>
              </a:lnSpc>
              <a:buSzPct val="100000"/>
              <a:buChar char="•"/>
              <a:defRPr spc="600" sz="2800">
                <a:solidFill>
                  <a:srgbClr val="2B2C2B"/>
                </a:solidFill>
              </a:defRPr>
            </a:pPr>
            <a:r>
              <a:t>Length of Stay &amp; Target Variable</a:t>
            </a:r>
          </a:p>
          <a:p>
            <a:pPr lvl="1" marL="661736" indent="-280736">
              <a:lnSpc>
                <a:spcPct val="180000"/>
              </a:lnSpc>
              <a:buSzPct val="100000"/>
              <a:buChar char="•"/>
              <a:defRPr spc="600" sz="2800">
                <a:solidFill>
                  <a:srgbClr val="2B2C2B"/>
                </a:solidFill>
              </a:defRPr>
            </a:pPr>
            <a:r>
              <a:t>Demographics</a:t>
            </a:r>
          </a:p>
          <a:p>
            <a:pPr marL="280736" indent="-280736">
              <a:lnSpc>
                <a:spcPct val="180000"/>
              </a:lnSpc>
              <a:buSzPct val="100000"/>
              <a:buChar char="•"/>
              <a:defRPr b="1" spc="600" sz="2800">
                <a:solidFill>
                  <a:srgbClr val="2B2C2B"/>
                </a:solidFill>
              </a:defRPr>
            </a:pPr>
            <a:r>
              <a:t>Which variable matters?</a:t>
            </a:r>
          </a:p>
          <a:p>
            <a:pPr lvl="1" marL="661736" indent="-280736">
              <a:lnSpc>
                <a:spcPct val="180000"/>
              </a:lnSpc>
              <a:buSzPct val="100000"/>
              <a:buChar char="•"/>
              <a:defRPr spc="600" sz="2800">
                <a:solidFill>
                  <a:srgbClr val="2B2C2B"/>
                </a:solidFill>
              </a:defRPr>
            </a:pPr>
            <a:r>
              <a:t>Decision Tree for Feature Importance</a:t>
            </a:r>
          </a:p>
          <a:p>
            <a:pPr lvl="1" marL="661736" indent="-280736">
              <a:lnSpc>
                <a:spcPct val="180000"/>
              </a:lnSpc>
              <a:buSzPct val="100000"/>
              <a:buChar char="•"/>
              <a:defRPr spc="600" sz="2800">
                <a:solidFill>
                  <a:srgbClr val="2B2C2B"/>
                </a:solidFill>
              </a:defRPr>
            </a:pPr>
            <a:r>
              <a:t>Correlation Coefficient Matrix</a:t>
            </a:r>
          </a:p>
          <a:p>
            <a:pPr marL="280736" indent="-280736">
              <a:lnSpc>
                <a:spcPct val="180000"/>
              </a:lnSpc>
              <a:buSzPct val="100000"/>
              <a:buChar char="•"/>
              <a:defRPr b="1" spc="600" sz="2800">
                <a:solidFill>
                  <a:srgbClr val="2B2C2B"/>
                </a:solidFill>
              </a:defRPr>
            </a:pPr>
            <a:r>
              <a:t>Patient Level Data vs Admission Clinical Data</a:t>
            </a:r>
          </a:p>
          <a:p>
            <a:pPr lvl="1" marL="661736" indent="-280736">
              <a:lnSpc>
                <a:spcPct val="180000"/>
              </a:lnSpc>
              <a:buSzPct val="100000"/>
              <a:buChar char="•"/>
              <a:defRPr spc="600" sz="2800">
                <a:solidFill>
                  <a:srgbClr val="2B2C2B"/>
                </a:solidFill>
              </a:defRPr>
            </a:pPr>
            <a:r>
              <a:t>Encounter per year</a:t>
            </a:r>
          </a:p>
          <a:p>
            <a:pPr lvl="1" marL="661736" indent="-280736">
              <a:lnSpc>
                <a:spcPct val="180000"/>
              </a:lnSpc>
              <a:buSzPct val="100000"/>
              <a:buChar char="•"/>
              <a:defRPr spc="600" sz="2800">
                <a:solidFill>
                  <a:srgbClr val="2B2C2B"/>
                </a:solidFill>
              </a:defRPr>
            </a:pPr>
            <a:r>
              <a:t>Medical History</a:t>
            </a:r>
          </a:p>
          <a:p>
            <a:pPr lvl="1" marL="661736" indent="-280736">
              <a:lnSpc>
                <a:spcPct val="180000"/>
              </a:lnSpc>
              <a:buSzPct val="100000"/>
              <a:buChar char="•"/>
              <a:defRPr spc="600" sz="2800">
                <a:solidFill>
                  <a:srgbClr val="2B2C2B"/>
                </a:solidFill>
              </a:defRPr>
            </a:pPr>
            <a:r>
              <a:t>Body Mass Index (BMI)</a:t>
            </a:r>
          </a:p>
          <a:p>
            <a:pPr marL="280736" indent="-280736">
              <a:lnSpc>
                <a:spcPct val="180000"/>
              </a:lnSpc>
              <a:buSzPct val="100000"/>
              <a:buChar char="•"/>
              <a:defRPr b="1" spc="600" sz="2800">
                <a:solidFill>
                  <a:srgbClr val="2B2C2B"/>
                </a:solidFill>
              </a:defRPr>
            </a:pPr>
            <a:r>
              <a:t>Model &amp; Interpretation</a:t>
            </a:r>
          </a:p>
          <a:p>
            <a:pPr marL="280736" indent="-280736">
              <a:lnSpc>
                <a:spcPct val="180000"/>
              </a:lnSpc>
              <a:buSzPct val="100000"/>
              <a:buChar char="•"/>
              <a:defRPr b="1" spc="600" sz="2800">
                <a:solidFill>
                  <a:srgbClr val="2B2C2B"/>
                </a:solidFill>
              </a:defRPr>
            </a:pPr>
            <a:r>
              <a:t>Use Case Discussion</a:t>
            </a:r>
          </a:p>
          <a:p>
            <a:pPr marL="280736" indent="-280736">
              <a:lnSpc>
                <a:spcPct val="180000"/>
              </a:lnSpc>
              <a:buSzPct val="100000"/>
              <a:buChar char="•"/>
              <a:defRPr b="1" spc="600" sz="2800">
                <a:solidFill>
                  <a:srgbClr val="2B2C2B"/>
                </a:solidFill>
              </a:defRPr>
            </a:pPr>
            <a:r>
              <a:t>Given more time …</a:t>
            </a:r>
          </a:p>
        </p:txBody>
      </p:sp>
      <p:sp>
        <p:nvSpPr>
          <p:cNvPr id="134" name="TextBox 6"/>
          <p:cNvSpPr txBox="1"/>
          <p:nvPr>
            <p:ph type="sldNum" sz="quarter" idx="2"/>
          </p:nvPr>
        </p:nvSpPr>
        <p:spPr>
          <a:xfrm>
            <a:off x="23324660" y="610540"/>
            <a:ext cx="339309"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35" name="Text"/>
          <p:cNvSpPr txBox="1"/>
          <p:nvPr/>
        </p:nvSpPr>
        <p:spPr>
          <a:xfrm>
            <a:off x="22330772" y="127990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Our Data"/>
          <p:cNvSpPr txBox="1"/>
          <p:nvPr/>
        </p:nvSpPr>
        <p:spPr>
          <a:xfrm>
            <a:off x="6967739" y="5253635"/>
            <a:ext cx="13922959" cy="20115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12000">
                <a:solidFill>
                  <a:srgbClr val="222B35"/>
                </a:solidFill>
              </a:defRPr>
            </a:lvl1pPr>
          </a:lstStyle>
          <a:p>
            <a:pPr/>
            <a:r>
              <a:t>Our Data</a:t>
            </a:r>
          </a:p>
        </p:txBody>
      </p:sp>
      <p:sp>
        <p:nvSpPr>
          <p:cNvPr id="138"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39"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40"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41"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42"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43"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44" name="A summary of our dataset ."/>
          <p:cNvSpPr txBox="1"/>
          <p:nvPr/>
        </p:nvSpPr>
        <p:spPr>
          <a:xfrm>
            <a:off x="7129185" y="7223869"/>
            <a:ext cx="12884060" cy="792385"/>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4000">
                <a:solidFill>
                  <a:srgbClr val="4C99F9"/>
                </a:solidFill>
              </a:defRPr>
            </a:lvl1pPr>
          </a:lstStyle>
          <a:p>
            <a:pPr/>
            <a:r>
              <a:t>A summary of our dataset .</a:t>
            </a:r>
          </a:p>
        </p:txBody>
      </p:sp>
      <p:sp>
        <p:nvSpPr>
          <p:cNvPr id="145"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46"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47" name="Slide Number"/>
          <p:cNvSpPr txBox="1"/>
          <p:nvPr>
            <p:ph type="sldNum" sz="quarter" idx="2"/>
          </p:nvPr>
        </p:nvSpPr>
        <p:spPr>
          <a:xfrm>
            <a:off x="22330772" y="12799042"/>
            <a:ext cx="365001" cy="5510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Rectangle"/>
          <p:cNvSpPr/>
          <p:nvPr/>
        </p:nvSpPr>
        <p:spPr>
          <a:xfrm>
            <a:off x="1743792" y="7022389"/>
            <a:ext cx="21036116" cy="1270001"/>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150" name="Rectangle"/>
          <p:cNvSpPr/>
          <p:nvPr/>
        </p:nvSpPr>
        <p:spPr>
          <a:xfrm>
            <a:off x="1667592" y="914400"/>
            <a:ext cx="21036116" cy="1270000"/>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151" name="TextBox 6"/>
          <p:cNvSpPr txBox="1"/>
          <p:nvPr>
            <p:ph type="sldNum" sz="quarter" idx="2"/>
          </p:nvPr>
        </p:nvSpPr>
        <p:spPr>
          <a:xfrm>
            <a:off x="23321739" y="610540"/>
            <a:ext cx="345151"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52" name="Group 3"/>
          <p:cNvSpPr txBox="1"/>
          <p:nvPr/>
        </p:nvSpPr>
        <p:spPr>
          <a:xfrm>
            <a:off x="2008601" y="1049572"/>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Our Data</a:t>
            </a:r>
          </a:p>
        </p:txBody>
      </p:sp>
      <p:sp>
        <p:nvSpPr>
          <p:cNvPr id="153" name="Rectangle 14"/>
          <p:cNvSpPr txBox="1"/>
          <p:nvPr/>
        </p:nvSpPr>
        <p:spPr>
          <a:xfrm>
            <a:off x="2045268" y="2455470"/>
            <a:ext cx="21036115" cy="3977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200000"/>
              </a:lnSpc>
              <a:buSzPct val="100000"/>
              <a:buChar char="•"/>
              <a:defRPr spc="600" sz="2800">
                <a:solidFill>
                  <a:srgbClr val="2B2C2B"/>
                </a:solidFill>
              </a:defRPr>
            </a:pPr>
            <a:r>
              <a:t>Clinical and financial data of patients hospitalised for a certain (X) condition</a:t>
            </a:r>
          </a:p>
          <a:p>
            <a:pPr marL="280736" indent="-280736">
              <a:lnSpc>
                <a:spcPct val="200000"/>
              </a:lnSpc>
              <a:buSzPct val="100000"/>
              <a:buChar char="•"/>
              <a:defRPr spc="600" sz="2800">
                <a:solidFill>
                  <a:srgbClr val="2B2C2B"/>
                </a:solidFill>
              </a:defRPr>
            </a:pPr>
            <a:r>
              <a:t>3,400 inpatient admission </a:t>
            </a:r>
          </a:p>
          <a:p>
            <a:pPr marL="280736" indent="-280736">
              <a:lnSpc>
                <a:spcPct val="200000"/>
              </a:lnSpc>
              <a:buSzPct val="100000"/>
              <a:buChar char="•"/>
              <a:defRPr spc="600" sz="2800">
                <a:solidFill>
                  <a:srgbClr val="2B2C2B"/>
                </a:solidFill>
              </a:defRPr>
            </a:pPr>
            <a:r>
              <a:t>3,000 unique patients</a:t>
            </a:r>
          </a:p>
          <a:p>
            <a:pPr marL="280736" indent="-280736">
              <a:lnSpc>
                <a:spcPct val="200000"/>
              </a:lnSpc>
              <a:buSzPct val="100000"/>
              <a:buChar char="•"/>
              <a:defRPr spc="600" sz="2800">
                <a:solidFill>
                  <a:srgbClr val="2B2C2B"/>
                </a:solidFill>
              </a:defRPr>
            </a:pPr>
            <a:r>
              <a:t>5 year data (2011 - 2015)</a:t>
            </a:r>
          </a:p>
          <a:p>
            <a:pPr marL="280736" indent="-280736">
              <a:lnSpc>
                <a:spcPct val="200000"/>
              </a:lnSpc>
              <a:buSzPct val="100000"/>
              <a:buChar char="•"/>
              <a:defRPr spc="600" sz="2800">
                <a:solidFill>
                  <a:srgbClr val="2B2C2B"/>
                </a:solidFill>
              </a:defRPr>
            </a:pPr>
            <a:r>
              <a:t>Per row per inpatient admission</a:t>
            </a:r>
          </a:p>
        </p:txBody>
      </p:sp>
      <p:sp>
        <p:nvSpPr>
          <p:cNvPr id="154" name="Group 3"/>
          <p:cNvSpPr txBox="1"/>
          <p:nvPr/>
        </p:nvSpPr>
        <p:spPr>
          <a:xfrm>
            <a:off x="2008601" y="7291234"/>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444" sz="4000">
                <a:solidFill>
                  <a:srgbClr val="2B2C2B"/>
                </a:solidFill>
                <a:latin typeface="+mn-lt"/>
                <a:ea typeface="+mn-ea"/>
                <a:cs typeface="+mn-cs"/>
                <a:sym typeface="Montserrat Regular"/>
              </a:defRPr>
            </a:lvl1pPr>
          </a:lstStyle>
          <a:p>
            <a:pPr/>
            <a:r>
              <a:t>Clinical (Admission)</a:t>
            </a:r>
          </a:p>
        </p:txBody>
      </p:sp>
      <p:sp>
        <p:nvSpPr>
          <p:cNvPr id="155" name="Rectangle 14"/>
          <p:cNvSpPr txBox="1"/>
          <p:nvPr/>
        </p:nvSpPr>
        <p:spPr>
          <a:xfrm>
            <a:off x="2248468" y="8729270"/>
            <a:ext cx="9765659" cy="3977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200000"/>
              </a:lnSpc>
              <a:buSzPct val="100000"/>
              <a:buChar char="•"/>
              <a:defRPr spc="600" sz="2800">
                <a:solidFill>
                  <a:srgbClr val="2B2C2B"/>
                </a:solidFill>
              </a:defRPr>
            </a:pPr>
            <a:r>
              <a:t>Date of admission/discharge</a:t>
            </a:r>
          </a:p>
          <a:p>
            <a:pPr marL="280736" indent="-280736">
              <a:lnSpc>
                <a:spcPct val="200000"/>
              </a:lnSpc>
              <a:buSzPct val="100000"/>
              <a:buChar char="•"/>
              <a:defRPr spc="600" sz="2800">
                <a:solidFill>
                  <a:srgbClr val="2B2C2B"/>
                </a:solidFill>
              </a:defRPr>
            </a:pPr>
            <a:r>
              <a:t>Pre-Op Medication</a:t>
            </a:r>
          </a:p>
          <a:p>
            <a:pPr marL="280736" indent="-280736">
              <a:lnSpc>
                <a:spcPct val="200000"/>
              </a:lnSpc>
              <a:buSzPct val="100000"/>
              <a:buChar char="•"/>
              <a:defRPr spc="600" sz="2800">
                <a:solidFill>
                  <a:srgbClr val="2B2C2B"/>
                </a:solidFill>
              </a:defRPr>
            </a:pPr>
            <a:r>
              <a:t>Symptoms</a:t>
            </a:r>
          </a:p>
          <a:p>
            <a:pPr marL="280736" indent="-280736">
              <a:lnSpc>
                <a:spcPct val="200000"/>
              </a:lnSpc>
              <a:buSzPct val="100000"/>
              <a:buChar char="•"/>
              <a:defRPr spc="600" sz="2800">
                <a:solidFill>
                  <a:srgbClr val="2B2C2B"/>
                </a:solidFill>
              </a:defRPr>
            </a:pPr>
            <a:r>
              <a:t>Lab Results</a:t>
            </a:r>
          </a:p>
          <a:p>
            <a:pPr marL="280736" indent="-280736">
              <a:lnSpc>
                <a:spcPct val="200000"/>
              </a:lnSpc>
              <a:buSzPct val="100000"/>
              <a:buChar char="•"/>
              <a:defRPr spc="600" sz="2800">
                <a:solidFill>
                  <a:srgbClr val="2B2C2B"/>
                </a:solidFill>
              </a:defRPr>
            </a:pPr>
            <a:r>
              <a:t>Weight / Height</a:t>
            </a:r>
          </a:p>
        </p:txBody>
      </p:sp>
      <p:sp>
        <p:nvSpPr>
          <p:cNvPr id="156" name="Group 3"/>
          <p:cNvSpPr txBox="1"/>
          <p:nvPr/>
        </p:nvSpPr>
        <p:spPr>
          <a:xfrm>
            <a:off x="10187401" y="7291234"/>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444" sz="4000">
                <a:solidFill>
                  <a:srgbClr val="2B2C2B"/>
                </a:solidFill>
                <a:latin typeface="+mn-lt"/>
                <a:ea typeface="+mn-ea"/>
                <a:cs typeface="+mn-cs"/>
                <a:sym typeface="Montserrat Regular"/>
              </a:defRPr>
            </a:lvl1pPr>
          </a:lstStyle>
          <a:p>
            <a:pPr/>
            <a:r>
              <a:t>Patient</a:t>
            </a:r>
          </a:p>
        </p:txBody>
      </p:sp>
      <p:sp>
        <p:nvSpPr>
          <p:cNvPr id="157" name="Rectangle 14"/>
          <p:cNvSpPr txBox="1"/>
          <p:nvPr/>
        </p:nvSpPr>
        <p:spPr>
          <a:xfrm>
            <a:off x="10097068" y="8729270"/>
            <a:ext cx="9765659" cy="1386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200000"/>
              </a:lnSpc>
              <a:buSzPct val="100000"/>
              <a:buChar char="•"/>
              <a:defRPr spc="600" sz="2800">
                <a:solidFill>
                  <a:srgbClr val="2B2C2B"/>
                </a:solidFill>
              </a:defRPr>
            </a:pPr>
            <a:r>
              <a:t>Demographics</a:t>
            </a:r>
          </a:p>
          <a:p>
            <a:pPr marL="280736" indent="-280736">
              <a:lnSpc>
                <a:spcPct val="200000"/>
              </a:lnSpc>
              <a:buSzPct val="100000"/>
              <a:buChar char="•"/>
              <a:defRPr spc="600" sz="2800">
                <a:solidFill>
                  <a:srgbClr val="2B2C2B"/>
                </a:solidFill>
              </a:defRPr>
            </a:pPr>
            <a:r>
              <a:t>Medical History</a:t>
            </a:r>
          </a:p>
        </p:txBody>
      </p:sp>
      <p:sp>
        <p:nvSpPr>
          <p:cNvPr id="158" name="Group 3"/>
          <p:cNvSpPr txBox="1"/>
          <p:nvPr/>
        </p:nvSpPr>
        <p:spPr>
          <a:xfrm>
            <a:off x="16258001" y="7291234"/>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444" sz="4000">
                <a:solidFill>
                  <a:srgbClr val="2B2C2B"/>
                </a:solidFill>
                <a:latin typeface="+mn-lt"/>
                <a:ea typeface="+mn-ea"/>
                <a:cs typeface="+mn-cs"/>
                <a:sym typeface="Montserrat Regular"/>
              </a:defRPr>
            </a:lvl1pPr>
          </a:lstStyle>
          <a:p>
            <a:pPr/>
            <a:r>
              <a:t>Financial</a:t>
            </a:r>
          </a:p>
        </p:txBody>
      </p:sp>
      <p:sp>
        <p:nvSpPr>
          <p:cNvPr id="159" name="Rectangle 14"/>
          <p:cNvSpPr txBox="1"/>
          <p:nvPr/>
        </p:nvSpPr>
        <p:spPr>
          <a:xfrm>
            <a:off x="16167667" y="8729270"/>
            <a:ext cx="7776621"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0736" indent="-280736">
              <a:lnSpc>
                <a:spcPct val="200000"/>
              </a:lnSpc>
              <a:buSzPct val="100000"/>
              <a:buChar char="•"/>
              <a:defRPr spc="600" sz="2800">
                <a:solidFill>
                  <a:srgbClr val="2B2C2B"/>
                </a:solidFill>
              </a:defRPr>
            </a:lvl1pPr>
          </a:lstStyle>
          <a:p>
            <a:pPr/>
            <a:r>
              <a:t>Total Bill per admission</a:t>
            </a:r>
          </a:p>
        </p:txBody>
      </p:sp>
      <p:sp>
        <p:nvSpPr>
          <p:cNvPr id="160" name="Text"/>
          <p:cNvSpPr txBox="1"/>
          <p:nvPr/>
        </p:nvSpPr>
        <p:spPr>
          <a:xfrm>
            <a:off x="22330772" y="127990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Rectangle"/>
          <p:cNvSpPr/>
          <p:nvPr/>
        </p:nvSpPr>
        <p:spPr>
          <a:xfrm>
            <a:off x="1667592" y="914400"/>
            <a:ext cx="21036116" cy="1270000"/>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165" name="TextBox 6"/>
          <p:cNvSpPr txBox="1"/>
          <p:nvPr>
            <p:ph type="sldNum" sz="quarter" idx="2"/>
          </p:nvPr>
        </p:nvSpPr>
        <p:spPr>
          <a:xfrm>
            <a:off x="23315516" y="610540"/>
            <a:ext cx="357597"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66" name="Group 3"/>
          <p:cNvSpPr txBox="1"/>
          <p:nvPr/>
        </p:nvSpPr>
        <p:spPr>
          <a:xfrm>
            <a:off x="2008601" y="1049572"/>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New Variables</a:t>
            </a:r>
          </a:p>
        </p:txBody>
      </p:sp>
      <p:sp>
        <p:nvSpPr>
          <p:cNvPr id="167" name="Rectangle 14"/>
          <p:cNvSpPr txBox="1"/>
          <p:nvPr/>
        </p:nvSpPr>
        <p:spPr>
          <a:xfrm>
            <a:off x="1667592" y="2836470"/>
            <a:ext cx="11652800" cy="311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150000"/>
              </a:lnSpc>
              <a:buSzPct val="100000"/>
              <a:buChar char="•"/>
              <a:defRPr spc="600" sz="2800">
                <a:solidFill>
                  <a:srgbClr val="2B2C2B"/>
                </a:solidFill>
              </a:defRPr>
            </a:pPr>
            <a:r>
              <a:t>Number of encounter per patient (in 5 years)</a:t>
            </a:r>
          </a:p>
          <a:p>
            <a:pPr marL="280736" indent="-280736">
              <a:lnSpc>
                <a:spcPct val="150000"/>
              </a:lnSpc>
              <a:buSzPct val="100000"/>
              <a:buChar char="•"/>
              <a:defRPr spc="600" sz="2800">
                <a:solidFill>
                  <a:srgbClr val="2B2C2B"/>
                </a:solidFill>
              </a:defRPr>
            </a:pPr>
            <a:r>
              <a:t>Length of Stay</a:t>
            </a:r>
          </a:p>
          <a:p>
            <a:pPr marL="280736" indent="-280736">
              <a:lnSpc>
                <a:spcPct val="150000"/>
              </a:lnSpc>
              <a:buSzPct val="100000"/>
              <a:buChar char="•"/>
              <a:defRPr spc="600" sz="2800">
                <a:solidFill>
                  <a:srgbClr val="2B2C2B"/>
                </a:solidFill>
              </a:defRPr>
            </a:pPr>
            <a:r>
              <a:t>Age</a:t>
            </a:r>
          </a:p>
          <a:p>
            <a:pPr marL="280736" indent="-280736">
              <a:lnSpc>
                <a:spcPct val="150000"/>
              </a:lnSpc>
              <a:buSzPct val="100000"/>
              <a:buChar char="•"/>
              <a:defRPr spc="600" sz="2800">
                <a:solidFill>
                  <a:srgbClr val="2B2C2B"/>
                </a:solidFill>
              </a:defRPr>
            </a:pPr>
            <a:r>
              <a:t>BMI</a:t>
            </a:r>
          </a:p>
          <a:p>
            <a:pPr marL="280736" indent="-280736">
              <a:lnSpc>
                <a:spcPct val="150000"/>
              </a:lnSpc>
              <a:buSzPct val="100000"/>
              <a:buChar char="•"/>
              <a:defRPr spc="600" sz="2800">
                <a:solidFill>
                  <a:srgbClr val="2B2C2B"/>
                </a:solidFill>
              </a:defRPr>
            </a:pPr>
            <a:r>
              <a:t>BMI Risk Level</a:t>
            </a:r>
          </a:p>
        </p:txBody>
      </p:sp>
      <p:sp>
        <p:nvSpPr>
          <p:cNvPr id="168" name="Year / Quarter of admission…"/>
          <p:cNvSpPr txBox="1"/>
          <p:nvPr/>
        </p:nvSpPr>
        <p:spPr>
          <a:xfrm>
            <a:off x="13530358" y="2836470"/>
            <a:ext cx="9014925" cy="311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150000"/>
              </a:lnSpc>
              <a:buSzPct val="100000"/>
              <a:buChar char="•"/>
              <a:defRPr spc="600" sz="2800">
                <a:solidFill>
                  <a:srgbClr val="2B2C2B"/>
                </a:solidFill>
              </a:defRPr>
            </a:pPr>
            <a:r>
              <a:t>Year / Quarter of admission</a:t>
            </a:r>
          </a:p>
          <a:p>
            <a:pPr marL="280736" indent="-280736">
              <a:lnSpc>
                <a:spcPct val="150000"/>
              </a:lnSpc>
              <a:buSzPct val="100000"/>
              <a:buChar char="•"/>
              <a:defRPr spc="600" sz="2800">
                <a:solidFill>
                  <a:srgbClr val="2B2C2B"/>
                </a:solidFill>
              </a:defRPr>
            </a:pPr>
            <a:r>
              <a:t>30 Days Readmission</a:t>
            </a:r>
          </a:p>
          <a:p>
            <a:pPr marL="280736" indent="-280736">
              <a:lnSpc>
                <a:spcPct val="150000"/>
              </a:lnSpc>
              <a:buSzPct val="100000"/>
              <a:buChar char="•"/>
              <a:defRPr spc="600" sz="2800">
                <a:solidFill>
                  <a:srgbClr val="2B2C2B"/>
                </a:solidFill>
              </a:defRPr>
            </a:pPr>
            <a:r>
              <a:t>Number of Medical History</a:t>
            </a:r>
          </a:p>
          <a:p>
            <a:pPr marL="280736" indent="-280736">
              <a:lnSpc>
                <a:spcPct val="150000"/>
              </a:lnSpc>
              <a:buSzPct val="100000"/>
              <a:buChar char="•"/>
              <a:defRPr spc="600" sz="2800">
                <a:solidFill>
                  <a:srgbClr val="2B2C2B"/>
                </a:solidFill>
              </a:defRPr>
            </a:pPr>
            <a:r>
              <a:t>Number of Symptoms</a:t>
            </a:r>
          </a:p>
          <a:p>
            <a:pPr marL="280736" indent="-280736">
              <a:lnSpc>
                <a:spcPct val="150000"/>
              </a:lnSpc>
              <a:buSzPct val="100000"/>
              <a:buChar char="•"/>
              <a:defRPr spc="600" sz="2800">
                <a:solidFill>
                  <a:srgbClr val="2B2C2B"/>
                </a:solidFill>
              </a:defRPr>
            </a:pPr>
            <a:r>
              <a:t>Number of Pre-Op Medications</a:t>
            </a:r>
          </a:p>
        </p:txBody>
      </p:sp>
      <p:sp>
        <p:nvSpPr>
          <p:cNvPr id="169" name="Rectangle"/>
          <p:cNvSpPr/>
          <p:nvPr/>
        </p:nvSpPr>
        <p:spPr>
          <a:xfrm>
            <a:off x="1667592" y="7213600"/>
            <a:ext cx="21036116" cy="1270000"/>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170" name="Group 3"/>
          <p:cNvSpPr txBox="1"/>
          <p:nvPr/>
        </p:nvSpPr>
        <p:spPr>
          <a:xfrm>
            <a:off x="2008601" y="7348772"/>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Clean-Up</a:t>
            </a:r>
          </a:p>
        </p:txBody>
      </p:sp>
      <p:sp>
        <p:nvSpPr>
          <p:cNvPr id="171" name="Rectangle 14"/>
          <p:cNvSpPr txBox="1"/>
          <p:nvPr/>
        </p:nvSpPr>
        <p:spPr>
          <a:xfrm>
            <a:off x="1715068" y="9135670"/>
            <a:ext cx="8689532" cy="181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150000"/>
              </a:lnSpc>
              <a:buSzPct val="100000"/>
              <a:buChar char="•"/>
              <a:defRPr spc="600" sz="2800">
                <a:solidFill>
                  <a:srgbClr val="2B2C2B"/>
                </a:solidFill>
              </a:defRPr>
            </a:pPr>
            <a:r>
              <a:t>Standardising strings </a:t>
            </a:r>
          </a:p>
          <a:p>
            <a:pPr marL="280736" indent="-280736">
              <a:lnSpc>
                <a:spcPct val="150000"/>
              </a:lnSpc>
              <a:buSzPct val="100000"/>
              <a:buChar char="•"/>
              <a:defRPr spc="600" sz="2800">
                <a:solidFill>
                  <a:srgbClr val="2B2C2B"/>
                </a:solidFill>
              </a:defRPr>
            </a:pPr>
            <a:r>
              <a:t>Converting into numeric</a:t>
            </a:r>
          </a:p>
          <a:p>
            <a:pPr marL="280736" indent="-280736">
              <a:lnSpc>
                <a:spcPct val="150000"/>
              </a:lnSpc>
              <a:buSzPct val="100000"/>
              <a:buChar char="•"/>
              <a:defRPr spc="600" sz="2800">
                <a:solidFill>
                  <a:srgbClr val="2B2C2B"/>
                </a:solidFill>
              </a:defRPr>
            </a:pPr>
            <a:r>
              <a:t>Imputing null values</a:t>
            </a:r>
          </a:p>
        </p:txBody>
      </p:sp>
      <p:sp>
        <p:nvSpPr>
          <p:cNvPr id="172" name="Text"/>
          <p:cNvSpPr txBox="1"/>
          <p:nvPr/>
        </p:nvSpPr>
        <p:spPr>
          <a:xfrm>
            <a:off x="22330772" y="127990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TextBox 6"/>
          <p:cNvSpPr txBox="1"/>
          <p:nvPr>
            <p:ph type="sldNum" sz="quarter" idx="2"/>
          </p:nvPr>
        </p:nvSpPr>
        <p:spPr>
          <a:xfrm>
            <a:off x="23319199" y="610540"/>
            <a:ext cx="350231"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77" name="Group 3"/>
          <p:cNvSpPr txBox="1"/>
          <p:nvPr/>
        </p:nvSpPr>
        <p:spPr>
          <a:xfrm>
            <a:off x="2008601" y="947972"/>
            <a:ext cx="5692514" cy="1905158"/>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Length of Stay</a:t>
            </a:r>
          </a:p>
        </p:txBody>
      </p:sp>
      <p:sp>
        <p:nvSpPr>
          <p:cNvPr id="178" name="Rectangle 14"/>
          <p:cNvSpPr txBox="1"/>
          <p:nvPr/>
        </p:nvSpPr>
        <p:spPr>
          <a:xfrm>
            <a:off x="6747294" y="10431070"/>
            <a:ext cx="10876711" cy="1386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pc="600" sz="2800">
                <a:solidFill>
                  <a:srgbClr val="2B2C2B"/>
                </a:solidFill>
              </a:defRPr>
            </a:pPr>
            <a:r>
              <a:t>Pearson Correlation Coefficient</a:t>
            </a:r>
          </a:p>
          <a:p>
            <a:pPr algn="ctr">
              <a:defRPr spc="600" sz="2800">
                <a:solidFill>
                  <a:srgbClr val="2B2C2B"/>
                </a:solidFill>
              </a:defRPr>
            </a:pPr>
            <a:r>
              <a:t>R = 0.0090</a:t>
            </a:r>
          </a:p>
          <a:p>
            <a:pPr algn="ctr">
              <a:defRPr spc="600" sz="2800">
                <a:solidFill>
                  <a:srgbClr val="2B2C2B"/>
                </a:solidFill>
              </a:defRPr>
            </a:pPr>
            <a:r>
              <a:t>P-value = 0.5996</a:t>
            </a:r>
          </a:p>
        </p:txBody>
      </p:sp>
      <p:pic>
        <p:nvPicPr>
          <p:cNvPr id="179" name="Image" descr="Image"/>
          <p:cNvPicPr>
            <a:picLocks noChangeAspect="1"/>
          </p:cNvPicPr>
          <p:nvPr/>
        </p:nvPicPr>
        <p:blipFill>
          <a:blip r:embed="rId3">
            <a:extLst/>
          </a:blip>
          <a:stretch>
            <a:fillRect/>
          </a:stretch>
        </p:blipFill>
        <p:spPr>
          <a:xfrm>
            <a:off x="7067550" y="3130550"/>
            <a:ext cx="10236200" cy="6642100"/>
          </a:xfrm>
          <a:prstGeom prst="rect">
            <a:avLst/>
          </a:prstGeom>
          <a:ln w="12700">
            <a:miter lim="400000"/>
          </a:ln>
        </p:spPr>
      </p:pic>
      <p:sp>
        <p:nvSpPr>
          <p:cNvPr id="180" name="Text"/>
          <p:cNvSpPr txBox="1"/>
          <p:nvPr/>
        </p:nvSpPr>
        <p:spPr>
          <a:xfrm>
            <a:off x="22330772" y="127990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737572"/>
      </a:dk1>
      <a:lt1>
        <a:srgbClr val="FFFFFF"/>
      </a:lt1>
      <a:dk2>
        <a:srgbClr val="A7A7A7"/>
      </a:dk2>
      <a:lt2>
        <a:srgbClr val="535353"/>
      </a:lt2>
      <a:accent1>
        <a:srgbClr val="A7C0D5"/>
      </a:accent1>
      <a:accent2>
        <a:srgbClr val="DAD9CE"/>
      </a:accent2>
      <a:accent3>
        <a:srgbClr val="B1A89A"/>
      </a:accent3>
      <a:accent4>
        <a:srgbClr val="5E6C77"/>
      </a:accent4>
      <a:accent5>
        <a:srgbClr val="7A7A73"/>
      </a:accent5>
      <a:accent6>
        <a:srgbClr val="635E56"/>
      </a:accent6>
      <a:hlink>
        <a:srgbClr val="0000FF"/>
      </a:hlink>
      <a:folHlink>
        <a:srgbClr val="FF00FF"/>
      </a:folHlink>
    </a:clrScheme>
    <a:fontScheme name="Office Theme">
      <a:majorFont>
        <a:latin typeface="Helvetica"/>
        <a:ea typeface="Helvetica"/>
        <a:cs typeface="Helvetica"/>
      </a:majorFont>
      <a:minorFont>
        <a:latin typeface="Montserrat Regular"/>
        <a:ea typeface="Montserrat Regular"/>
        <a:cs typeface="Montserrat Regular"/>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A7C0D5"/>
      </a:accent1>
      <a:accent2>
        <a:srgbClr val="DAD9CE"/>
      </a:accent2>
      <a:accent3>
        <a:srgbClr val="B1A89A"/>
      </a:accent3>
      <a:accent4>
        <a:srgbClr val="5E6C77"/>
      </a:accent4>
      <a:accent5>
        <a:srgbClr val="7A7A73"/>
      </a:accent5>
      <a:accent6>
        <a:srgbClr val="635E56"/>
      </a:accent6>
      <a:hlink>
        <a:srgbClr val="0000FF"/>
      </a:hlink>
      <a:folHlink>
        <a:srgbClr val="FF00FF"/>
      </a:folHlink>
    </a:clrScheme>
    <a:fontScheme name="Office Theme">
      <a:majorFont>
        <a:latin typeface="Helvetica"/>
        <a:ea typeface="Helvetica"/>
        <a:cs typeface="Helvetica"/>
      </a:majorFont>
      <a:minorFont>
        <a:latin typeface="Montserrat Regular"/>
        <a:ea typeface="Montserrat Regular"/>
        <a:cs typeface="Montserrat Regular"/>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