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Lst>
  <p:sldSz cx="243713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37572"/>
        </a:solidFill>
        <a:effectLst/>
        <a:uFillTx/>
        <a:latin typeface="+mj-lt"/>
        <a:ea typeface="+mj-ea"/>
        <a:cs typeface="+mj-cs"/>
        <a:sym typeface="Helvetica"/>
      </a:defRPr>
    </a:lvl1pPr>
    <a:lvl2pPr marL="0" marR="0" indent="914216"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37572"/>
        </a:solidFill>
        <a:effectLst/>
        <a:uFillTx/>
        <a:latin typeface="+mj-lt"/>
        <a:ea typeface="+mj-ea"/>
        <a:cs typeface="+mj-cs"/>
        <a:sym typeface="Helvetica"/>
      </a:defRPr>
    </a:lvl2pPr>
    <a:lvl3pPr marL="0" marR="0" indent="1828433"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37572"/>
        </a:solidFill>
        <a:effectLst/>
        <a:uFillTx/>
        <a:latin typeface="+mj-lt"/>
        <a:ea typeface="+mj-ea"/>
        <a:cs typeface="+mj-cs"/>
        <a:sym typeface="Helvetica"/>
      </a:defRPr>
    </a:lvl3pPr>
    <a:lvl4pPr marL="0" marR="0" indent="2742651"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37572"/>
        </a:solidFill>
        <a:effectLst/>
        <a:uFillTx/>
        <a:latin typeface="+mj-lt"/>
        <a:ea typeface="+mj-ea"/>
        <a:cs typeface="+mj-cs"/>
        <a:sym typeface="Helvetica"/>
      </a:defRPr>
    </a:lvl4pPr>
    <a:lvl5pPr marL="0" marR="0" indent="3656867"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37572"/>
        </a:solidFill>
        <a:effectLst/>
        <a:uFillTx/>
        <a:latin typeface="+mj-lt"/>
        <a:ea typeface="+mj-ea"/>
        <a:cs typeface="+mj-cs"/>
        <a:sym typeface="Helvetica"/>
      </a:defRPr>
    </a:lvl5pPr>
    <a:lvl6pPr marL="0" marR="0" indent="4571086"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37572"/>
        </a:solidFill>
        <a:effectLst/>
        <a:uFillTx/>
        <a:latin typeface="+mj-lt"/>
        <a:ea typeface="+mj-ea"/>
        <a:cs typeface="+mj-cs"/>
        <a:sym typeface="Helvetica"/>
      </a:defRPr>
    </a:lvl6pPr>
    <a:lvl7pPr marL="0" marR="0" indent="5485303"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37572"/>
        </a:solidFill>
        <a:effectLst/>
        <a:uFillTx/>
        <a:latin typeface="+mj-lt"/>
        <a:ea typeface="+mj-ea"/>
        <a:cs typeface="+mj-cs"/>
        <a:sym typeface="Helvetica"/>
      </a:defRPr>
    </a:lvl7pPr>
    <a:lvl8pPr marL="0" marR="0" indent="6399519"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37572"/>
        </a:solidFill>
        <a:effectLst/>
        <a:uFillTx/>
        <a:latin typeface="+mj-lt"/>
        <a:ea typeface="+mj-ea"/>
        <a:cs typeface="+mj-cs"/>
        <a:sym typeface="Helvetica"/>
      </a:defRPr>
    </a:lvl8pPr>
    <a:lvl9pPr marL="0" marR="0" indent="7313737"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37572"/>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737572"/>
        </a:fontRef>
        <a:srgbClr val="737572"/>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E8EF"/>
          </a:solidFill>
        </a:fill>
      </a:tcStyle>
    </a:wholeTbl>
    <a:band2H>
      <a:tcTxStyle b="def" i="def"/>
      <a:tcStyle>
        <a:tcBdr/>
        <a:fill>
          <a:solidFill>
            <a:srgbClr val="F0F4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737572"/>
        </a:fontRef>
        <a:srgbClr val="737572"/>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4E1DD"/>
          </a:solidFill>
        </a:fill>
      </a:tcStyle>
    </a:wholeTbl>
    <a:band2H>
      <a:tcTxStyle b="def" i="def"/>
      <a:tcStyle>
        <a:tcBdr/>
        <a:fill>
          <a:solidFill>
            <a:srgbClr val="F2F1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737572"/>
        </a:fontRef>
        <a:srgbClr val="737572"/>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4E1DD"/>
          </a:solidFill>
        </a:fill>
      </a:tcStyle>
    </a:wholeTbl>
    <a:band2H>
      <a:tcTxStyle b="def" i="def"/>
      <a:tcStyle>
        <a:tcBdr/>
        <a:fill>
          <a:solidFill>
            <a:srgbClr val="F2F1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737572"/>
        </a:fontRef>
        <a:srgbClr val="73757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BEBEB"/>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737572"/>
        </a:fontRef>
        <a:srgbClr val="737572"/>
      </a:tcTxStyle>
      <a:tcStyle>
        <a:tcBdr>
          <a:left>
            <a:ln w="12700" cap="flat">
              <a:noFill/>
              <a:miter lim="400000"/>
            </a:ln>
          </a:left>
          <a:right>
            <a:ln w="12700" cap="flat">
              <a:noFill/>
              <a:miter lim="400000"/>
            </a:ln>
          </a:right>
          <a:top>
            <a:ln w="50800" cap="flat">
              <a:solidFill>
                <a:srgbClr val="737572"/>
              </a:solidFill>
              <a:prstDash val="solid"/>
              <a:round/>
            </a:ln>
          </a:top>
          <a:bottom>
            <a:ln w="25400" cap="flat">
              <a:solidFill>
                <a:srgbClr val="737572"/>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737572"/>
              </a:solidFill>
              <a:prstDash val="solid"/>
              <a:round/>
            </a:ln>
          </a:top>
          <a:bottom>
            <a:ln w="25400" cap="flat">
              <a:solidFill>
                <a:srgbClr val="737572"/>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737572"/>
        </a:fontRef>
        <a:srgbClr val="737572"/>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D5D4"/>
          </a:solidFill>
        </a:fill>
      </a:tcStyle>
    </a:wholeTbl>
    <a:band2H>
      <a:tcTxStyle b="def" i="def"/>
      <a:tcStyle>
        <a:tcBdr/>
        <a:fill>
          <a:solidFill>
            <a:srgbClr val="EBEBEB"/>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737572"/>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737572"/>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737572"/>
          </a:solidFill>
        </a:fill>
      </a:tcStyle>
    </a:firstRow>
  </a:tblStyle>
  <a:tblStyle styleId="{2708684C-4D16-4618-839F-0558EEFCDFE6}" styleName="">
    <a:tblBg/>
    <a:wholeTbl>
      <a:tcTxStyle b="off" i="off">
        <a:fontRef idx="major">
          <a:srgbClr val="737572"/>
        </a:fontRef>
        <a:srgbClr val="737572"/>
      </a:tcTxStyle>
      <a:tcStyle>
        <a:tcBdr>
          <a:left>
            <a:ln w="12700" cap="flat">
              <a:solidFill>
                <a:srgbClr val="737572"/>
              </a:solidFill>
              <a:prstDash val="solid"/>
              <a:round/>
            </a:ln>
          </a:left>
          <a:right>
            <a:ln w="12700" cap="flat">
              <a:solidFill>
                <a:srgbClr val="737572"/>
              </a:solidFill>
              <a:prstDash val="solid"/>
              <a:round/>
            </a:ln>
          </a:right>
          <a:top>
            <a:ln w="12700" cap="flat">
              <a:solidFill>
                <a:srgbClr val="737572"/>
              </a:solidFill>
              <a:prstDash val="solid"/>
              <a:round/>
            </a:ln>
          </a:top>
          <a:bottom>
            <a:ln w="12700" cap="flat">
              <a:solidFill>
                <a:srgbClr val="737572"/>
              </a:solidFill>
              <a:prstDash val="solid"/>
              <a:round/>
            </a:ln>
          </a:bottom>
          <a:insideH>
            <a:ln w="12700" cap="flat">
              <a:solidFill>
                <a:srgbClr val="737572"/>
              </a:solidFill>
              <a:prstDash val="solid"/>
              <a:round/>
            </a:ln>
          </a:insideH>
          <a:insideV>
            <a:ln w="12700" cap="flat">
              <a:solidFill>
                <a:srgbClr val="737572"/>
              </a:solidFill>
              <a:prstDash val="solid"/>
              <a:round/>
            </a:ln>
          </a:insideV>
        </a:tcBdr>
        <a:fill>
          <a:solidFill>
            <a:srgbClr val="737572">
              <a:alpha val="20000"/>
            </a:srgbClr>
          </a:solidFill>
        </a:fill>
      </a:tcStyle>
    </a:wholeTbl>
    <a:band2H>
      <a:tcTxStyle b="def" i="def"/>
      <a:tcStyle>
        <a:tcBdr/>
        <a:fill>
          <a:solidFill>
            <a:srgbClr val="FFFFFF"/>
          </a:solidFill>
        </a:fill>
      </a:tcStyle>
    </a:band2H>
    <a:firstCol>
      <a:tcTxStyle b="on" i="off">
        <a:fontRef idx="major">
          <a:srgbClr val="737572"/>
        </a:fontRef>
        <a:srgbClr val="737572"/>
      </a:tcTxStyle>
      <a:tcStyle>
        <a:tcBdr>
          <a:left>
            <a:ln w="12700" cap="flat">
              <a:solidFill>
                <a:srgbClr val="737572"/>
              </a:solidFill>
              <a:prstDash val="solid"/>
              <a:round/>
            </a:ln>
          </a:left>
          <a:right>
            <a:ln w="12700" cap="flat">
              <a:solidFill>
                <a:srgbClr val="737572"/>
              </a:solidFill>
              <a:prstDash val="solid"/>
              <a:round/>
            </a:ln>
          </a:right>
          <a:top>
            <a:ln w="12700" cap="flat">
              <a:solidFill>
                <a:srgbClr val="737572"/>
              </a:solidFill>
              <a:prstDash val="solid"/>
              <a:round/>
            </a:ln>
          </a:top>
          <a:bottom>
            <a:ln w="12700" cap="flat">
              <a:solidFill>
                <a:srgbClr val="737572"/>
              </a:solidFill>
              <a:prstDash val="solid"/>
              <a:round/>
            </a:ln>
          </a:bottom>
          <a:insideH>
            <a:ln w="12700" cap="flat">
              <a:solidFill>
                <a:srgbClr val="737572"/>
              </a:solidFill>
              <a:prstDash val="solid"/>
              <a:round/>
            </a:ln>
          </a:insideH>
          <a:insideV>
            <a:ln w="12700" cap="flat">
              <a:solidFill>
                <a:srgbClr val="737572"/>
              </a:solidFill>
              <a:prstDash val="solid"/>
              <a:round/>
            </a:ln>
          </a:insideV>
        </a:tcBdr>
        <a:fill>
          <a:solidFill>
            <a:srgbClr val="737572">
              <a:alpha val="20000"/>
            </a:srgbClr>
          </a:solidFill>
        </a:fill>
      </a:tcStyle>
    </a:firstCol>
    <a:lastRow>
      <a:tcTxStyle b="on" i="off">
        <a:fontRef idx="major">
          <a:srgbClr val="737572"/>
        </a:fontRef>
        <a:srgbClr val="737572"/>
      </a:tcTxStyle>
      <a:tcStyle>
        <a:tcBdr>
          <a:left>
            <a:ln w="12700" cap="flat">
              <a:solidFill>
                <a:srgbClr val="737572"/>
              </a:solidFill>
              <a:prstDash val="solid"/>
              <a:round/>
            </a:ln>
          </a:left>
          <a:right>
            <a:ln w="12700" cap="flat">
              <a:solidFill>
                <a:srgbClr val="737572"/>
              </a:solidFill>
              <a:prstDash val="solid"/>
              <a:round/>
            </a:ln>
          </a:right>
          <a:top>
            <a:ln w="50800" cap="flat">
              <a:solidFill>
                <a:srgbClr val="737572"/>
              </a:solidFill>
              <a:prstDash val="solid"/>
              <a:round/>
            </a:ln>
          </a:top>
          <a:bottom>
            <a:ln w="12700" cap="flat">
              <a:solidFill>
                <a:srgbClr val="737572"/>
              </a:solidFill>
              <a:prstDash val="solid"/>
              <a:round/>
            </a:ln>
          </a:bottom>
          <a:insideH>
            <a:ln w="12700" cap="flat">
              <a:solidFill>
                <a:srgbClr val="737572"/>
              </a:solidFill>
              <a:prstDash val="solid"/>
              <a:round/>
            </a:ln>
          </a:insideH>
          <a:insideV>
            <a:ln w="12700" cap="flat">
              <a:solidFill>
                <a:srgbClr val="737572"/>
              </a:solidFill>
              <a:prstDash val="solid"/>
              <a:round/>
            </a:ln>
          </a:insideV>
        </a:tcBdr>
        <a:fill>
          <a:noFill/>
        </a:fill>
      </a:tcStyle>
    </a:lastRow>
    <a:firstRow>
      <a:tcTxStyle b="on" i="off">
        <a:fontRef idx="major">
          <a:srgbClr val="737572"/>
        </a:fontRef>
        <a:srgbClr val="737572"/>
      </a:tcTxStyle>
      <a:tcStyle>
        <a:tcBdr>
          <a:left>
            <a:ln w="12700" cap="flat">
              <a:solidFill>
                <a:srgbClr val="737572"/>
              </a:solidFill>
              <a:prstDash val="solid"/>
              <a:round/>
            </a:ln>
          </a:left>
          <a:right>
            <a:ln w="12700" cap="flat">
              <a:solidFill>
                <a:srgbClr val="737572"/>
              </a:solidFill>
              <a:prstDash val="solid"/>
              <a:round/>
            </a:ln>
          </a:right>
          <a:top>
            <a:ln w="12700" cap="flat">
              <a:solidFill>
                <a:srgbClr val="737572"/>
              </a:solidFill>
              <a:prstDash val="solid"/>
              <a:round/>
            </a:ln>
          </a:top>
          <a:bottom>
            <a:ln w="25400" cap="flat">
              <a:solidFill>
                <a:srgbClr val="737572"/>
              </a:solidFill>
              <a:prstDash val="solid"/>
              <a:round/>
            </a:ln>
          </a:bottom>
          <a:insideH>
            <a:ln w="12700" cap="flat">
              <a:solidFill>
                <a:srgbClr val="737572"/>
              </a:solidFill>
              <a:prstDash val="solid"/>
              <a:round/>
            </a:ln>
          </a:insideH>
          <a:insideV>
            <a:ln w="12700" cap="flat">
              <a:solidFill>
                <a:srgbClr val="737572"/>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hape 69"/>
          <p:cNvSpPr/>
          <p:nvPr>
            <p:ph type="sldImg"/>
          </p:nvPr>
        </p:nvSpPr>
        <p:spPr>
          <a:xfrm>
            <a:off x="1143000" y="685800"/>
            <a:ext cx="4572000" cy="3429000"/>
          </a:xfrm>
          <a:prstGeom prst="rect">
            <a:avLst/>
          </a:prstGeom>
        </p:spPr>
        <p:txBody>
          <a:bodyPr/>
          <a:lstStyle/>
          <a:p>
            <a:pPr/>
          </a:p>
        </p:txBody>
      </p:sp>
      <p:sp>
        <p:nvSpPr>
          <p:cNvPr id="70" name="Shape 7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914216" latinLnBrk="0">
      <a:defRPr sz="2400">
        <a:latin typeface="+mn-lt"/>
        <a:ea typeface="+mn-ea"/>
        <a:cs typeface="+mn-cs"/>
        <a:sym typeface="Montserrat Regular"/>
      </a:defRPr>
    </a:lvl1pPr>
    <a:lvl2pPr indent="228600" defTabSz="914216" latinLnBrk="0">
      <a:defRPr sz="2400">
        <a:latin typeface="+mn-lt"/>
        <a:ea typeface="+mn-ea"/>
        <a:cs typeface="+mn-cs"/>
        <a:sym typeface="Montserrat Regular"/>
      </a:defRPr>
    </a:lvl2pPr>
    <a:lvl3pPr indent="457200" defTabSz="914216" latinLnBrk="0">
      <a:defRPr sz="2400">
        <a:latin typeface="+mn-lt"/>
        <a:ea typeface="+mn-ea"/>
        <a:cs typeface="+mn-cs"/>
        <a:sym typeface="Montserrat Regular"/>
      </a:defRPr>
    </a:lvl3pPr>
    <a:lvl4pPr indent="685800" defTabSz="914216" latinLnBrk="0">
      <a:defRPr sz="2400">
        <a:latin typeface="+mn-lt"/>
        <a:ea typeface="+mn-ea"/>
        <a:cs typeface="+mn-cs"/>
        <a:sym typeface="Montserrat Regular"/>
      </a:defRPr>
    </a:lvl4pPr>
    <a:lvl5pPr indent="914400" defTabSz="914216" latinLnBrk="0">
      <a:defRPr sz="2400">
        <a:latin typeface="+mn-lt"/>
        <a:ea typeface="+mn-ea"/>
        <a:cs typeface="+mn-cs"/>
        <a:sym typeface="Montserrat Regular"/>
      </a:defRPr>
    </a:lvl5pPr>
    <a:lvl6pPr indent="1143000" defTabSz="914216" latinLnBrk="0">
      <a:defRPr sz="2400">
        <a:latin typeface="+mn-lt"/>
        <a:ea typeface="+mn-ea"/>
        <a:cs typeface="+mn-cs"/>
        <a:sym typeface="Montserrat Regular"/>
      </a:defRPr>
    </a:lvl6pPr>
    <a:lvl7pPr indent="1371600" defTabSz="914216" latinLnBrk="0">
      <a:defRPr sz="2400">
        <a:latin typeface="+mn-lt"/>
        <a:ea typeface="+mn-ea"/>
        <a:cs typeface="+mn-cs"/>
        <a:sym typeface="Montserrat Regular"/>
      </a:defRPr>
    </a:lvl7pPr>
    <a:lvl8pPr indent="1600200" defTabSz="914216" latinLnBrk="0">
      <a:defRPr sz="2400">
        <a:latin typeface="+mn-lt"/>
        <a:ea typeface="+mn-ea"/>
        <a:cs typeface="+mn-cs"/>
        <a:sym typeface="Montserrat Regular"/>
      </a:defRPr>
    </a:lvl8pPr>
    <a:lvl9pPr indent="1828800" defTabSz="914216" latinLnBrk="0">
      <a:defRPr sz="2400">
        <a:latin typeface="+mn-lt"/>
        <a:ea typeface="+mn-ea"/>
        <a:cs typeface="+mn-cs"/>
        <a:sym typeface="Montserrat Regular"/>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 name="Shape 118"/>
          <p:cNvSpPr/>
          <p:nvPr>
            <p:ph type="sldImg"/>
          </p:nvPr>
        </p:nvSpPr>
        <p:spPr>
          <a:prstGeom prst="rect">
            <a:avLst/>
          </a:prstGeom>
        </p:spPr>
        <p:txBody>
          <a:bodyPr/>
          <a:lstStyle/>
          <a:p>
            <a:pPr/>
          </a:p>
        </p:txBody>
      </p:sp>
      <p:sp>
        <p:nvSpPr>
          <p:cNvPr id="119" name="Shape 119"/>
          <p:cNvSpPr/>
          <p:nvPr>
            <p:ph type="body" sz="quarter" idx="1"/>
          </p:nvPr>
        </p:nvSpPr>
        <p:spPr>
          <a:prstGeom prst="rect">
            <a:avLst/>
          </a:prstGeom>
        </p:spPr>
        <p:txBody>
          <a:bodyPr/>
          <a:lstStyle/>
          <a:p>
            <a:pPr/>
            <a:r>
              <a:t>A summary of the dataset we have. We 3,400 ip admission data per row of patients hospitalised with a certain condition. Let’s call it condition X. I’ve also categorise the variables into 3 groups - clinical data obtained from the admission, patient level data and financial data.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3" name="Shape 243"/>
          <p:cNvSpPr/>
          <p:nvPr>
            <p:ph type="sldImg"/>
          </p:nvPr>
        </p:nvSpPr>
        <p:spPr>
          <a:prstGeom prst="rect">
            <a:avLst/>
          </a:prstGeom>
        </p:spPr>
        <p:txBody>
          <a:bodyPr/>
          <a:lstStyle/>
          <a:p>
            <a:pPr/>
          </a:p>
        </p:txBody>
      </p:sp>
      <p:sp>
        <p:nvSpPr>
          <p:cNvPr id="244" name="Shape 244"/>
          <p:cNvSpPr/>
          <p:nvPr>
            <p:ph type="body" sz="quarter" idx="1"/>
          </p:nvPr>
        </p:nvSpPr>
        <p:spPr>
          <a:prstGeom prst="rect">
            <a:avLst/>
          </a:prstGeom>
        </p:spPr>
        <p:txBody>
          <a:bodyPr/>
          <a:lstStyle/>
          <a:p>
            <a:pPr/>
            <a:r>
              <a:t>I also did a quick analysis of our some of our continuous variables to observe their relationship with the total bill per admission. There’s evidence to show that these are the variables that shows some positive correlation with total bill. Example: age - total bill tend to increase with age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Shape 266"/>
          <p:cNvSpPr/>
          <p:nvPr>
            <p:ph type="sldImg"/>
          </p:nvPr>
        </p:nvSpPr>
        <p:spPr>
          <a:prstGeom prst="rect">
            <a:avLst/>
          </a:prstGeom>
        </p:spPr>
        <p:txBody>
          <a:bodyPr/>
          <a:lstStyle/>
          <a:p>
            <a:pPr/>
          </a:p>
        </p:txBody>
      </p:sp>
      <p:sp>
        <p:nvSpPr>
          <p:cNvPr id="267" name="Shape 267"/>
          <p:cNvSpPr/>
          <p:nvPr>
            <p:ph type="body" sz="quarter" idx="1"/>
          </p:nvPr>
        </p:nvSpPr>
        <p:spPr>
          <a:prstGeom prst="rect">
            <a:avLst/>
          </a:prstGeom>
        </p:spPr>
        <p:txBody>
          <a:bodyPr/>
          <a:lstStyle/>
          <a:p>
            <a:pPr/>
            <a:r>
              <a:t>Readmission - naturally more admission encounters will lead to higher cost per patient.</a:t>
            </a:r>
          </a:p>
          <a:p>
            <a:pPr/>
          </a:p>
          <a:p>
            <a:pPr/>
            <a:r>
              <a:t>Did a chi-square test to see whether there is a relation between other variable and number of encounter per year.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 name="Shape 274"/>
          <p:cNvSpPr/>
          <p:nvPr>
            <p:ph type="sldImg"/>
          </p:nvPr>
        </p:nvSpPr>
        <p:spPr>
          <a:prstGeom prst="rect">
            <a:avLst/>
          </a:prstGeom>
        </p:spPr>
        <p:txBody>
          <a:bodyPr/>
          <a:lstStyle/>
          <a:p>
            <a:pPr/>
          </a:p>
        </p:txBody>
      </p:sp>
      <p:sp>
        <p:nvSpPr>
          <p:cNvPr id="275" name="Shape 275"/>
          <p:cNvSpPr/>
          <p:nvPr>
            <p:ph type="body" sz="quarter" idx="1"/>
          </p:nvPr>
        </p:nvSpPr>
        <p:spPr>
          <a:prstGeom prst="rect">
            <a:avLst/>
          </a:prstGeom>
        </p:spPr>
        <p:txBody>
          <a:bodyPr/>
          <a:lstStyle/>
          <a:p>
            <a:pPr/>
            <a:r>
              <a:t>One-way ANOVA is used to see if there are significant differences between each medical history.</a:t>
            </a:r>
          </a:p>
          <a:p>
            <a:pPr/>
            <a:r>
              <a:t>More medical history, more complications</a:t>
            </a:r>
          </a:p>
          <a:p>
            <a:pPr/>
            <a:r>
              <a:t>Aligned with the feature importance we did earlier 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 name="Shape 299"/>
          <p:cNvSpPr/>
          <p:nvPr>
            <p:ph type="sldImg"/>
          </p:nvPr>
        </p:nvSpPr>
        <p:spPr>
          <a:prstGeom prst="rect">
            <a:avLst/>
          </a:prstGeom>
        </p:spPr>
        <p:txBody>
          <a:bodyPr/>
          <a:lstStyle/>
          <a:p>
            <a:pPr/>
          </a:p>
        </p:txBody>
      </p:sp>
      <p:sp>
        <p:nvSpPr>
          <p:cNvPr id="300" name="Shape 300"/>
          <p:cNvSpPr/>
          <p:nvPr>
            <p:ph type="body" sz="quarter" idx="1"/>
          </p:nvPr>
        </p:nvSpPr>
        <p:spPr>
          <a:prstGeom prst="rect">
            <a:avLst/>
          </a:prstGeom>
        </p:spPr>
        <p:txBody>
          <a:bodyPr/>
          <a:lstStyle/>
          <a:p>
            <a:pPr/>
            <a:r>
              <a:t>Condition X is related to BMI ? Under Singapore health hub definition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1" name="Shape 311"/>
          <p:cNvSpPr/>
          <p:nvPr>
            <p:ph type="sldImg"/>
          </p:nvPr>
        </p:nvSpPr>
        <p:spPr>
          <a:prstGeom prst="rect">
            <a:avLst/>
          </a:prstGeom>
        </p:spPr>
        <p:txBody>
          <a:bodyPr/>
          <a:lstStyle/>
          <a:p>
            <a:pPr/>
          </a:p>
        </p:txBody>
      </p:sp>
      <p:sp>
        <p:nvSpPr>
          <p:cNvPr id="312" name="Shape 312"/>
          <p:cNvSpPr/>
          <p:nvPr>
            <p:ph type="body" sz="quarter" idx="1"/>
          </p:nvPr>
        </p:nvSpPr>
        <p:spPr>
          <a:prstGeom prst="rect">
            <a:avLst/>
          </a:prstGeom>
        </p:spPr>
        <p:txBody>
          <a:bodyPr/>
          <a:lstStyle/>
          <a:p>
            <a:pPr/>
            <a:r>
              <a:t>There is statistical significance difference in cost of care between patients with high bmi versus the rest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9" name="Shape 319"/>
          <p:cNvSpPr/>
          <p:nvPr>
            <p:ph type="sldImg"/>
          </p:nvPr>
        </p:nvSpPr>
        <p:spPr>
          <a:prstGeom prst="rect">
            <a:avLst/>
          </a:prstGeom>
        </p:spPr>
        <p:txBody>
          <a:bodyPr/>
          <a:lstStyle/>
          <a:p>
            <a:pPr/>
          </a:p>
        </p:txBody>
      </p:sp>
      <p:sp>
        <p:nvSpPr>
          <p:cNvPr id="320" name="Shape 320"/>
          <p:cNvSpPr/>
          <p:nvPr>
            <p:ph type="body" sz="quarter" idx="1"/>
          </p:nvPr>
        </p:nvSpPr>
        <p:spPr>
          <a:prstGeom prst="rect">
            <a:avLst/>
          </a:prstGeom>
        </p:spPr>
        <p:txBody>
          <a:bodyPr/>
          <a:lstStyle/>
          <a:p>
            <a:pPr/>
            <a:r>
              <a:t>Most of our patients have presented with at least 3 symptoms.</a:t>
            </a:r>
          </a:p>
          <a:p>
            <a:pPr/>
            <a:r>
              <a:t>Each symptom affects the cost of care - probably due to treatment and care required to treat each symptom</a:t>
            </a:r>
          </a:p>
          <a:p>
            <a:pPr/>
          </a:p>
          <a:p>
            <a:pPr/>
            <a:r>
              <a:t>One-way ANOVA is used to see if there are significant differences between symptoms and cost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7" name="Shape 347"/>
          <p:cNvSpPr/>
          <p:nvPr>
            <p:ph type="sldImg"/>
          </p:nvPr>
        </p:nvSpPr>
        <p:spPr>
          <a:prstGeom prst="rect">
            <a:avLst/>
          </a:prstGeom>
        </p:spPr>
        <p:txBody>
          <a:bodyPr/>
          <a:lstStyle/>
          <a:p>
            <a:pPr/>
          </a:p>
        </p:txBody>
      </p:sp>
      <p:sp>
        <p:nvSpPr>
          <p:cNvPr id="348" name="Shape 348"/>
          <p:cNvSpPr/>
          <p:nvPr>
            <p:ph type="body" sz="quarter" idx="1"/>
          </p:nvPr>
        </p:nvSpPr>
        <p:spPr>
          <a:prstGeom prst="rect">
            <a:avLst/>
          </a:prstGeom>
        </p:spPr>
        <p:txBody>
          <a:bodyPr/>
          <a:lstStyle/>
          <a:p>
            <a:pPr/>
            <a:r>
              <a:t>Interested to see if other variables co-relate with symptoms that patients present during admission.</a:t>
            </a:r>
          </a:p>
          <a:p>
            <a:pPr/>
          </a:p>
          <a:p>
            <a:pPr/>
            <a:r>
              <a:t>Did a CHI 2 test on variables - there are little co-relationship between medical history 1 and 5 with symptom 2 and 3 respectively, but nothing too conclusive - also due to the lack of clinical context.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8" name="Shape 368"/>
          <p:cNvSpPr/>
          <p:nvPr>
            <p:ph type="sldImg"/>
          </p:nvPr>
        </p:nvSpPr>
        <p:spPr>
          <a:prstGeom prst="rect">
            <a:avLst/>
          </a:prstGeom>
        </p:spPr>
        <p:txBody>
          <a:bodyPr/>
          <a:lstStyle/>
          <a:p>
            <a:pPr/>
          </a:p>
        </p:txBody>
      </p:sp>
      <p:sp>
        <p:nvSpPr>
          <p:cNvPr id="369" name="Shape 369"/>
          <p:cNvSpPr/>
          <p:nvPr>
            <p:ph type="body" sz="quarter" idx="1"/>
          </p:nvPr>
        </p:nvSpPr>
        <p:spPr>
          <a:prstGeom prst="rect">
            <a:avLst/>
          </a:prstGeom>
        </p:spPr>
        <p:txBody>
          <a:bodyPr/>
          <a:lstStyle/>
          <a:p>
            <a:pPr/>
            <a:r>
              <a:t>Based on the analysis before, I’ve selected the following variables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0" name="Shape 380"/>
          <p:cNvSpPr/>
          <p:nvPr>
            <p:ph type="sldImg"/>
          </p:nvPr>
        </p:nvSpPr>
        <p:spPr>
          <a:prstGeom prst="rect">
            <a:avLst/>
          </a:prstGeom>
        </p:spPr>
        <p:txBody>
          <a:bodyPr/>
          <a:lstStyle/>
          <a:p>
            <a:pPr/>
          </a:p>
        </p:txBody>
      </p:sp>
      <p:sp>
        <p:nvSpPr>
          <p:cNvPr id="381" name="Shape 381"/>
          <p:cNvSpPr/>
          <p:nvPr>
            <p:ph type="body" sz="quarter" idx="1"/>
          </p:nvPr>
        </p:nvSpPr>
        <p:spPr>
          <a:prstGeom prst="rect">
            <a:avLst/>
          </a:prstGeom>
        </p:spPr>
        <p:txBody>
          <a:bodyPr/>
          <a:lstStyle/>
          <a:p>
            <a:pPr/>
            <a:r>
              <a:t>I used a linear regression model, with the natural log of total bills as my dependent variable.</a:t>
            </a:r>
          </a:p>
          <a:p>
            <a:pPr/>
            <a:r>
              <a:t>This allows me to interpret my coefficients as a percentage change to the total bills (in its original unit)</a:t>
            </a:r>
          </a:p>
          <a:p>
            <a:pPr/>
          </a:p>
          <a:p>
            <a:pPr/>
            <a:r>
              <a:t>Reason why I chose bmi risk category over bmi, age group vs age is because with this definition, per unit of bmi or per unit of age is not as useful.</a:t>
            </a:r>
          </a:p>
          <a:p>
            <a:pPr/>
          </a:p>
          <a:p>
            <a:pPr/>
          </a:p>
          <a:p>
            <a:pPr/>
          </a:p>
          <a:p>
            <a:pPr/>
          </a:p>
          <a:p>
            <a:pPr/>
            <a:r>
              <a:t>To interpet the amount of change in the original metric of the outcome, we first exponentiate the coefficient of census to obtain exp(β). To calculate the percent change, we can subtract one from this number and multiply by 100.  exp(β) - 1 * 100</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9" name="Shape 389"/>
          <p:cNvSpPr/>
          <p:nvPr>
            <p:ph type="sldImg"/>
          </p:nvPr>
        </p:nvSpPr>
        <p:spPr>
          <a:prstGeom prst="rect">
            <a:avLst/>
          </a:prstGeom>
        </p:spPr>
        <p:txBody>
          <a:bodyPr/>
          <a:lstStyle/>
          <a:p>
            <a:pPr/>
          </a:p>
        </p:txBody>
      </p:sp>
      <p:sp>
        <p:nvSpPr>
          <p:cNvPr id="390" name="Shape 390"/>
          <p:cNvSpPr/>
          <p:nvPr>
            <p:ph type="body" sz="quarter" idx="1"/>
          </p:nvPr>
        </p:nvSpPr>
        <p:spPr>
          <a:prstGeom prst="rect">
            <a:avLst/>
          </a:prstGeom>
        </p:spPr>
        <p:txBody>
          <a:bodyPr/>
          <a:lstStyle/>
          <a:p>
            <a:pPr/>
            <a:r>
              <a:t>These are the coefficients for demographics data - unfortunately the coefficients doesn’t make sense in this case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sldImg"/>
          </p:nvPr>
        </p:nvSpPr>
        <p:spPr>
          <a:prstGeom prst="rect">
            <a:avLst/>
          </a:prstGeom>
        </p:spPr>
        <p:txBody>
          <a:bodyPr/>
          <a:lstStyle/>
          <a:p>
            <a:pPr/>
          </a:p>
        </p:txBody>
      </p:sp>
      <p:sp>
        <p:nvSpPr>
          <p:cNvPr id="131" name="Shape 131"/>
          <p:cNvSpPr/>
          <p:nvPr>
            <p:ph type="body" sz="quarter" idx="1"/>
          </p:nvPr>
        </p:nvSpPr>
        <p:spPr>
          <a:prstGeom prst="rect">
            <a:avLst/>
          </a:prstGeom>
        </p:spPr>
        <p:txBody>
          <a:bodyPr/>
          <a:lstStyle/>
          <a:p>
            <a:pPr/>
            <a:r>
              <a:t>Based on the data we have, I’ve come up with some new variables that I can think of. Some of them are useful some may not be. But it still worth to have a look, who knows we might find it useful.</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1" name="Shape 401"/>
          <p:cNvSpPr/>
          <p:nvPr>
            <p:ph type="sldImg"/>
          </p:nvPr>
        </p:nvSpPr>
        <p:spPr>
          <a:prstGeom prst="rect">
            <a:avLst/>
          </a:prstGeom>
        </p:spPr>
        <p:txBody>
          <a:bodyPr/>
          <a:lstStyle/>
          <a:p>
            <a:pPr/>
          </a:p>
        </p:txBody>
      </p:sp>
      <p:sp>
        <p:nvSpPr>
          <p:cNvPr id="402" name="Shape 402"/>
          <p:cNvSpPr/>
          <p:nvPr>
            <p:ph type="body" sz="quarter" idx="1"/>
          </p:nvPr>
        </p:nvSpPr>
        <p:spPr>
          <a:prstGeom prst="rect">
            <a:avLst/>
          </a:prstGeom>
        </p:spPr>
        <p:txBody>
          <a:bodyPr/>
          <a:lstStyle/>
          <a:p>
            <a:pPr/>
            <a:r>
              <a:t>For symptoms, we are able to see how each treatment and care for symptoms affects the total cost as compared to patients who doesn’t require them. </a:t>
            </a:r>
          </a:p>
          <a:p>
            <a:pPr/>
          </a:p>
          <a:p>
            <a:pPr/>
          </a:p>
          <a:p>
            <a:pPr/>
            <a:r>
              <a:t>To interpet the amount of change in the original metric of the outcome, we first exponentiate the coefficient of census to obtain exp(β). To calculate the percent change, we can subtract one from this number and multiply by 100.  exp(β) - 1 * 100</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4" name="Shape 474"/>
          <p:cNvSpPr/>
          <p:nvPr>
            <p:ph type="sldImg"/>
          </p:nvPr>
        </p:nvSpPr>
        <p:spPr>
          <a:prstGeom prst="rect">
            <a:avLst/>
          </a:prstGeom>
        </p:spPr>
        <p:txBody>
          <a:bodyPr/>
          <a:lstStyle/>
          <a:p>
            <a:pPr/>
          </a:p>
        </p:txBody>
      </p:sp>
      <p:sp>
        <p:nvSpPr>
          <p:cNvPr id="475" name="Shape 475"/>
          <p:cNvSpPr/>
          <p:nvPr>
            <p:ph type="body" sz="quarter" idx="1"/>
          </p:nvPr>
        </p:nvSpPr>
        <p:spPr>
          <a:prstGeom prst="rect">
            <a:avLst/>
          </a:prstGeom>
        </p:spPr>
        <p:txBody>
          <a:bodyPr/>
          <a:lstStyle/>
          <a:p>
            <a:pPr/>
            <a:r>
              <a:t>Demographics factors are useful for stratifying population for intervention, but there may be ethical considerations if used for cost estimations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sldImg"/>
          </p:nvPr>
        </p:nvSpPr>
        <p:spPr>
          <a:prstGeom prst="rect">
            <a:avLst/>
          </a:prstGeom>
        </p:spPr>
        <p:txBody>
          <a:bodyPr/>
          <a:lstStyle/>
          <a:p>
            <a:pPr/>
          </a:p>
        </p:txBody>
      </p:sp>
      <p:sp>
        <p:nvSpPr>
          <p:cNvPr id="142" name="Shape 142"/>
          <p:cNvSpPr/>
          <p:nvPr>
            <p:ph type="body" sz="quarter" idx="1"/>
          </p:nvPr>
        </p:nvSpPr>
        <p:spPr>
          <a:prstGeom prst="rect">
            <a:avLst/>
          </a:prstGeom>
        </p:spPr>
        <p:txBody>
          <a:bodyPr/>
          <a:lstStyle/>
          <a:p>
            <a:pPr/>
            <a:r>
              <a:t>The first thing that came to my mind for the variable length of stay, is the effect of ward costs to the total bill. I thought it makes logical sense that the total bill will increase with longer stay in the hospital. However, I did a correlation coefficient analysis on los to the total bill and it proved my theory wrong. I will not be using this variable, and will use the total bill as a target variable.</a:t>
            </a:r>
          </a:p>
          <a:p>
            <a:pPr/>
          </a:p>
          <a:p>
            <a:pPr/>
            <a:r>
              <a:t>I also analysed total bill with year of admission to see if there is an increase of cost over time.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sldImg"/>
          </p:nvPr>
        </p:nvSpPr>
        <p:spPr>
          <a:prstGeom prst="rect">
            <a:avLst/>
          </a:prstGeom>
        </p:spPr>
        <p:txBody>
          <a:bodyPr/>
          <a:lstStyle/>
          <a:p>
            <a:pPr/>
          </a:p>
        </p:txBody>
      </p:sp>
      <p:sp>
        <p:nvSpPr>
          <p:cNvPr id="157" name="Shape 157"/>
          <p:cNvSpPr/>
          <p:nvPr>
            <p:ph type="body" sz="quarter" idx="1"/>
          </p:nvPr>
        </p:nvSpPr>
        <p:spPr>
          <a:prstGeom prst="rect">
            <a:avLst/>
          </a:prstGeom>
        </p:spPr>
        <p:txBody>
          <a:bodyPr/>
          <a:lstStyle/>
          <a:p>
            <a:pPr/>
            <a:r>
              <a:t>Since the cost of care is the main target that we are looking into for this project, I plotted a distribution graph to see what we are dealing with. As you can see our distribution is skewed to the right and that is not helpful for most statistical tools. Hence, I have transformed it using a natural log to ensure approximate normality and more useful in terms of interpretation of our model later 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sldImg"/>
          </p:nvPr>
        </p:nvSpPr>
        <p:spPr>
          <a:prstGeom prst="rect">
            <a:avLst/>
          </a:prstGeom>
        </p:spPr>
        <p:txBody>
          <a:bodyPr/>
          <a:lstStyle/>
          <a:p>
            <a:pPr/>
          </a:p>
        </p:txBody>
      </p:sp>
      <p:sp>
        <p:nvSpPr>
          <p:cNvPr id="165" name="Shape 165"/>
          <p:cNvSpPr/>
          <p:nvPr>
            <p:ph type="body" sz="quarter" idx="1"/>
          </p:nvPr>
        </p:nvSpPr>
        <p:spPr>
          <a:prstGeom prst="rect">
            <a:avLst/>
          </a:prstGeom>
        </p:spPr>
        <p:txBody>
          <a:bodyPr/>
          <a:lstStyle/>
          <a:p>
            <a:pPr/>
            <a:r>
              <a:t>Descriptive analytics of demographics of our patient population to have a look at the distribution. One-way ANOVA is used to see if there are significant differences between each demographics groups with respect to the total bill.</a:t>
            </a:r>
          </a:p>
          <a:p>
            <a:pPr/>
          </a:p>
          <a:p>
            <a:pPr/>
            <a:r>
              <a:t>Total bills varies between all demographics groups.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sldImg"/>
          </p:nvPr>
        </p:nvSpPr>
        <p:spPr>
          <a:prstGeom prst="rect">
            <a:avLst/>
          </a:prstGeom>
        </p:spPr>
        <p:txBody>
          <a:bodyPr/>
          <a:lstStyle/>
          <a:p>
            <a:pPr/>
          </a:p>
        </p:txBody>
      </p:sp>
      <p:sp>
        <p:nvSpPr>
          <p:cNvPr id="181" name="Shape 181"/>
          <p:cNvSpPr/>
          <p:nvPr>
            <p:ph type="body" sz="quarter" idx="1"/>
          </p:nvPr>
        </p:nvSpPr>
        <p:spPr>
          <a:prstGeom prst="rect">
            <a:avLst/>
          </a:prstGeom>
        </p:spPr>
        <p:txBody>
          <a:bodyPr/>
          <a:lstStyle/>
          <a:p>
            <a:pPr/>
            <a:r>
              <a:t>Resident status can be easily explained by having different subsidy amounts. Based on MOH website, Singaporeans enjoy subsidies between 50% - 85% and PR enjoy subsidies between 25% to 55%.</a:t>
            </a:r>
          </a:p>
          <a:p>
            <a:pPr/>
          </a:p>
          <a:p>
            <a:pPr/>
            <a:r>
              <a:t>The subsidy and cost is also affected by the choice of ward class. Due to the lack of data, unable to have a proper analysis into this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Shape 200"/>
          <p:cNvSpPr/>
          <p:nvPr>
            <p:ph type="sldImg"/>
          </p:nvPr>
        </p:nvSpPr>
        <p:spPr>
          <a:prstGeom prst="rect">
            <a:avLst/>
          </a:prstGeom>
        </p:spPr>
        <p:txBody>
          <a:bodyPr/>
          <a:lstStyle/>
          <a:p>
            <a:pPr/>
          </a:p>
        </p:txBody>
      </p:sp>
      <p:sp>
        <p:nvSpPr>
          <p:cNvPr id="201" name="Shape 201"/>
          <p:cNvSpPr/>
          <p:nvPr>
            <p:ph type="body" sz="quarter" idx="1"/>
          </p:nvPr>
        </p:nvSpPr>
        <p:spPr>
          <a:prstGeom prst="rect">
            <a:avLst/>
          </a:prstGeom>
        </p:spPr>
        <p:txBody>
          <a:bodyPr/>
          <a:lstStyle/>
          <a:p>
            <a:pPr/>
            <a:r>
              <a:t>Interesting point to note is that cost of care varies between races. Further investigation into comparing the means shows that it differ between each races. There isn’t enough data to deep dive. This variable is definitely worth looking into because logically of a different race should not affect cost - but rather an underlying reason such as diet, genetics.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ph type="sldImg"/>
          </p:nvPr>
        </p:nvSpPr>
        <p:spPr>
          <a:prstGeom prst="rect">
            <a:avLst/>
          </a:prstGeom>
        </p:spPr>
        <p:txBody>
          <a:bodyPr/>
          <a:lstStyle/>
          <a:p>
            <a:pPr/>
          </a:p>
        </p:txBody>
      </p:sp>
      <p:sp>
        <p:nvSpPr>
          <p:cNvPr id="210" name="Shape 210"/>
          <p:cNvSpPr/>
          <p:nvPr>
            <p:ph type="body" sz="quarter" idx="1"/>
          </p:nvPr>
        </p:nvSpPr>
        <p:spPr>
          <a:prstGeom prst="rect">
            <a:avLst/>
          </a:prstGeom>
        </p:spPr>
        <p:txBody>
          <a:bodyPr/>
          <a:lstStyle/>
          <a:p>
            <a:pPr/>
            <a:r>
              <a:t>Distribution of age is bimodal - which means that we have 2 population groups.</a:t>
            </a:r>
          </a:p>
          <a:p>
            <a:pPr/>
            <a:r>
              <a:t>Quite self explanatory as elderly patients may be more frail and hence requires more care and more time for recovery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Shape 232"/>
          <p:cNvSpPr/>
          <p:nvPr>
            <p:ph type="sldImg"/>
          </p:nvPr>
        </p:nvSpPr>
        <p:spPr>
          <a:prstGeom prst="rect">
            <a:avLst/>
          </a:prstGeom>
        </p:spPr>
        <p:txBody>
          <a:bodyPr/>
          <a:lstStyle/>
          <a:p>
            <a:pPr/>
          </a:p>
        </p:txBody>
      </p:sp>
      <p:sp>
        <p:nvSpPr>
          <p:cNvPr id="233" name="Shape 233"/>
          <p:cNvSpPr/>
          <p:nvPr>
            <p:ph type="body" sz="quarter" idx="1"/>
          </p:nvPr>
        </p:nvSpPr>
        <p:spPr>
          <a:prstGeom prst="rect">
            <a:avLst/>
          </a:prstGeom>
        </p:spPr>
        <p:txBody>
          <a:bodyPr/>
          <a:lstStyle/>
          <a:p>
            <a:pPr/>
            <a:r>
              <a:t>With so much information, I was at lost of how I should start. I would love to analyse every single variable and every single permutation, it is just not feasible with the limited amount of time. I need a way to help me focus into the things that matter.  so I decided to load all the data into a decision tree to have a quick look of the importance of each variable with respect to the total bill for each admission.</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Blank">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Full Image">
    <p:spTree>
      <p:nvGrpSpPr>
        <p:cNvPr id="1" name=""/>
        <p:cNvGrpSpPr/>
        <p:nvPr/>
      </p:nvGrpSpPr>
      <p:grpSpPr>
        <a:xfrm>
          <a:off x="0" y="0"/>
          <a:ext cx="0" cy="0"/>
          <a:chOff x="0" y="0"/>
          <a:chExt cx="0" cy="0"/>
        </a:xfrm>
      </p:grpSpPr>
      <p:sp>
        <p:nvSpPr>
          <p:cNvPr id="18" name="Slide Number"/>
          <p:cNvSpPr txBox="1"/>
          <p:nvPr>
            <p:ph type="sldNum" sz="quarter" idx="2"/>
          </p:nvPr>
        </p:nvSpPr>
        <p:spPr>
          <a:prstGeom prst="rect">
            <a:avLst/>
          </a:prstGeom>
        </p:spPr>
        <p:txBody>
          <a:bodyPr/>
          <a:lstStyle/>
          <a:p>
            <a:pPr/>
            <a:fld id="{86CB4B4D-7CA3-9044-876B-883B54F8677D}" type="slidenum"/>
          </a:p>
        </p:txBody>
      </p:sp>
      <p:sp>
        <p:nvSpPr>
          <p:cNvPr id="19" name="Picture Placeholder 8"/>
          <p:cNvSpPr/>
          <p:nvPr>
            <p:ph type="pic" idx="13"/>
          </p:nvPr>
        </p:nvSpPr>
        <p:spPr>
          <a:xfrm>
            <a:off x="-276644" y="-261257"/>
            <a:ext cx="24930939" cy="14238514"/>
          </a:xfrm>
          <a:prstGeom prst="rect">
            <a:avLst/>
          </a:prstGeom>
        </p:spPr>
        <p:txBody>
          <a:bodyPr lIns="91439" rIns="91439">
            <a:noAutofit/>
          </a:bodyPr>
          <a:lstStyle/>
          <a:p>
            <a:pP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lide">
    <p:spTree>
      <p:nvGrpSpPr>
        <p:cNvPr id="1" name=""/>
        <p:cNvGrpSpPr/>
        <p:nvPr/>
      </p:nvGrpSpPr>
      <p:grpSpPr>
        <a:xfrm>
          <a:off x="0" y="0"/>
          <a:ext cx="0" cy="0"/>
          <a:chOff x="0" y="0"/>
          <a:chExt cx="0" cy="0"/>
        </a:xfrm>
      </p:grpSpPr>
      <p:sp>
        <p:nvSpPr>
          <p:cNvPr id="26" name="Slide Number"/>
          <p:cNvSpPr txBox="1"/>
          <p:nvPr>
            <p:ph type="sldNum" sz="quarter" idx="2"/>
          </p:nvPr>
        </p:nvSpPr>
        <p:spPr>
          <a:prstGeom prst="rect">
            <a:avLst/>
          </a:prstGeom>
        </p:spPr>
        <p:txBody>
          <a:bodyPr/>
          <a:lstStyle/>
          <a:p>
            <a:pPr/>
            <a:fld id="{86CB4B4D-7CA3-9044-876B-883B54F8677D}" type="slidenum"/>
          </a:p>
        </p:txBody>
      </p:sp>
      <p:sp>
        <p:nvSpPr>
          <p:cNvPr id="27" name="Picture Placeholder 8"/>
          <p:cNvSpPr/>
          <p:nvPr>
            <p:ph type="pic" sz="half" idx="13"/>
          </p:nvPr>
        </p:nvSpPr>
        <p:spPr>
          <a:xfrm>
            <a:off x="8174494" y="3494313"/>
            <a:ext cx="8028662" cy="9078687"/>
          </a:xfrm>
          <a:prstGeom prst="rect">
            <a:avLst/>
          </a:prstGeom>
        </p:spPr>
        <p:txBody>
          <a:bodyPr lIns="91439" rIns="91439">
            <a:noAutofit/>
          </a:bodyPr>
          <a:lstStyle/>
          <a:p>
            <a:pPr/>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1_Slide">
    <p:spTree>
      <p:nvGrpSpPr>
        <p:cNvPr id="1" name=""/>
        <p:cNvGrpSpPr/>
        <p:nvPr/>
      </p:nvGrpSpPr>
      <p:grpSpPr>
        <a:xfrm>
          <a:off x="0" y="0"/>
          <a:ext cx="0" cy="0"/>
          <a:chOff x="0" y="0"/>
          <a:chExt cx="0" cy="0"/>
        </a:xfrm>
      </p:grpSpPr>
      <p:sp>
        <p:nvSpPr>
          <p:cNvPr id="34" name="Slide Number"/>
          <p:cNvSpPr txBox="1"/>
          <p:nvPr>
            <p:ph type="sldNum" sz="quarter" idx="2"/>
          </p:nvPr>
        </p:nvSpPr>
        <p:spPr>
          <a:prstGeom prst="rect">
            <a:avLst/>
          </a:prstGeom>
        </p:spPr>
        <p:txBody>
          <a:bodyPr/>
          <a:lstStyle/>
          <a:p>
            <a:pPr/>
            <a:fld id="{86CB4B4D-7CA3-9044-876B-883B54F8677D}" type="slidenum"/>
          </a:p>
        </p:txBody>
      </p:sp>
      <p:sp>
        <p:nvSpPr>
          <p:cNvPr id="35" name="Picture Placeholder 8"/>
          <p:cNvSpPr/>
          <p:nvPr>
            <p:ph type="pic" sz="quarter" idx="13"/>
          </p:nvPr>
        </p:nvSpPr>
        <p:spPr>
          <a:xfrm>
            <a:off x="14325600" y="7602388"/>
            <a:ext cx="8680706" cy="6113612"/>
          </a:xfrm>
          <a:prstGeom prst="rect">
            <a:avLst/>
          </a:prstGeom>
        </p:spPr>
        <p:txBody>
          <a:bodyPr lIns="91439" rIns="91439">
            <a:noAutofit/>
          </a:bodyPr>
          <a:lstStyle/>
          <a:p>
            <a:pPr/>
          </a:p>
        </p:txBody>
      </p:sp>
      <p:sp>
        <p:nvSpPr>
          <p:cNvPr id="36" name="Picture Placeholder 8"/>
          <p:cNvSpPr/>
          <p:nvPr>
            <p:ph type="pic" sz="half" idx="14"/>
          </p:nvPr>
        </p:nvSpPr>
        <p:spPr>
          <a:xfrm>
            <a:off x="1400493" y="-2"/>
            <a:ext cx="11231775" cy="10177613"/>
          </a:xfrm>
          <a:prstGeom prst="rect">
            <a:avLst/>
          </a:prstGeom>
        </p:spPr>
        <p:txBody>
          <a:bodyPr lIns="91439" rIns="91439">
            <a:noAutofit/>
          </a:bodyPr>
          <a:lstStyle/>
          <a:p>
            <a:pP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2_Slide">
    <p:spTree>
      <p:nvGrpSpPr>
        <p:cNvPr id="1" name=""/>
        <p:cNvGrpSpPr/>
        <p:nvPr/>
      </p:nvGrpSpPr>
      <p:grpSpPr>
        <a:xfrm>
          <a:off x="0" y="0"/>
          <a:ext cx="0" cy="0"/>
          <a:chOff x="0" y="0"/>
          <a:chExt cx="0" cy="0"/>
        </a:xfrm>
      </p:grpSpPr>
      <p:sp>
        <p:nvSpPr>
          <p:cNvPr id="43" name="Slide Number"/>
          <p:cNvSpPr txBox="1"/>
          <p:nvPr>
            <p:ph type="sldNum" sz="quarter" idx="2"/>
          </p:nvPr>
        </p:nvSpPr>
        <p:spPr>
          <a:prstGeom prst="rect">
            <a:avLst/>
          </a:prstGeom>
        </p:spPr>
        <p:txBody>
          <a:bodyPr/>
          <a:lstStyle/>
          <a:p>
            <a:pPr/>
            <a:fld id="{86CB4B4D-7CA3-9044-876B-883B54F8677D}" type="slidenum"/>
          </a:p>
        </p:txBody>
      </p:sp>
      <p:sp>
        <p:nvSpPr>
          <p:cNvPr id="44" name="Picture Placeholder 8"/>
          <p:cNvSpPr/>
          <p:nvPr>
            <p:ph type="pic" sz="quarter" idx="13"/>
          </p:nvPr>
        </p:nvSpPr>
        <p:spPr>
          <a:xfrm>
            <a:off x="13648687" y="7510357"/>
            <a:ext cx="4246019" cy="4144707"/>
          </a:xfrm>
          <a:prstGeom prst="rect">
            <a:avLst/>
          </a:prstGeom>
        </p:spPr>
        <p:txBody>
          <a:bodyPr lIns="91439" rIns="91439">
            <a:noAutofit/>
          </a:bodyPr>
          <a:lstStyle/>
          <a:p>
            <a:pPr/>
          </a:p>
        </p:txBody>
      </p:sp>
      <p:sp>
        <p:nvSpPr>
          <p:cNvPr id="45" name="Picture Placeholder 8"/>
          <p:cNvSpPr/>
          <p:nvPr>
            <p:ph type="pic" sz="quarter" idx="14"/>
          </p:nvPr>
        </p:nvSpPr>
        <p:spPr>
          <a:xfrm>
            <a:off x="9094661" y="7510357"/>
            <a:ext cx="4246018" cy="4144707"/>
          </a:xfrm>
          <a:prstGeom prst="rect">
            <a:avLst/>
          </a:prstGeom>
        </p:spPr>
        <p:txBody>
          <a:bodyPr lIns="91439" rIns="91439">
            <a:noAutofit/>
          </a:bodyPr>
          <a:lstStyle/>
          <a:p>
            <a:pPr/>
          </a:p>
        </p:txBody>
      </p:sp>
      <p:sp>
        <p:nvSpPr>
          <p:cNvPr id="46" name="Picture Placeholder 8"/>
          <p:cNvSpPr/>
          <p:nvPr>
            <p:ph type="pic" sz="quarter" idx="15"/>
          </p:nvPr>
        </p:nvSpPr>
        <p:spPr>
          <a:xfrm>
            <a:off x="18202715" y="7510357"/>
            <a:ext cx="4246018" cy="4144707"/>
          </a:xfrm>
          <a:prstGeom prst="rect">
            <a:avLst/>
          </a:prstGeom>
        </p:spPr>
        <p:txBody>
          <a:bodyPr lIns="91439" rIns="91439">
            <a:noAutofit/>
          </a:bodyPr>
          <a:lstStyle/>
          <a:p>
            <a:pP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3_Slide">
    <p:spTree>
      <p:nvGrpSpPr>
        <p:cNvPr id="1" name=""/>
        <p:cNvGrpSpPr/>
        <p:nvPr/>
      </p:nvGrpSpPr>
      <p:grpSpPr>
        <a:xfrm>
          <a:off x="0" y="0"/>
          <a:ext cx="0" cy="0"/>
          <a:chOff x="0" y="0"/>
          <a:chExt cx="0" cy="0"/>
        </a:xfrm>
      </p:grpSpPr>
      <p:sp>
        <p:nvSpPr>
          <p:cNvPr id="53" name="Slide Number"/>
          <p:cNvSpPr txBox="1"/>
          <p:nvPr>
            <p:ph type="sldNum" sz="quarter" idx="2"/>
          </p:nvPr>
        </p:nvSpPr>
        <p:spPr>
          <a:prstGeom prst="rect">
            <a:avLst/>
          </a:prstGeom>
        </p:spPr>
        <p:txBody>
          <a:bodyPr/>
          <a:lstStyle/>
          <a:p>
            <a:pPr/>
            <a:fld id="{86CB4B4D-7CA3-9044-876B-883B54F8677D}" type="slidenum"/>
          </a:p>
        </p:txBody>
      </p:sp>
      <p:sp>
        <p:nvSpPr>
          <p:cNvPr id="54" name="Picture Placeholder 8"/>
          <p:cNvSpPr/>
          <p:nvPr>
            <p:ph type="pic" sz="half" idx="13"/>
          </p:nvPr>
        </p:nvSpPr>
        <p:spPr>
          <a:xfrm>
            <a:off x="13569565" y="2331774"/>
            <a:ext cx="13876601" cy="8707792"/>
          </a:xfrm>
          <a:prstGeom prst="rect">
            <a:avLst/>
          </a:prstGeom>
        </p:spPr>
        <p:txBody>
          <a:bodyPr lIns="91439" rIns="91439">
            <a:noAutofit/>
          </a:bodyPr>
          <a:lstStyle/>
          <a:p>
            <a:pPr/>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61" name="Title Text"/>
          <p:cNvSpPr txBox="1"/>
          <p:nvPr>
            <p:ph type="title"/>
          </p:nvPr>
        </p:nvSpPr>
        <p:spPr>
          <a:xfrm>
            <a:off x="3046412" y="2247128"/>
            <a:ext cx="18278476" cy="4772714"/>
          </a:xfrm>
          <a:prstGeom prst="rect">
            <a:avLst/>
          </a:prstGeom>
        </p:spPr>
        <p:txBody>
          <a:bodyPr lIns="91392" tIns="91392" rIns="91392" bIns="91392" anchor="b"/>
          <a:lstStyle>
            <a:lvl1pPr algn="ctr" defTabSz="1828800">
              <a:defRPr sz="12000">
                <a:solidFill>
                  <a:srgbClr val="000000"/>
                </a:solidFill>
                <a:latin typeface="Calibri Light"/>
                <a:ea typeface="Calibri Light"/>
                <a:cs typeface="Calibri Light"/>
                <a:sym typeface="Calibri Light"/>
              </a:defRPr>
            </a:lvl1pPr>
          </a:lstStyle>
          <a:p>
            <a:pPr/>
            <a:r>
              <a:t>Title Text</a:t>
            </a:r>
          </a:p>
        </p:txBody>
      </p:sp>
      <p:sp>
        <p:nvSpPr>
          <p:cNvPr id="62" name="Body Level One…"/>
          <p:cNvSpPr txBox="1"/>
          <p:nvPr>
            <p:ph type="body" sz="quarter" idx="1"/>
          </p:nvPr>
        </p:nvSpPr>
        <p:spPr>
          <a:xfrm>
            <a:off x="3046412" y="7203895"/>
            <a:ext cx="18278476" cy="3309800"/>
          </a:xfrm>
          <a:prstGeom prst="rect">
            <a:avLst/>
          </a:prstGeom>
        </p:spPr>
        <p:txBody>
          <a:bodyPr lIns="91392" tIns="91392" rIns="91392" bIns="91392"/>
          <a:lstStyle>
            <a:lvl1pPr algn="ctr" defTabSz="1828800">
              <a:defRPr sz="4800">
                <a:solidFill>
                  <a:srgbClr val="000000"/>
                </a:solidFill>
                <a:latin typeface="Calibri"/>
                <a:ea typeface="Calibri"/>
                <a:cs typeface="Calibri"/>
                <a:sym typeface="Calibri"/>
              </a:defRPr>
            </a:lvl1pPr>
            <a:lvl2pPr indent="457200" algn="ctr" defTabSz="1828800">
              <a:defRPr sz="4800">
                <a:solidFill>
                  <a:srgbClr val="000000"/>
                </a:solidFill>
                <a:latin typeface="Calibri"/>
                <a:ea typeface="Calibri"/>
                <a:cs typeface="Calibri"/>
                <a:sym typeface="Calibri"/>
              </a:defRPr>
            </a:lvl2pPr>
            <a:lvl3pPr indent="914400" algn="ctr" defTabSz="1828800">
              <a:defRPr sz="4800">
                <a:solidFill>
                  <a:srgbClr val="000000"/>
                </a:solidFill>
                <a:latin typeface="Calibri"/>
                <a:ea typeface="Calibri"/>
                <a:cs typeface="Calibri"/>
                <a:sym typeface="Calibri"/>
              </a:defRPr>
            </a:lvl3pPr>
            <a:lvl4pPr indent="1371600" algn="ctr" defTabSz="1828800">
              <a:defRPr sz="4800">
                <a:solidFill>
                  <a:srgbClr val="000000"/>
                </a:solidFill>
                <a:latin typeface="Calibri"/>
                <a:ea typeface="Calibri"/>
                <a:cs typeface="Calibri"/>
                <a:sym typeface="Calibri"/>
              </a:defRPr>
            </a:lvl4pPr>
            <a:lvl5pPr indent="1828800" algn="ctr" defTabSz="1828800">
              <a:defRPr sz="4800">
                <a:solidFill>
                  <a:srgbClr val="000000"/>
                </a:solid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63" name="Slide Number"/>
          <p:cNvSpPr txBox="1"/>
          <p:nvPr>
            <p:ph type="sldNum" sz="quarter" idx="2"/>
          </p:nvPr>
        </p:nvSpPr>
        <p:spPr>
          <a:xfrm>
            <a:off x="22161257" y="12799042"/>
            <a:ext cx="534516" cy="551086"/>
          </a:xfrm>
          <a:prstGeom prst="rect">
            <a:avLst/>
          </a:prstGeom>
        </p:spPr>
        <p:txBody>
          <a:bodyPr lIns="91392" tIns="91392" rIns="91392" bIns="91392" anchor="ctr"/>
          <a:lstStyle>
            <a:lvl1pPr algn="r" defTabSz="1828800">
              <a:defRPr sz="24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lide Number"/>
          <p:cNvSpPr txBox="1"/>
          <p:nvPr>
            <p:ph type="sldNum" sz="quarter" idx="2"/>
          </p:nvPr>
        </p:nvSpPr>
        <p:spPr>
          <a:xfrm>
            <a:off x="23494314" y="610540"/>
            <a:ext cx="704091" cy="728945"/>
          </a:xfrm>
          <a:prstGeom prst="rect">
            <a:avLst/>
          </a:prstGeom>
          <a:ln w="12700">
            <a:miter lim="400000"/>
          </a:ln>
        </p:spPr>
        <p:txBody>
          <a:bodyPr wrap="none" lIns="91421" tIns="91421" rIns="91421" bIns="91421">
            <a:spAutoFit/>
          </a:bodyPr>
          <a:lstStyle/>
          <a:p>
            <a:pPr/>
            <a:fld id="{86CB4B4D-7CA3-9044-876B-883B54F8677D}" type="slidenum"/>
          </a:p>
        </p:txBody>
      </p:sp>
      <p:sp>
        <p:nvSpPr>
          <p:cNvPr id="3" name="Title Text"/>
          <p:cNvSpPr txBox="1"/>
          <p:nvPr>
            <p:ph type="title"/>
          </p:nvPr>
        </p:nvSpPr>
        <p:spPr>
          <a:xfrm>
            <a:off x="1218564" y="184149"/>
            <a:ext cx="21934171" cy="301625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4" name="Body Level One…"/>
          <p:cNvSpPr txBox="1"/>
          <p:nvPr>
            <p:ph type="body" idx="1"/>
          </p:nvPr>
        </p:nvSpPr>
        <p:spPr>
          <a:xfrm>
            <a:off x="1218564" y="3200400"/>
            <a:ext cx="21934171" cy="105156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Lst>
  <p:transition xmlns:p14="http://schemas.microsoft.com/office/powerpoint/2010/main" spd="med" advClick="1"/>
  <p:txStyles>
    <p:titleStyle>
      <a:lvl1pPr marL="0" marR="0" indent="0" algn="l" defTabSz="1828343" rtl="0" latinLnBrk="0">
        <a:lnSpc>
          <a:spcPct val="90000"/>
        </a:lnSpc>
        <a:spcBef>
          <a:spcPts val="0"/>
        </a:spcBef>
        <a:spcAft>
          <a:spcPts val="0"/>
        </a:spcAft>
        <a:buClrTx/>
        <a:buSzTx/>
        <a:buFontTx/>
        <a:buNone/>
        <a:tabLst/>
        <a:defRPr b="0" baseline="0" cap="none" i="0" spc="0" strike="noStrike" sz="8700" u="none">
          <a:ln>
            <a:noFill/>
          </a:ln>
          <a:solidFill>
            <a:srgbClr val="737572"/>
          </a:solidFill>
          <a:uFillTx/>
          <a:latin typeface="+mj-lt"/>
          <a:ea typeface="+mj-ea"/>
          <a:cs typeface="+mj-cs"/>
          <a:sym typeface="Helvetica"/>
        </a:defRPr>
      </a:lvl1pPr>
      <a:lvl2pPr marL="0" marR="0" indent="0" algn="l" defTabSz="1828343" rtl="0" latinLnBrk="0">
        <a:lnSpc>
          <a:spcPct val="90000"/>
        </a:lnSpc>
        <a:spcBef>
          <a:spcPts val="0"/>
        </a:spcBef>
        <a:spcAft>
          <a:spcPts val="0"/>
        </a:spcAft>
        <a:buClrTx/>
        <a:buSzTx/>
        <a:buFontTx/>
        <a:buNone/>
        <a:tabLst/>
        <a:defRPr b="0" baseline="0" cap="none" i="0" spc="0" strike="noStrike" sz="8700" u="none">
          <a:ln>
            <a:noFill/>
          </a:ln>
          <a:solidFill>
            <a:srgbClr val="737572"/>
          </a:solidFill>
          <a:uFillTx/>
          <a:latin typeface="+mj-lt"/>
          <a:ea typeface="+mj-ea"/>
          <a:cs typeface="+mj-cs"/>
          <a:sym typeface="Helvetica"/>
        </a:defRPr>
      </a:lvl2pPr>
      <a:lvl3pPr marL="0" marR="0" indent="0" algn="l" defTabSz="1828343" rtl="0" latinLnBrk="0">
        <a:lnSpc>
          <a:spcPct val="90000"/>
        </a:lnSpc>
        <a:spcBef>
          <a:spcPts val="0"/>
        </a:spcBef>
        <a:spcAft>
          <a:spcPts val="0"/>
        </a:spcAft>
        <a:buClrTx/>
        <a:buSzTx/>
        <a:buFontTx/>
        <a:buNone/>
        <a:tabLst/>
        <a:defRPr b="0" baseline="0" cap="none" i="0" spc="0" strike="noStrike" sz="8700" u="none">
          <a:ln>
            <a:noFill/>
          </a:ln>
          <a:solidFill>
            <a:srgbClr val="737572"/>
          </a:solidFill>
          <a:uFillTx/>
          <a:latin typeface="+mj-lt"/>
          <a:ea typeface="+mj-ea"/>
          <a:cs typeface="+mj-cs"/>
          <a:sym typeface="Helvetica"/>
        </a:defRPr>
      </a:lvl3pPr>
      <a:lvl4pPr marL="0" marR="0" indent="0" algn="l" defTabSz="1828343" rtl="0" latinLnBrk="0">
        <a:lnSpc>
          <a:spcPct val="90000"/>
        </a:lnSpc>
        <a:spcBef>
          <a:spcPts val="0"/>
        </a:spcBef>
        <a:spcAft>
          <a:spcPts val="0"/>
        </a:spcAft>
        <a:buClrTx/>
        <a:buSzTx/>
        <a:buFontTx/>
        <a:buNone/>
        <a:tabLst/>
        <a:defRPr b="0" baseline="0" cap="none" i="0" spc="0" strike="noStrike" sz="8700" u="none">
          <a:ln>
            <a:noFill/>
          </a:ln>
          <a:solidFill>
            <a:srgbClr val="737572"/>
          </a:solidFill>
          <a:uFillTx/>
          <a:latin typeface="+mj-lt"/>
          <a:ea typeface="+mj-ea"/>
          <a:cs typeface="+mj-cs"/>
          <a:sym typeface="Helvetica"/>
        </a:defRPr>
      </a:lvl4pPr>
      <a:lvl5pPr marL="0" marR="0" indent="0" algn="l" defTabSz="1828343" rtl="0" latinLnBrk="0">
        <a:lnSpc>
          <a:spcPct val="90000"/>
        </a:lnSpc>
        <a:spcBef>
          <a:spcPts val="0"/>
        </a:spcBef>
        <a:spcAft>
          <a:spcPts val="0"/>
        </a:spcAft>
        <a:buClrTx/>
        <a:buSzTx/>
        <a:buFontTx/>
        <a:buNone/>
        <a:tabLst/>
        <a:defRPr b="0" baseline="0" cap="none" i="0" spc="0" strike="noStrike" sz="8700" u="none">
          <a:ln>
            <a:noFill/>
          </a:ln>
          <a:solidFill>
            <a:srgbClr val="737572"/>
          </a:solidFill>
          <a:uFillTx/>
          <a:latin typeface="+mj-lt"/>
          <a:ea typeface="+mj-ea"/>
          <a:cs typeface="+mj-cs"/>
          <a:sym typeface="Helvetica"/>
        </a:defRPr>
      </a:lvl5pPr>
      <a:lvl6pPr marL="0" marR="0" indent="0" algn="l" defTabSz="1828343" rtl="0" latinLnBrk="0">
        <a:lnSpc>
          <a:spcPct val="90000"/>
        </a:lnSpc>
        <a:spcBef>
          <a:spcPts val="0"/>
        </a:spcBef>
        <a:spcAft>
          <a:spcPts val="0"/>
        </a:spcAft>
        <a:buClrTx/>
        <a:buSzTx/>
        <a:buFontTx/>
        <a:buNone/>
        <a:tabLst/>
        <a:defRPr b="0" baseline="0" cap="none" i="0" spc="0" strike="noStrike" sz="8700" u="none">
          <a:ln>
            <a:noFill/>
          </a:ln>
          <a:solidFill>
            <a:srgbClr val="737572"/>
          </a:solidFill>
          <a:uFillTx/>
          <a:latin typeface="+mj-lt"/>
          <a:ea typeface="+mj-ea"/>
          <a:cs typeface="+mj-cs"/>
          <a:sym typeface="Helvetica"/>
        </a:defRPr>
      </a:lvl6pPr>
      <a:lvl7pPr marL="0" marR="0" indent="0" algn="l" defTabSz="1828343" rtl="0" latinLnBrk="0">
        <a:lnSpc>
          <a:spcPct val="90000"/>
        </a:lnSpc>
        <a:spcBef>
          <a:spcPts val="0"/>
        </a:spcBef>
        <a:spcAft>
          <a:spcPts val="0"/>
        </a:spcAft>
        <a:buClrTx/>
        <a:buSzTx/>
        <a:buFontTx/>
        <a:buNone/>
        <a:tabLst/>
        <a:defRPr b="0" baseline="0" cap="none" i="0" spc="0" strike="noStrike" sz="8700" u="none">
          <a:ln>
            <a:noFill/>
          </a:ln>
          <a:solidFill>
            <a:srgbClr val="737572"/>
          </a:solidFill>
          <a:uFillTx/>
          <a:latin typeface="+mj-lt"/>
          <a:ea typeface="+mj-ea"/>
          <a:cs typeface="+mj-cs"/>
          <a:sym typeface="Helvetica"/>
        </a:defRPr>
      </a:lvl7pPr>
      <a:lvl8pPr marL="0" marR="0" indent="0" algn="l" defTabSz="1828343" rtl="0" latinLnBrk="0">
        <a:lnSpc>
          <a:spcPct val="90000"/>
        </a:lnSpc>
        <a:spcBef>
          <a:spcPts val="0"/>
        </a:spcBef>
        <a:spcAft>
          <a:spcPts val="0"/>
        </a:spcAft>
        <a:buClrTx/>
        <a:buSzTx/>
        <a:buFontTx/>
        <a:buNone/>
        <a:tabLst/>
        <a:defRPr b="0" baseline="0" cap="none" i="0" spc="0" strike="noStrike" sz="8700" u="none">
          <a:ln>
            <a:noFill/>
          </a:ln>
          <a:solidFill>
            <a:srgbClr val="737572"/>
          </a:solidFill>
          <a:uFillTx/>
          <a:latin typeface="+mj-lt"/>
          <a:ea typeface="+mj-ea"/>
          <a:cs typeface="+mj-cs"/>
          <a:sym typeface="Helvetica"/>
        </a:defRPr>
      </a:lvl8pPr>
      <a:lvl9pPr marL="0" marR="0" indent="0" algn="l" defTabSz="1828343" rtl="0" latinLnBrk="0">
        <a:lnSpc>
          <a:spcPct val="90000"/>
        </a:lnSpc>
        <a:spcBef>
          <a:spcPts val="0"/>
        </a:spcBef>
        <a:spcAft>
          <a:spcPts val="0"/>
        </a:spcAft>
        <a:buClrTx/>
        <a:buSzTx/>
        <a:buFontTx/>
        <a:buNone/>
        <a:tabLst/>
        <a:defRPr b="0" baseline="0" cap="none" i="0" spc="0" strike="noStrike" sz="8700" u="none">
          <a:ln>
            <a:noFill/>
          </a:ln>
          <a:solidFill>
            <a:srgbClr val="737572"/>
          </a:solidFill>
          <a:uFillTx/>
          <a:latin typeface="+mj-lt"/>
          <a:ea typeface="+mj-ea"/>
          <a:cs typeface="+mj-cs"/>
          <a:sym typeface="Helvetica"/>
        </a:defRPr>
      </a:lvl9pPr>
    </p:titleStyle>
    <p:bodyStyle>
      <a:lvl1pPr marL="0" marR="0" indent="0" algn="l" defTabSz="1828343" rtl="0" latinLnBrk="0">
        <a:lnSpc>
          <a:spcPct val="90000"/>
        </a:lnSpc>
        <a:spcBef>
          <a:spcPts val="2000"/>
        </a:spcBef>
        <a:spcAft>
          <a:spcPts val="0"/>
        </a:spcAft>
        <a:buClrTx/>
        <a:buSzTx/>
        <a:buFontTx/>
        <a:buNone/>
        <a:tabLst/>
        <a:defRPr b="0" baseline="0" cap="none" i="0" spc="0" strike="noStrike" sz="5500" u="none">
          <a:ln>
            <a:noFill/>
          </a:ln>
          <a:solidFill>
            <a:srgbClr val="737572"/>
          </a:solidFill>
          <a:uFillTx/>
          <a:latin typeface="+mj-lt"/>
          <a:ea typeface="+mj-ea"/>
          <a:cs typeface="+mj-cs"/>
          <a:sym typeface="Helvetica"/>
        </a:defRPr>
      </a:lvl1pPr>
      <a:lvl2pPr marL="0" marR="0" indent="914171" algn="l" defTabSz="1828343" rtl="0" latinLnBrk="0">
        <a:lnSpc>
          <a:spcPct val="90000"/>
        </a:lnSpc>
        <a:spcBef>
          <a:spcPts val="2000"/>
        </a:spcBef>
        <a:spcAft>
          <a:spcPts val="0"/>
        </a:spcAft>
        <a:buClrTx/>
        <a:buSzTx/>
        <a:buFontTx/>
        <a:buNone/>
        <a:tabLst/>
        <a:defRPr b="0" baseline="0" cap="none" i="0" spc="0" strike="noStrike" sz="5500" u="none">
          <a:ln>
            <a:noFill/>
          </a:ln>
          <a:solidFill>
            <a:srgbClr val="737572"/>
          </a:solidFill>
          <a:uFillTx/>
          <a:latin typeface="+mj-lt"/>
          <a:ea typeface="+mj-ea"/>
          <a:cs typeface="+mj-cs"/>
          <a:sym typeface="Helvetica"/>
        </a:defRPr>
      </a:lvl2pPr>
      <a:lvl3pPr marL="0" marR="0" indent="1828343" algn="l" defTabSz="1828343" rtl="0" latinLnBrk="0">
        <a:lnSpc>
          <a:spcPct val="90000"/>
        </a:lnSpc>
        <a:spcBef>
          <a:spcPts val="2000"/>
        </a:spcBef>
        <a:spcAft>
          <a:spcPts val="0"/>
        </a:spcAft>
        <a:buClrTx/>
        <a:buSzTx/>
        <a:buFontTx/>
        <a:buNone/>
        <a:tabLst/>
        <a:defRPr b="0" baseline="0" cap="none" i="0" spc="0" strike="noStrike" sz="5500" u="none">
          <a:ln>
            <a:noFill/>
          </a:ln>
          <a:solidFill>
            <a:srgbClr val="737572"/>
          </a:solidFill>
          <a:uFillTx/>
          <a:latin typeface="+mj-lt"/>
          <a:ea typeface="+mj-ea"/>
          <a:cs typeface="+mj-cs"/>
          <a:sym typeface="Helvetica"/>
        </a:defRPr>
      </a:lvl3pPr>
      <a:lvl4pPr marL="0" marR="0" indent="2742513" algn="l" defTabSz="1828343" rtl="0" latinLnBrk="0">
        <a:lnSpc>
          <a:spcPct val="90000"/>
        </a:lnSpc>
        <a:spcBef>
          <a:spcPts val="2000"/>
        </a:spcBef>
        <a:spcAft>
          <a:spcPts val="0"/>
        </a:spcAft>
        <a:buClrTx/>
        <a:buSzTx/>
        <a:buFontTx/>
        <a:buNone/>
        <a:tabLst/>
        <a:defRPr b="0" baseline="0" cap="none" i="0" spc="0" strike="noStrike" sz="5500" u="none">
          <a:ln>
            <a:noFill/>
          </a:ln>
          <a:solidFill>
            <a:srgbClr val="737572"/>
          </a:solidFill>
          <a:uFillTx/>
          <a:latin typeface="+mj-lt"/>
          <a:ea typeface="+mj-ea"/>
          <a:cs typeface="+mj-cs"/>
          <a:sym typeface="Helvetica"/>
        </a:defRPr>
      </a:lvl4pPr>
      <a:lvl5pPr marL="0" marR="0" indent="3656684" algn="l" defTabSz="1828343" rtl="0" latinLnBrk="0">
        <a:lnSpc>
          <a:spcPct val="90000"/>
        </a:lnSpc>
        <a:spcBef>
          <a:spcPts val="2000"/>
        </a:spcBef>
        <a:spcAft>
          <a:spcPts val="0"/>
        </a:spcAft>
        <a:buClrTx/>
        <a:buSzTx/>
        <a:buFontTx/>
        <a:buNone/>
        <a:tabLst/>
        <a:defRPr b="0" baseline="0" cap="none" i="0" spc="0" strike="noStrike" sz="5500" u="none">
          <a:ln>
            <a:noFill/>
          </a:ln>
          <a:solidFill>
            <a:srgbClr val="737572"/>
          </a:solidFill>
          <a:uFillTx/>
          <a:latin typeface="+mj-lt"/>
          <a:ea typeface="+mj-ea"/>
          <a:cs typeface="+mj-cs"/>
          <a:sym typeface="Helvetica"/>
        </a:defRPr>
      </a:lvl5pPr>
      <a:lvl6pPr marL="5289135" marR="0" indent="-718278" algn="l" defTabSz="1828343" rtl="0" latinLnBrk="0">
        <a:lnSpc>
          <a:spcPct val="90000"/>
        </a:lnSpc>
        <a:spcBef>
          <a:spcPts val="2000"/>
        </a:spcBef>
        <a:spcAft>
          <a:spcPts val="0"/>
        </a:spcAft>
        <a:buClrTx/>
        <a:buSzPct val="100000"/>
        <a:buFontTx/>
        <a:buChar char="•"/>
        <a:tabLst/>
        <a:defRPr b="0" baseline="0" cap="none" i="0" spc="0" strike="noStrike" sz="5500" u="none">
          <a:ln>
            <a:noFill/>
          </a:ln>
          <a:solidFill>
            <a:srgbClr val="737572"/>
          </a:solidFill>
          <a:uFillTx/>
          <a:latin typeface="+mj-lt"/>
          <a:ea typeface="+mj-ea"/>
          <a:cs typeface="+mj-cs"/>
          <a:sym typeface="Helvetica"/>
        </a:defRPr>
      </a:lvl6pPr>
      <a:lvl7pPr marL="6203305" marR="0" indent="-718277" algn="l" defTabSz="1828343" rtl="0" latinLnBrk="0">
        <a:lnSpc>
          <a:spcPct val="90000"/>
        </a:lnSpc>
        <a:spcBef>
          <a:spcPts val="2000"/>
        </a:spcBef>
        <a:spcAft>
          <a:spcPts val="0"/>
        </a:spcAft>
        <a:buClrTx/>
        <a:buSzPct val="100000"/>
        <a:buFontTx/>
        <a:buChar char="•"/>
        <a:tabLst/>
        <a:defRPr b="0" baseline="0" cap="none" i="0" spc="0" strike="noStrike" sz="5500" u="none">
          <a:ln>
            <a:noFill/>
          </a:ln>
          <a:solidFill>
            <a:srgbClr val="737572"/>
          </a:solidFill>
          <a:uFillTx/>
          <a:latin typeface="+mj-lt"/>
          <a:ea typeface="+mj-ea"/>
          <a:cs typeface="+mj-cs"/>
          <a:sym typeface="Helvetica"/>
        </a:defRPr>
      </a:lvl7pPr>
      <a:lvl8pPr marL="7117477" marR="0" indent="-718277" algn="l" defTabSz="1828343" rtl="0" latinLnBrk="0">
        <a:lnSpc>
          <a:spcPct val="90000"/>
        </a:lnSpc>
        <a:spcBef>
          <a:spcPts val="2000"/>
        </a:spcBef>
        <a:spcAft>
          <a:spcPts val="0"/>
        </a:spcAft>
        <a:buClrTx/>
        <a:buSzPct val="100000"/>
        <a:buFontTx/>
        <a:buChar char="•"/>
        <a:tabLst/>
        <a:defRPr b="0" baseline="0" cap="none" i="0" spc="0" strike="noStrike" sz="5500" u="none">
          <a:ln>
            <a:noFill/>
          </a:ln>
          <a:solidFill>
            <a:srgbClr val="737572"/>
          </a:solidFill>
          <a:uFillTx/>
          <a:latin typeface="+mj-lt"/>
          <a:ea typeface="+mj-ea"/>
          <a:cs typeface="+mj-cs"/>
          <a:sym typeface="Helvetica"/>
        </a:defRPr>
      </a:lvl8pPr>
      <a:lvl9pPr marL="8031648" marR="0" indent="-718277" algn="l" defTabSz="1828343" rtl="0" latinLnBrk="0">
        <a:lnSpc>
          <a:spcPct val="90000"/>
        </a:lnSpc>
        <a:spcBef>
          <a:spcPts val="2000"/>
        </a:spcBef>
        <a:spcAft>
          <a:spcPts val="0"/>
        </a:spcAft>
        <a:buClrTx/>
        <a:buSzPct val="100000"/>
        <a:buFontTx/>
        <a:buChar char="•"/>
        <a:tabLst/>
        <a:defRPr b="0" baseline="0" cap="none" i="0" spc="0" strike="noStrike" sz="5500" u="none">
          <a:ln>
            <a:noFill/>
          </a:ln>
          <a:solidFill>
            <a:srgbClr val="737572"/>
          </a:solidFill>
          <a:uFillTx/>
          <a:latin typeface="+mj-lt"/>
          <a:ea typeface="+mj-ea"/>
          <a:cs typeface="+mj-cs"/>
          <a:sym typeface="Helvetica"/>
        </a:defRPr>
      </a:lvl9pPr>
    </p:bodyStyle>
    <p:otherStyle>
      <a:lvl1pPr marL="0" marR="0" indent="0" algn="l" defTabSz="1828433" rtl="0" latinLnBrk="0">
        <a:lnSpc>
          <a:spcPct val="10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Helvetica"/>
        </a:defRPr>
      </a:lvl1pPr>
      <a:lvl2pPr marL="0" marR="0" indent="914216" algn="l" defTabSz="1828433" rtl="0" latinLnBrk="0">
        <a:lnSpc>
          <a:spcPct val="10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Helvetica"/>
        </a:defRPr>
      </a:lvl2pPr>
      <a:lvl3pPr marL="0" marR="0" indent="1828433" algn="l" defTabSz="1828433" rtl="0" latinLnBrk="0">
        <a:lnSpc>
          <a:spcPct val="10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Helvetica"/>
        </a:defRPr>
      </a:lvl3pPr>
      <a:lvl4pPr marL="0" marR="0" indent="2742651" algn="l" defTabSz="1828433" rtl="0" latinLnBrk="0">
        <a:lnSpc>
          <a:spcPct val="10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Helvetica"/>
        </a:defRPr>
      </a:lvl4pPr>
      <a:lvl5pPr marL="0" marR="0" indent="3656867" algn="l" defTabSz="1828433" rtl="0" latinLnBrk="0">
        <a:lnSpc>
          <a:spcPct val="10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Helvetica"/>
        </a:defRPr>
      </a:lvl5pPr>
      <a:lvl6pPr marL="0" marR="0" indent="4571086" algn="l" defTabSz="1828433" rtl="0" latinLnBrk="0">
        <a:lnSpc>
          <a:spcPct val="10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Helvetica"/>
        </a:defRPr>
      </a:lvl6pPr>
      <a:lvl7pPr marL="0" marR="0" indent="5485303" algn="l" defTabSz="1828433" rtl="0" latinLnBrk="0">
        <a:lnSpc>
          <a:spcPct val="10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Helvetica"/>
        </a:defRPr>
      </a:lvl7pPr>
      <a:lvl8pPr marL="0" marR="0" indent="6399519" algn="l" defTabSz="1828433" rtl="0" latinLnBrk="0">
        <a:lnSpc>
          <a:spcPct val="10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Helvetica"/>
        </a:defRPr>
      </a:lvl8pPr>
      <a:lvl9pPr marL="0" marR="0" indent="7313737" algn="l" defTabSz="1828433" rtl="0" latinLnBrk="0">
        <a:lnSpc>
          <a:spcPct val="10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Helvetic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tif"/><Relationship Id="rId4" Type="http://schemas.openxmlformats.org/officeDocument/2006/relationships/image" Target="../media/image8.tif"/><Relationship Id="rId5" Type="http://schemas.openxmlformats.org/officeDocument/2006/relationships/image" Target="../media/image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tif"/><Relationship Id="rId4" Type="http://schemas.openxmlformats.org/officeDocument/2006/relationships/image" Target="../media/image10.tif"/></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tif"/></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tif"/></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tif"/></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tif"/></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6.tif"/><Relationship Id="rId4" Type="http://schemas.openxmlformats.org/officeDocument/2006/relationships/image" Target="../media/image17.tif"/><Relationship Id="rId5" Type="http://schemas.openxmlformats.org/officeDocument/2006/relationships/image" Target="../media/image18.tif"/></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6.tif"/><Relationship Id="rId4" Type="http://schemas.openxmlformats.org/officeDocument/2006/relationships/image" Target="../media/image19.tif"/></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tif"/></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1.tif"/></Relationships>

</file>

<file path=ppt/slides/_rels/slide2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tif"/><Relationship Id="rId4" Type="http://schemas.openxmlformats.org/officeDocument/2006/relationships/image" Target="../media/image2.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tif"/><Relationship Id="rId4" Type="http://schemas.openxmlformats.org/officeDocument/2006/relationships/image" Target="../media/image4.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tif"/><Relationship Id="rId4" Type="http://schemas.openxmlformats.org/officeDocument/2006/relationships/image" Target="../media/image6.tif"/></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 name="Rectangle"/>
          <p:cNvSpPr/>
          <p:nvPr/>
        </p:nvSpPr>
        <p:spPr>
          <a:xfrm>
            <a:off x="-39370" y="-4461"/>
            <a:ext cx="24427628" cy="13831626"/>
          </a:xfrm>
          <a:prstGeom prst="rect">
            <a:avLst/>
          </a:prstGeom>
          <a:solidFill>
            <a:srgbClr val="C7CDD4"/>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73" name="Rectangle"/>
          <p:cNvSpPr/>
          <p:nvPr/>
        </p:nvSpPr>
        <p:spPr>
          <a:xfrm>
            <a:off x="-39370" y="-4461"/>
            <a:ext cx="24427628" cy="13831626"/>
          </a:xfrm>
          <a:prstGeom prst="rect">
            <a:avLst/>
          </a:prstGeom>
          <a:gradFill>
            <a:gsLst>
              <a:gs pos="0">
                <a:srgbClr val="88DDCF">
                  <a:alpha val="90449"/>
                </a:srgbClr>
              </a:gs>
              <a:gs pos="100000">
                <a:srgbClr val="869DD7">
                  <a:alpha val="90449"/>
                </a:srgbClr>
              </a:gs>
            </a:gsLst>
            <a:lin ang="3255681"/>
          </a:gra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74" name="Assessing key cost drivers associated with inpatient admission of patients with condition X"/>
          <p:cNvSpPr txBox="1"/>
          <p:nvPr/>
        </p:nvSpPr>
        <p:spPr>
          <a:xfrm>
            <a:off x="8469145" y="4301135"/>
            <a:ext cx="14764289" cy="5161186"/>
          </a:xfrm>
          <a:prstGeom prst="rect">
            <a:avLst/>
          </a:prstGeom>
          <a:ln w="12700">
            <a:miter lim="400000"/>
          </a:ln>
          <a:extLst>
            <a:ext uri="{C572A759-6A51-4108-AA02-DFA0A04FC94B}">
              <ma14:wrappingTextBoxFlag xmlns:ma14="http://schemas.microsoft.com/office/mac/drawingml/2011/main" val="1"/>
            </a:ext>
          </a:extLst>
        </p:spPr>
        <p:txBody>
          <a:bodyPr lIns="91392" tIns="91392" rIns="91392" bIns="91392">
            <a:spAutoFit/>
          </a:bodyPr>
          <a:lstStyle>
            <a:lvl1pPr defTabSz="1828800">
              <a:defRPr b="1" sz="8200">
                <a:solidFill>
                  <a:srgbClr val="FFFFFF"/>
                </a:solidFill>
              </a:defRPr>
            </a:lvl1pPr>
          </a:lstStyle>
          <a:p>
            <a:pPr/>
            <a:r>
              <a:t>Assessing key cost drivers associated with inpatient admission of patients with condition X</a:t>
            </a:r>
          </a:p>
        </p:txBody>
      </p:sp>
      <p:sp>
        <p:nvSpPr>
          <p:cNvPr id="75" name="Shape"/>
          <p:cNvSpPr/>
          <p:nvPr/>
        </p:nvSpPr>
        <p:spPr>
          <a:xfrm>
            <a:off x="-959541" y="5004765"/>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FFFFF">
              <a:alpha val="29692"/>
            </a:srgbClr>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76" name="Shape"/>
          <p:cNvSpPr/>
          <p:nvPr/>
        </p:nvSpPr>
        <p:spPr>
          <a:xfrm>
            <a:off x="1502662" y="11231267"/>
            <a:ext cx="1269139" cy="1269340"/>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FFFFF">
              <a:alpha val="29692"/>
            </a:srgbClr>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77" name="Shape"/>
          <p:cNvSpPr/>
          <p:nvPr/>
        </p:nvSpPr>
        <p:spPr>
          <a:xfrm>
            <a:off x="4447527" y="12932181"/>
            <a:ext cx="1269139" cy="1269340"/>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FFFFF">
              <a:alpha val="29692"/>
            </a:srgbClr>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78" name="Shape"/>
          <p:cNvSpPr/>
          <p:nvPr/>
        </p:nvSpPr>
        <p:spPr>
          <a:xfrm>
            <a:off x="240743" y="8881722"/>
            <a:ext cx="797338" cy="797464"/>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FFFFF">
              <a:alpha val="29692"/>
            </a:srgbClr>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79" name="Shape"/>
          <p:cNvSpPr/>
          <p:nvPr/>
        </p:nvSpPr>
        <p:spPr>
          <a:xfrm>
            <a:off x="6504169" y="-1164220"/>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FFFFF">
              <a:alpha val="29692"/>
            </a:srgbClr>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80" name="Shape"/>
          <p:cNvSpPr/>
          <p:nvPr/>
        </p:nvSpPr>
        <p:spPr>
          <a:xfrm>
            <a:off x="10471611" y="834115"/>
            <a:ext cx="797339" cy="797464"/>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FFFFF">
              <a:alpha val="68952"/>
            </a:srgbClr>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81" name="Cash"/>
          <p:cNvSpPr/>
          <p:nvPr/>
        </p:nvSpPr>
        <p:spPr>
          <a:xfrm>
            <a:off x="4178432" y="4764480"/>
            <a:ext cx="3198127" cy="13117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20071"/>
                </a:lnTo>
                <a:lnTo>
                  <a:pt x="21600" y="0"/>
                </a:lnTo>
                <a:lnTo>
                  <a:pt x="0" y="0"/>
                </a:lnTo>
                <a:close/>
                <a:moveTo>
                  <a:pt x="3019" y="1846"/>
                </a:moveTo>
                <a:lnTo>
                  <a:pt x="9380" y="1846"/>
                </a:lnTo>
                <a:cubicBezTo>
                  <a:pt x="8379" y="3482"/>
                  <a:pt x="7686" y="6872"/>
                  <a:pt x="7686" y="10802"/>
                </a:cubicBezTo>
                <a:cubicBezTo>
                  <a:pt x="7686" y="14732"/>
                  <a:pt x="8379" y="18118"/>
                  <a:pt x="9380" y="19754"/>
                </a:cubicBezTo>
                <a:lnTo>
                  <a:pt x="3019" y="19754"/>
                </a:lnTo>
                <a:cubicBezTo>
                  <a:pt x="2835" y="16931"/>
                  <a:pt x="1920" y="14704"/>
                  <a:pt x="762" y="14256"/>
                </a:cubicBezTo>
                <a:lnTo>
                  <a:pt x="762" y="7344"/>
                </a:lnTo>
                <a:cubicBezTo>
                  <a:pt x="1920" y="6896"/>
                  <a:pt x="2835" y="4669"/>
                  <a:pt x="3019" y="1846"/>
                </a:cubicBezTo>
                <a:close/>
                <a:moveTo>
                  <a:pt x="12080" y="1846"/>
                </a:moveTo>
                <a:lnTo>
                  <a:pt x="18581" y="1846"/>
                </a:lnTo>
                <a:cubicBezTo>
                  <a:pt x="18765" y="4669"/>
                  <a:pt x="19678" y="6896"/>
                  <a:pt x="20836" y="7344"/>
                </a:cubicBezTo>
                <a:lnTo>
                  <a:pt x="20836" y="14256"/>
                </a:lnTo>
                <a:cubicBezTo>
                  <a:pt x="19678" y="14704"/>
                  <a:pt x="18765" y="16931"/>
                  <a:pt x="18581" y="19754"/>
                </a:cubicBezTo>
                <a:lnTo>
                  <a:pt x="12080" y="19754"/>
                </a:lnTo>
                <a:cubicBezTo>
                  <a:pt x="13080" y="18118"/>
                  <a:pt x="13772" y="14732"/>
                  <a:pt x="13772" y="10802"/>
                </a:cubicBezTo>
                <a:cubicBezTo>
                  <a:pt x="13772" y="6872"/>
                  <a:pt x="13080" y="3482"/>
                  <a:pt x="12080" y="1846"/>
                </a:cubicBezTo>
                <a:close/>
                <a:moveTo>
                  <a:pt x="4544" y="7884"/>
                </a:moveTo>
                <a:cubicBezTo>
                  <a:pt x="4232" y="7884"/>
                  <a:pt x="3921" y="8174"/>
                  <a:pt x="3683" y="8754"/>
                </a:cubicBezTo>
                <a:cubicBezTo>
                  <a:pt x="3208" y="9913"/>
                  <a:pt x="3208" y="11795"/>
                  <a:pt x="3683" y="12953"/>
                </a:cubicBezTo>
                <a:cubicBezTo>
                  <a:pt x="4159" y="14112"/>
                  <a:pt x="4929" y="14112"/>
                  <a:pt x="5404" y="12953"/>
                </a:cubicBezTo>
                <a:cubicBezTo>
                  <a:pt x="5880" y="11795"/>
                  <a:pt x="5880" y="9913"/>
                  <a:pt x="5404" y="8754"/>
                </a:cubicBezTo>
                <a:cubicBezTo>
                  <a:pt x="5167" y="8174"/>
                  <a:pt x="4855" y="7884"/>
                  <a:pt x="4544" y="7884"/>
                </a:cubicBezTo>
                <a:close/>
                <a:moveTo>
                  <a:pt x="16914" y="7884"/>
                </a:moveTo>
                <a:cubicBezTo>
                  <a:pt x="16603" y="7884"/>
                  <a:pt x="16291" y="8174"/>
                  <a:pt x="16054" y="8754"/>
                </a:cubicBezTo>
                <a:cubicBezTo>
                  <a:pt x="15578" y="9913"/>
                  <a:pt x="15578" y="11795"/>
                  <a:pt x="16054" y="12953"/>
                </a:cubicBezTo>
                <a:cubicBezTo>
                  <a:pt x="16529" y="14112"/>
                  <a:pt x="17301" y="14112"/>
                  <a:pt x="17776" y="12953"/>
                </a:cubicBezTo>
                <a:cubicBezTo>
                  <a:pt x="18252" y="11795"/>
                  <a:pt x="18252" y="9913"/>
                  <a:pt x="17776" y="8754"/>
                </a:cubicBezTo>
                <a:cubicBezTo>
                  <a:pt x="17539" y="8174"/>
                  <a:pt x="17226" y="7884"/>
                  <a:pt x="16914" y="7884"/>
                </a:cubicBezTo>
                <a:close/>
              </a:path>
            </a:pathLst>
          </a:custGeom>
          <a:solidFill>
            <a:srgbClr val="FFFFFF">
              <a:alpha val="50000"/>
            </a:srgbClr>
          </a:solidFill>
          <a:ln w="12700">
            <a:solidFill>
              <a:schemeClr val="accent1"/>
            </a:solidFill>
            <a:miter/>
          </a:ln>
        </p:spPr>
        <p:txBody>
          <a:bodyPr lIns="45719" rIns="45719" anchor="ctr"/>
          <a:lstStyle/>
          <a:p>
            <a:pPr/>
          </a:p>
        </p:txBody>
      </p:sp>
      <p:sp>
        <p:nvSpPr>
          <p:cNvPr id="82" name="Shape"/>
          <p:cNvSpPr/>
          <p:nvPr/>
        </p:nvSpPr>
        <p:spPr>
          <a:xfrm>
            <a:off x="936295" y="-19285"/>
            <a:ext cx="5346739" cy="5347583"/>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FFFFF">
              <a:alpha val="68952"/>
            </a:srgbClr>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83" name="Cash"/>
          <p:cNvSpPr/>
          <p:nvPr/>
        </p:nvSpPr>
        <p:spPr>
          <a:xfrm>
            <a:off x="987383" y="9953335"/>
            <a:ext cx="2299697" cy="9432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20071"/>
                </a:lnTo>
                <a:lnTo>
                  <a:pt x="21600" y="0"/>
                </a:lnTo>
                <a:lnTo>
                  <a:pt x="0" y="0"/>
                </a:lnTo>
                <a:close/>
                <a:moveTo>
                  <a:pt x="3019" y="1846"/>
                </a:moveTo>
                <a:lnTo>
                  <a:pt x="9380" y="1846"/>
                </a:lnTo>
                <a:cubicBezTo>
                  <a:pt x="8379" y="3482"/>
                  <a:pt x="7686" y="6872"/>
                  <a:pt x="7686" y="10802"/>
                </a:cubicBezTo>
                <a:cubicBezTo>
                  <a:pt x="7686" y="14732"/>
                  <a:pt x="8379" y="18118"/>
                  <a:pt x="9380" y="19754"/>
                </a:cubicBezTo>
                <a:lnTo>
                  <a:pt x="3019" y="19754"/>
                </a:lnTo>
                <a:cubicBezTo>
                  <a:pt x="2835" y="16931"/>
                  <a:pt x="1920" y="14704"/>
                  <a:pt x="762" y="14256"/>
                </a:cubicBezTo>
                <a:lnTo>
                  <a:pt x="762" y="7344"/>
                </a:lnTo>
                <a:cubicBezTo>
                  <a:pt x="1920" y="6896"/>
                  <a:pt x="2835" y="4669"/>
                  <a:pt x="3019" y="1846"/>
                </a:cubicBezTo>
                <a:close/>
                <a:moveTo>
                  <a:pt x="12080" y="1846"/>
                </a:moveTo>
                <a:lnTo>
                  <a:pt x="18581" y="1846"/>
                </a:lnTo>
                <a:cubicBezTo>
                  <a:pt x="18765" y="4669"/>
                  <a:pt x="19678" y="6896"/>
                  <a:pt x="20836" y="7344"/>
                </a:cubicBezTo>
                <a:lnTo>
                  <a:pt x="20836" y="14256"/>
                </a:lnTo>
                <a:cubicBezTo>
                  <a:pt x="19678" y="14704"/>
                  <a:pt x="18765" y="16931"/>
                  <a:pt x="18581" y="19754"/>
                </a:cubicBezTo>
                <a:lnTo>
                  <a:pt x="12080" y="19754"/>
                </a:lnTo>
                <a:cubicBezTo>
                  <a:pt x="13080" y="18118"/>
                  <a:pt x="13772" y="14732"/>
                  <a:pt x="13772" y="10802"/>
                </a:cubicBezTo>
                <a:cubicBezTo>
                  <a:pt x="13772" y="6872"/>
                  <a:pt x="13080" y="3482"/>
                  <a:pt x="12080" y="1846"/>
                </a:cubicBezTo>
                <a:close/>
                <a:moveTo>
                  <a:pt x="4544" y="7884"/>
                </a:moveTo>
                <a:cubicBezTo>
                  <a:pt x="4232" y="7884"/>
                  <a:pt x="3921" y="8174"/>
                  <a:pt x="3683" y="8754"/>
                </a:cubicBezTo>
                <a:cubicBezTo>
                  <a:pt x="3208" y="9913"/>
                  <a:pt x="3208" y="11795"/>
                  <a:pt x="3683" y="12953"/>
                </a:cubicBezTo>
                <a:cubicBezTo>
                  <a:pt x="4159" y="14112"/>
                  <a:pt x="4929" y="14112"/>
                  <a:pt x="5404" y="12953"/>
                </a:cubicBezTo>
                <a:cubicBezTo>
                  <a:pt x="5880" y="11795"/>
                  <a:pt x="5880" y="9913"/>
                  <a:pt x="5404" y="8754"/>
                </a:cubicBezTo>
                <a:cubicBezTo>
                  <a:pt x="5167" y="8174"/>
                  <a:pt x="4855" y="7884"/>
                  <a:pt x="4544" y="7884"/>
                </a:cubicBezTo>
                <a:close/>
                <a:moveTo>
                  <a:pt x="16914" y="7884"/>
                </a:moveTo>
                <a:cubicBezTo>
                  <a:pt x="16603" y="7884"/>
                  <a:pt x="16291" y="8174"/>
                  <a:pt x="16054" y="8754"/>
                </a:cubicBezTo>
                <a:cubicBezTo>
                  <a:pt x="15578" y="9913"/>
                  <a:pt x="15578" y="11795"/>
                  <a:pt x="16054" y="12953"/>
                </a:cubicBezTo>
                <a:cubicBezTo>
                  <a:pt x="16529" y="14112"/>
                  <a:pt x="17301" y="14112"/>
                  <a:pt x="17776" y="12953"/>
                </a:cubicBezTo>
                <a:cubicBezTo>
                  <a:pt x="18252" y="11795"/>
                  <a:pt x="18252" y="9913"/>
                  <a:pt x="17776" y="8754"/>
                </a:cubicBezTo>
                <a:cubicBezTo>
                  <a:pt x="17539" y="8174"/>
                  <a:pt x="17226" y="7884"/>
                  <a:pt x="16914" y="7884"/>
                </a:cubicBezTo>
                <a:close/>
              </a:path>
            </a:pathLst>
          </a:custGeom>
          <a:solidFill>
            <a:srgbClr val="FFFFFF">
              <a:alpha val="50000"/>
            </a:srgbClr>
          </a:solidFill>
          <a:ln w="12700">
            <a:solidFill>
              <a:schemeClr val="accent1"/>
            </a:solidFill>
            <a:miter/>
          </a:ln>
        </p:spPr>
        <p:txBody>
          <a:bodyPr lIns="45719" rIns="45719" anchor="ctr"/>
          <a:lstStyle/>
          <a:p>
            <a:pPr/>
          </a:p>
        </p:txBody>
      </p:sp>
      <p:sp>
        <p:nvSpPr>
          <p:cNvPr id="84" name="Shape"/>
          <p:cNvSpPr/>
          <p:nvPr/>
        </p:nvSpPr>
        <p:spPr>
          <a:xfrm>
            <a:off x="2355200" y="8025791"/>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FFFFF">
              <a:alpha val="68952"/>
            </a:srgbClr>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85" name="Cash"/>
          <p:cNvSpPr/>
          <p:nvPr/>
        </p:nvSpPr>
        <p:spPr>
          <a:xfrm>
            <a:off x="-1304140" y="-565427"/>
            <a:ext cx="3198126" cy="13117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20071"/>
                </a:lnTo>
                <a:lnTo>
                  <a:pt x="21600" y="0"/>
                </a:lnTo>
                <a:lnTo>
                  <a:pt x="0" y="0"/>
                </a:lnTo>
                <a:close/>
                <a:moveTo>
                  <a:pt x="3019" y="1846"/>
                </a:moveTo>
                <a:lnTo>
                  <a:pt x="9380" y="1846"/>
                </a:lnTo>
                <a:cubicBezTo>
                  <a:pt x="8379" y="3482"/>
                  <a:pt x="7686" y="6872"/>
                  <a:pt x="7686" y="10802"/>
                </a:cubicBezTo>
                <a:cubicBezTo>
                  <a:pt x="7686" y="14732"/>
                  <a:pt x="8379" y="18118"/>
                  <a:pt x="9380" y="19754"/>
                </a:cubicBezTo>
                <a:lnTo>
                  <a:pt x="3019" y="19754"/>
                </a:lnTo>
                <a:cubicBezTo>
                  <a:pt x="2835" y="16931"/>
                  <a:pt x="1920" y="14704"/>
                  <a:pt x="762" y="14256"/>
                </a:cubicBezTo>
                <a:lnTo>
                  <a:pt x="762" y="7344"/>
                </a:lnTo>
                <a:cubicBezTo>
                  <a:pt x="1920" y="6896"/>
                  <a:pt x="2835" y="4669"/>
                  <a:pt x="3019" y="1846"/>
                </a:cubicBezTo>
                <a:close/>
                <a:moveTo>
                  <a:pt x="12080" y="1846"/>
                </a:moveTo>
                <a:lnTo>
                  <a:pt x="18581" y="1846"/>
                </a:lnTo>
                <a:cubicBezTo>
                  <a:pt x="18765" y="4669"/>
                  <a:pt x="19678" y="6896"/>
                  <a:pt x="20836" y="7344"/>
                </a:cubicBezTo>
                <a:lnTo>
                  <a:pt x="20836" y="14256"/>
                </a:lnTo>
                <a:cubicBezTo>
                  <a:pt x="19678" y="14704"/>
                  <a:pt x="18765" y="16931"/>
                  <a:pt x="18581" y="19754"/>
                </a:cubicBezTo>
                <a:lnTo>
                  <a:pt x="12080" y="19754"/>
                </a:lnTo>
                <a:cubicBezTo>
                  <a:pt x="13080" y="18118"/>
                  <a:pt x="13772" y="14732"/>
                  <a:pt x="13772" y="10802"/>
                </a:cubicBezTo>
                <a:cubicBezTo>
                  <a:pt x="13772" y="6872"/>
                  <a:pt x="13080" y="3482"/>
                  <a:pt x="12080" y="1846"/>
                </a:cubicBezTo>
                <a:close/>
                <a:moveTo>
                  <a:pt x="4544" y="7884"/>
                </a:moveTo>
                <a:cubicBezTo>
                  <a:pt x="4232" y="7884"/>
                  <a:pt x="3921" y="8174"/>
                  <a:pt x="3683" y="8754"/>
                </a:cubicBezTo>
                <a:cubicBezTo>
                  <a:pt x="3208" y="9913"/>
                  <a:pt x="3208" y="11795"/>
                  <a:pt x="3683" y="12953"/>
                </a:cubicBezTo>
                <a:cubicBezTo>
                  <a:pt x="4159" y="14112"/>
                  <a:pt x="4929" y="14112"/>
                  <a:pt x="5404" y="12953"/>
                </a:cubicBezTo>
                <a:cubicBezTo>
                  <a:pt x="5880" y="11795"/>
                  <a:pt x="5880" y="9913"/>
                  <a:pt x="5404" y="8754"/>
                </a:cubicBezTo>
                <a:cubicBezTo>
                  <a:pt x="5167" y="8174"/>
                  <a:pt x="4855" y="7884"/>
                  <a:pt x="4544" y="7884"/>
                </a:cubicBezTo>
                <a:close/>
                <a:moveTo>
                  <a:pt x="16914" y="7884"/>
                </a:moveTo>
                <a:cubicBezTo>
                  <a:pt x="16603" y="7884"/>
                  <a:pt x="16291" y="8174"/>
                  <a:pt x="16054" y="8754"/>
                </a:cubicBezTo>
                <a:cubicBezTo>
                  <a:pt x="15578" y="9913"/>
                  <a:pt x="15578" y="11795"/>
                  <a:pt x="16054" y="12953"/>
                </a:cubicBezTo>
                <a:cubicBezTo>
                  <a:pt x="16529" y="14112"/>
                  <a:pt x="17301" y="14112"/>
                  <a:pt x="17776" y="12953"/>
                </a:cubicBezTo>
                <a:cubicBezTo>
                  <a:pt x="18252" y="11795"/>
                  <a:pt x="18252" y="9913"/>
                  <a:pt x="17776" y="8754"/>
                </a:cubicBezTo>
                <a:cubicBezTo>
                  <a:pt x="17539" y="8174"/>
                  <a:pt x="17226" y="7884"/>
                  <a:pt x="16914" y="7884"/>
                </a:cubicBezTo>
                <a:close/>
              </a:path>
            </a:pathLst>
          </a:custGeom>
          <a:solidFill>
            <a:srgbClr val="FFFFFF">
              <a:alpha val="50000"/>
            </a:srgbClr>
          </a:solidFill>
          <a:ln w="12700">
            <a:solidFill>
              <a:schemeClr val="accent1"/>
            </a:solidFill>
            <a:miter/>
          </a:ln>
        </p:spPr>
        <p:txBody>
          <a:bodyPr lIns="45719" rIns="45719" anchor="ctr"/>
          <a:lstStyle/>
          <a:p>
            <a:pPr/>
          </a:p>
        </p:txBody>
      </p:sp>
      <p:sp>
        <p:nvSpPr>
          <p:cNvPr id="86" name="Slide Number"/>
          <p:cNvSpPr txBox="1"/>
          <p:nvPr>
            <p:ph type="sldNum" sz="quarter" idx="2"/>
          </p:nvPr>
        </p:nvSpPr>
        <p:spPr>
          <a:xfrm>
            <a:off x="22330772" y="12799042"/>
            <a:ext cx="365001" cy="5510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TextBox 6"/>
          <p:cNvSpPr txBox="1"/>
          <p:nvPr>
            <p:ph type="sldNum" sz="quarter" idx="2"/>
          </p:nvPr>
        </p:nvSpPr>
        <p:spPr>
          <a:xfrm>
            <a:off x="23266621" y="610540"/>
            <a:ext cx="455387" cy="487645"/>
          </a:xfrm>
          <a:prstGeom prst="rect">
            <a:avLst/>
          </a:prstGeom>
          <a:extLst>
            <a:ext uri="{C572A759-6A51-4108-AA02-DFA0A04FC94B}">
              <ma14:wrappingTextBoxFlag xmlns:ma14="http://schemas.microsoft.com/office/mac/drawingml/2011/main" val="1"/>
            </a:ext>
          </a:extLst>
        </p:spPr>
        <p:txBody>
          <a:bodyPr/>
          <a:lstStyle>
            <a:lvl1pPr algn="ctr">
              <a:defRPr sz="2000">
                <a:solidFill>
                  <a:srgbClr val="FFFFFF"/>
                </a:solidFill>
                <a:latin typeface="+mn-lt"/>
                <a:ea typeface="+mn-ea"/>
                <a:cs typeface="+mn-cs"/>
                <a:sym typeface="Montserrat Regular"/>
              </a:defRPr>
            </a:lvl1pPr>
          </a:lstStyle>
          <a:p>
            <a:pPr/>
            <a:fld id="{86CB4B4D-7CA3-9044-876B-883B54F8677D}" type="slidenum"/>
          </a:p>
        </p:txBody>
      </p:sp>
      <p:sp>
        <p:nvSpPr>
          <p:cNvPr id="184" name="Group 3"/>
          <p:cNvSpPr txBox="1"/>
          <p:nvPr/>
        </p:nvSpPr>
        <p:spPr>
          <a:xfrm>
            <a:off x="1480322" y="558758"/>
            <a:ext cx="6846505" cy="2291374"/>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Race</a:t>
            </a:r>
          </a:p>
        </p:txBody>
      </p:sp>
      <p:sp>
        <p:nvSpPr>
          <p:cNvPr id="185" name="There are more Chinese represented in our data…"/>
          <p:cNvSpPr txBox="1"/>
          <p:nvPr/>
        </p:nvSpPr>
        <p:spPr>
          <a:xfrm>
            <a:off x="1485366" y="10410592"/>
            <a:ext cx="10980515" cy="1183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60947" indent="-360947">
              <a:buSzPct val="100000"/>
              <a:buChar char="•"/>
            </a:pPr>
            <a:r>
              <a:t>There are more Chinese represented in our data</a:t>
            </a:r>
          </a:p>
          <a:p>
            <a:pPr marL="360947" indent="-360947">
              <a:buSzPct val="100000"/>
              <a:buChar char="•"/>
            </a:pPr>
            <a:r>
              <a:t>Malays have the highest mean out of all races</a:t>
            </a:r>
          </a:p>
        </p:txBody>
      </p:sp>
      <p:pic>
        <p:nvPicPr>
          <p:cNvPr id="186" name="Image" descr="Image"/>
          <p:cNvPicPr>
            <a:picLocks noChangeAspect="1"/>
          </p:cNvPicPr>
          <p:nvPr/>
        </p:nvPicPr>
        <p:blipFill>
          <a:blip r:embed="rId3">
            <a:extLst/>
          </a:blip>
          <a:stretch>
            <a:fillRect/>
          </a:stretch>
        </p:blipFill>
        <p:spPr>
          <a:xfrm>
            <a:off x="1319456" y="1714163"/>
            <a:ext cx="10835300" cy="7152635"/>
          </a:xfrm>
          <a:prstGeom prst="rect">
            <a:avLst/>
          </a:prstGeom>
          <a:ln w="12700">
            <a:miter lim="400000"/>
          </a:ln>
        </p:spPr>
      </p:pic>
      <p:sp>
        <p:nvSpPr>
          <p:cNvPr id="187" name="Indian"/>
          <p:cNvSpPr txBox="1"/>
          <p:nvPr/>
        </p:nvSpPr>
        <p:spPr>
          <a:xfrm>
            <a:off x="2725645" y="9044677"/>
            <a:ext cx="1038410"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700"/>
            </a:lvl1pPr>
          </a:lstStyle>
          <a:p>
            <a:pPr/>
            <a:r>
              <a:t>Indian</a:t>
            </a:r>
          </a:p>
        </p:txBody>
      </p:sp>
      <p:sp>
        <p:nvSpPr>
          <p:cNvPr id="188" name="Chinese"/>
          <p:cNvSpPr txBox="1"/>
          <p:nvPr/>
        </p:nvSpPr>
        <p:spPr>
          <a:xfrm>
            <a:off x="5002139" y="9044677"/>
            <a:ext cx="1362222"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700"/>
            </a:lvl1pPr>
          </a:lstStyle>
          <a:p>
            <a:pPr/>
            <a:r>
              <a:t>Chinese</a:t>
            </a:r>
          </a:p>
        </p:txBody>
      </p:sp>
      <p:sp>
        <p:nvSpPr>
          <p:cNvPr id="189" name="Malay"/>
          <p:cNvSpPr txBox="1"/>
          <p:nvPr/>
        </p:nvSpPr>
        <p:spPr>
          <a:xfrm>
            <a:off x="7790040" y="9044677"/>
            <a:ext cx="1018820"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700"/>
            </a:lvl1pPr>
          </a:lstStyle>
          <a:p>
            <a:pPr/>
            <a:r>
              <a:t>Malay</a:t>
            </a:r>
          </a:p>
        </p:txBody>
      </p:sp>
      <p:sp>
        <p:nvSpPr>
          <p:cNvPr id="190" name="Others"/>
          <p:cNvSpPr txBox="1"/>
          <p:nvPr/>
        </p:nvSpPr>
        <p:spPr>
          <a:xfrm>
            <a:off x="10425262" y="9044677"/>
            <a:ext cx="1133176"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700"/>
            </a:lvl1pPr>
          </a:lstStyle>
          <a:p>
            <a:pPr/>
            <a:r>
              <a:t>Others</a:t>
            </a:r>
          </a:p>
        </p:txBody>
      </p:sp>
      <p:grpSp>
        <p:nvGrpSpPr>
          <p:cNvPr id="196" name="Group"/>
          <p:cNvGrpSpPr/>
          <p:nvPr/>
        </p:nvGrpSpPr>
        <p:grpSpPr>
          <a:xfrm>
            <a:off x="12682446" y="1580658"/>
            <a:ext cx="10980514" cy="6708445"/>
            <a:chOff x="0" y="0"/>
            <a:chExt cx="10980513" cy="6708444"/>
          </a:xfrm>
        </p:grpSpPr>
        <p:pic>
          <p:nvPicPr>
            <p:cNvPr id="191" name="Image" descr="Image"/>
            <p:cNvPicPr>
              <a:picLocks noChangeAspect="1"/>
            </p:cNvPicPr>
            <p:nvPr/>
          </p:nvPicPr>
          <p:blipFill>
            <a:blip r:embed="rId4">
              <a:extLst/>
            </a:blip>
            <a:stretch>
              <a:fillRect/>
            </a:stretch>
          </p:blipFill>
          <p:spPr>
            <a:xfrm>
              <a:off x="0" y="0"/>
              <a:ext cx="10980514" cy="6708445"/>
            </a:xfrm>
            <a:prstGeom prst="rect">
              <a:avLst/>
            </a:prstGeom>
            <a:ln w="12700" cap="flat">
              <a:noFill/>
              <a:miter lim="400000"/>
            </a:ln>
            <a:effectLst/>
          </p:spPr>
        </p:pic>
        <p:sp>
          <p:nvSpPr>
            <p:cNvPr id="192" name="Indian"/>
            <p:cNvSpPr txBox="1"/>
            <p:nvPr/>
          </p:nvSpPr>
          <p:spPr>
            <a:xfrm>
              <a:off x="5181600" y="5406619"/>
              <a:ext cx="1038409" cy="497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700"/>
              </a:lvl1pPr>
            </a:lstStyle>
            <a:p>
              <a:pPr/>
              <a:r>
                <a:t>Indian</a:t>
              </a:r>
            </a:p>
          </p:txBody>
        </p:sp>
        <p:sp>
          <p:nvSpPr>
            <p:cNvPr id="193" name="Chinese"/>
            <p:cNvSpPr txBox="1"/>
            <p:nvPr/>
          </p:nvSpPr>
          <p:spPr>
            <a:xfrm>
              <a:off x="752493" y="4238219"/>
              <a:ext cx="1362222" cy="497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700"/>
              </a:lvl1pPr>
            </a:lstStyle>
            <a:p>
              <a:pPr/>
              <a:r>
                <a:t>Chinese</a:t>
              </a:r>
            </a:p>
          </p:txBody>
        </p:sp>
        <p:sp>
          <p:nvSpPr>
            <p:cNvPr id="194" name="Malay"/>
            <p:cNvSpPr txBox="1"/>
            <p:nvPr/>
          </p:nvSpPr>
          <p:spPr>
            <a:xfrm>
              <a:off x="9052194" y="2917419"/>
              <a:ext cx="1018820" cy="497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700"/>
              </a:lvl1pPr>
            </a:lstStyle>
            <a:p>
              <a:pPr/>
              <a:r>
                <a:t>Malay</a:t>
              </a:r>
            </a:p>
          </p:txBody>
        </p:sp>
        <p:sp>
          <p:nvSpPr>
            <p:cNvPr id="195" name="Others"/>
            <p:cNvSpPr txBox="1"/>
            <p:nvPr/>
          </p:nvSpPr>
          <p:spPr>
            <a:xfrm>
              <a:off x="2645016" y="1647419"/>
              <a:ext cx="1133176" cy="497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700"/>
              </a:lvl1pPr>
            </a:lstStyle>
            <a:p>
              <a:pPr/>
              <a:r>
                <a:t>Others</a:t>
              </a:r>
            </a:p>
          </p:txBody>
        </p:sp>
      </p:grpSp>
      <p:pic>
        <p:nvPicPr>
          <p:cNvPr id="197" name="Image" descr="Image"/>
          <p:cNvPicPr>
            <a:picLocks noChangeAspect="1"/>
          </p:cNvPicPr>
          <p:nvPr/>
        </p:nvPicPr>
        <p:blipFill>
          <a:blip r:embed="rId5">
            <a:extLst/>
          </a:blip>
          <a:stretch>
            <a:fillRect/>
          </a:stretch>
        </p:blipFill>
        <p:spPr>
          <a:xfrm>
            <a:off x="14732984" y="9053563"/>
            <a:ext cx="7300531" cy="3320004"/>
          </a:xfrm>
          <a:prstGeom prst="rect">
            <a:avLst/>
          </a:prstGeom>
          <a:ln w="12700">
            <a:miter lim="400000"/>
          </a:ln>
        </p:spPr>
      </p:pic>
      <p:sp>
        <p:nvSpPr>
          <p:cNvPr id="198" name="TextBox 46"/>
          <p:cNvSpPr txBox="1"/>
          <p:nvPr/>
        </p:nvSpPr>
        <p:spPr>
          <a:xfrm>
            <a:off x="2999106" y="13138027"/>
            <a:ext cx="20699928" cy="56209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20578" indent="-220578">
              <a:lnSpc>
                <a:spcPts val="4000"/>
              </a:lnSpc>
              <a:buSzPct val="100000"/>
              <a:buChar char="•"/>
              <a:defRPr spc="235" sz="2200"/>
            </a:lvl1pPr>
          </a:lstStyle>
          <a:p>
            <a:pPr/>
            <a:r>
              <a:t>Not tested for homogeneity assumptions due to time constraint. Tukey's Honestly Significant Difference</a:t>
            </a:r>
          </a:p>
        </p:txBody>
      </p:sp>
      <p:sp>
        <p:nvSpPr>
          <p:cNvPr id="199"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TextBox 6"/>
          <p:cNvSpPr txBox="1"/>
          <p:nvPr>
            <p:ph type="sldNum" sz="quarter" idx="2"/>
          </p:nvPr>
        </p:nvSpPr>
        <p:spPr>
          <a:xfrm>
            <a:off x="23304848" y="610540"/>
            <a:ext cx="378933" cy="487645"/>
          </a:xfrm>
          <a:prstGeom prst="rect">
            <a:avLst/>
          </a:prstGeom>
          <a:extLst>
            <a:ext uri="{C572A759-6A51-4108-AA02-DFA0A04FC94B}">
              <ma14:wrappingTextBoxFlag xmlns:ma14="http://schemas.microsoft.com/office/mac/drawingml/2011/main" val="1"/>
            </a:ext>
          </a:extLst>
        </p:spPr>
        <p:txBody>
          <a:bodyPr/>
          <a:lstStyle>
            <a:lvl1pPr algn="ctr">
              <a:defRPr sz="2000">
                <a:solidFill>
                  <a:srgbClr val="FFFFFF"/>
                </a:solidFill>
                <a:latin typeface="+mn-lt"/>
                <a:ea typeface="+mn-ea"/>
                <a:cs typeface="+mn-cs"/>
                <a:sym typeface="Montserrat Regular"/>
              </a:defRPr>
            </a:lvl1pPr>
          </a:lstStyle>
          <a:p>
            <a:pPr/>
            <a:fld id="{86CB4B4D-7CA3-9044-876B-883B54F8677D}" type="slidenum"/>
          </a:p>
        </p:txBody>
      </p:sp>
      <p:sp>
        <p:nvSpPr>
          <p:cNvPr id="204" name="Group 3"/>
          <p:cNvSpPr txBox="1"/>
          <p:nvPr/>
        </p:nvSpPr>
        <p:spPr>
          <a:xfrm>
            <a:off x="1480322" y="558758"/>
            <a:ext cx="6846505" cy="2291374"/>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Age</a:t>
            </a:r>
          </a:p>
        </p:txBody>
      </p:sp>
      <p:sp>
        <p:nvSpPr>
          <p:cNvPr id="205" name="Bimodal Distribution - We have 2 groups - above 55 and below 55…"/>
          <p:cNvSpPr txBox="1"/>
          <p:nvPr/>
        </p:nvSpPr>
        <p:spPr>
          <a:xfrm>
            <a:off x="4588569" y="10755630"/>
            <a:ext cx="15194161" cy="1183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360947" indent="-360947">
              <a:buSzPct val="100000"/>
              <a:buChar char="•"/>
            </a:pPr>
            <a:r>
              <a:t>Bimodal Distribution - We have 2 groups - above 55 and below 55</a:t>
            </a:r>
          </a:p>
          <a:p>
            <a:pPr marL="360947" indent="-360947">
              <a:buSzPct val="100000"/>
              <a:buChar char="•"/>
            </a:pPr>
            <a:r>
              <a:t>Patients &gt; 55 years old have ~31% higher mean total bill than those &lt; 55</a:t>
            </a:r>
          </a:p>
        </p:txBody>
      </p:sp>
      <p:pic>
        <p:nvPicPr>
          <p:cNvPr id="206" name="Image" descr="Image"/>
          <p:cNvPicPr>
            <a:picLocks noChangeAspect="1"/>
          </p:cNvPicPr>
          <p:nvPr/>
        </p:nvPicPr>
        <p:blipFill>
          <a:blip r:embed="rId3">
            <a:extLst/>
          </a:blip>
          <a:stretch>
            <a:fillRect/>
          </a:stretch>
        </p:blipFill>
        <p:spPr>
          <a:xfrm>
            <a:off x="1128407" y="2336092"/>
            <a:ext cx="10577557" cy="7049708"/>
          </a:xfrm>
          <a:prstGeom prst="rect">
            <a:avLst/>
          </a:prstGeom>
          <a:ln w="12700">
            <a:miter lim="400000"/>
          </a:ln>
        </p:spPr>
      </p:pic>
      <p:pic>
        <p:nvPicPr>
          <p:cNvPr id="207" name="Image" descr="Image"/>
          <p:cNvPicPr>
            <a:picLocks noChangeAspect="1"/>
          </p:cNvPicPr>
          <p:nvPr/>
        </p:nvPicPr>
        <p:blipFill>
          <a:blip r:embed="rId4">
            <a:extLst/>
          </a:blip>
          <a:stretch>
            <a:fillRect/>
          </a:stretch>
        </p:blipFill>
        <p:spPr>
          <a:xfrm>
            <a:off x="11769857" y="2127037"/>
            <a:ext cx="11312760" cy="7467818"/>
          </a:xfrm>
          <a:prstGeom prst="rect">
            <a:avLst/>
          </a:prstGeom>
          <a:ln w="12700">
            <a:miter lim="400000"/>
          </a:ln>
        </p:spPr>
      </p:pic>
      <p:sp>
        <p:nvSpPr>
          <p:cNvPr id="208" name="Text"/>
          <p:cNvSpPr txBox="1"/>
          <p:nvPr/>
        </p:nvSpPr>
        <p:spPr>
          <a:xfrm>
            <a:off x="22183730" y="12799042"/>
            <a:ext cx="512043"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Which variable matters?"/>
          <p:cNvSpPr txBox="1"/>
          <p:nvPr/>
        </p:nvSpPr>
        <p:spPr>
          <a:xfrm>
            <a:off x="6967739" y="5253635"/>
            <a:ext cx="13206953" cy="1503586"/>
          </a:xfrm>
          <a:prstGeom prst="rect">
            <a:avLst/>
          </a:prstGeom>
          <a:ln w="12700">
            <a:miter lim="400000"/>
          </a:ln>
          <a:extLst>
            <a:ext uri="{C572A759-6A51-4108-AA02-DFA0A04FC94B}">
              <ma14:wrappingTextBoxFlag xmlns:ma14="http://schemas.microsoft.com/office/mac/drawingml/2011/main" val="1"/>
            </a:ext>
          </a:extLst>
        </p:spPr>
        <p:txBody>
          <a:bodyPr lIns="91392" tIns="91392" rIns="91392" bIns="91392">
            <a:spAutoFit/>
          </a:bodyPr>
          <a:lstStyle>
            <a:lvl1pPr defTabSz="1828800">
              <a:defRPr b="1" sz="8700">
                <a:solidFill>
                  <a:srgbClr val="222B35"/>
                </a:solidFill>
              </a:defRPr>
            </a:lvl1pPr>
          </a:lstStyle>
          <a:p>
            <a:pPr/>
            <a:r>
              <a:t>Which variable matters?</a:t>
            </a:r>
          </a:p>
        </p:txBody>
      </p:sp>
      <p:sp>
        <p:nvSpPr>
          <p:cNvPr id="213" name="Shape"/>
          <p:cNvSpPr/>
          <p:nvPr/>
        </p:nvSpPr>
        <p:spPr>
          <a:xfrm>
            <a:off x="-959541" y="5004765"/>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214" name="Shape"/>
          <p:cNvSpPr/>
          <p:nvPr/>
        </p:nvSpPr>
        <p:spPr>
          <a:xfrm>
            <a:off x="936295" y="-19285"/>
            <a:ext cx="5346739" cy="5347583"/>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215" name="Shape"/>
          <p:cNvSpPr/>
          <p:nvPr/>
        </p:nvSpPr>
        <p:spPr>
          <a:xfrm>
            <a:off x="2355200" y="8025791"/>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216" name="Shape"/>
          <p:cNvSpPr/>
          <p:nvPr/>
        </p:nvSpPr>
        <p:spPr>
          <a:xfrm>
            <a:off x="1502662" y="11231267"/>
            <a:ext cx="1269139" cy="1269340"/>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217" name="Shape"/>
          <p:cNvSpPr/>
          <p:nvPr/>
        </p:nvSpPr>
        <p:spPr>
          <a:xfrm>
            <a:off x="4447527" y="12932181"/>
            <a:ext cx="1269139" cy="1269340"/>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218" name="Shape"/>
          <p:cNvSpPr/>
          <p:nvPr/>
        </p:nvSpPr>
        <p:spPr>
          <a:xfrm>
            <a:off x="240743" y="8881722"/>
            <a:ext cx="797338" cy="797464"/>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219" name="A quick way to help us focus on what matters ."/>
          <p:cNvSpPr txBox="1"/>
          <p:nvPr/>
        </p:nvSpPr>
        <p:spPr>
          <a:xfrm>
            <a:off x="7129185" y="6932991"/>
            <a:ext cx="12884060" cy="792386"/>
          </a:xfrm>
          <a:prstGeom prst="rect">
            <a:avLst/>
          </a:prstGeom>
          <a:ln w="12700">
            <a:miter lim="400000"/>
          </a:ln>
          <a:extLst>
            <a:ext uri="{C572A759-6A51-4108-AA02-DFA0A04FC94B}">
              <ma14:wrappingTextBoxFlag xmlns:ma14="http://schemas.microsoft.com/office/mac/drawingml/2011/main" val="1"/>
            </a:ext>
          </a:extLst>
        </p:spPr>
        <p:txBody>
          <a:bodyPr lIns="91392" tIns="91392" rIns="91392" bIns="91392">
            <a:spAutoFit/>
          </a:bodyPr>
          <a:lstStyle>
            <a:lvl1pPr defTabSz="1828800">
              <a:defRPr b="1" sz="4000">
                <a:solidFill>
                  <a:srgbClr val="4C99F9"/>
                </a:solidFill>
              </a:defRPr>
            </a:lvl1pPr>
          </a:lstStyle>
          <a:p>
            <a:pPr/>
            <a:r>
              <a:t>A quick way to help us focus on what matters .</a:t>
            </a:r>
          </a:p>
        </p:txBody>
      </p:sp>
      <p:sp>
        <p:nvSpPr>
          <p:cNvPr id="220" name="Shape"/>
          <p:cNvSpPr/>
          <p:nvPr/>
        </p:nvSpPr>
        <p:spPr>
          <a:xfrm>
            <a:off x="6504169" y="-1164220"/>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221" name="Shape"/>
          <p:cNvSpPr/>
          <p:nvPr/>
        </p:nvSpPr>
        <p:spPr>
          <a:xfrm>
            <a:off x="10471611" y="834115"/>
            <a:ext cx="797339" cy="797464"/>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22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3"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Rectangle"/>
          <p:cNvSpPr/>
          <p:nvPr/>
        </p:nvSpPr>
        <p:spPr>
          <a:xfrm>
            <a:off x="753192" y="431800"/>
            <a:ext cx="22151286" cy="1270000"/>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pic>
        <p:nvPicPr>
          <p:cNvPr id="226" name="Image" descr="Image"/>
          <p:cNvPicPr>
            <a:picLocks noChangeAspect="1"/>
          </p:cNvPicPr>
          <p:nvPr/>
        </p:nvPicPr>
        <p:blipFill>
          <a:blip r:embed="rId3">
            <a:extLst/>
          </a:blip>
          <a:stretch>
            <a:fillRect/>
          </a:stretch>
        </p:blipFill>
        <p:spPr>
          <a:xfrm>
            <a:off x="588830" y="3169309"/>
            <a:ext cx="13663792" cy="8452052"/>
          </a:xfrm>
          <a:prstGeom prst="rect">
            <a:avLst/>
          </a:prstGeom>
          <a:ln w="12700">
            <a:miter lim="400000"/>
          </a:ln>
        </p:spPr>
      </p:pic>
      <p:sp>
        <p:nvSpPr>
          <p:cNvPr id="227" name="TextBox 6"/>
          <p:cNvSpPr txBox="1"/>
          <p:nvPr>
            <p:ph type="sldNum" sz="quarter" idx="2"/>
          </p:nvPr>
        </p:nvSpPr>
        <p:spPr>
          <a:xfrm>
            <a:off x="23279067" y="610540"/>
            <a:ext cx="430495" cy="487645"/>
          </a:xfrm>
          <a:prstGeom prst="rect">
            <a:avLst/>
          </a:prstGeom>
          <a:extLst>
            <a:ext uri="{C572A759-6A51-4108-AA02-DFA0A04FC94B}">
              <ma14:wrappingTextBoxFlag xmlns:ma14="http://schemas.microsoft.com/office/mac/drawingml/2011/main" val="1"/>
            </a:ext>
          </a:extLst>
        </p:spPr>
        <p:txBody>
          <a:bodyPr/>
          <a:lstStyle>
            <a:lvl1pPr algn="ctr">
              <a:defRPr sz="2000">
                <a:solidFill>
                  <a:srgbClr val="FFFFFF"/>
                </a:solidFill>
                <a:latin typeface="+mn-lt"/>
                <a:ea typeface="+mn-ea"/>
                <a:cs typeface="+mn-cs"/>
                <a:sym typeface="Montserrat Regular"/>
              </a:defRPr>
            </a:lvl1pPr>
          </a:lstStyle>
          <a:p>
            <a:pPr/>
            <a:fld id="{86CB4B4D-7CA3-9044-876B-883B54F8677D}" type="slidenum"/>
          </a:p>
        </p:txBody>
      </p:sp>
      <p:sp>
        <p:nvSpPr>
          <p:cNvPr id="228" name="Group 3"/>
          <p:cNvSpPr txBox="1"/>
          <p:nvPr/>
        </p:nvSpPr>
        <p:spPr>
          <a:xfrm>
            <a:off x="1097439" y="615424"/>
            <a:ext cx="15702065" cy="3517386"/>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Decision Tree</a:t>
            </a:r>
          </a:p>
        </p:txBody>
      </p:sp>
      <p:sp>
        <p:nvSpPr>
          <p:cNvPr id="229" name="TextBox 46"/>
          <p:cNvSpPr txBox="1"/>
          <p:nvPr/>
        </p:nvSpPr>
        <p:spPr>
          <a:xfrm>
            <a:off x="15382400" y="3528061"/>
            <a:ext cx="7446375" cy="773454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ts val="5500"/>
              </a:lnSpc>
              <a:defRPr b="1" spc="364" sz="3400"/>
            </a:pPr>
            <a:r>
              <a:t>Top 10</a:t>
            </a:r>
          </a:p>
          <a:p>
            <a:pPr marL="454526" indent="-454526">
              <a:lnSpc>
                <a:spcPts val="5500"/>
              </a:lnSpc>
              <a:buSzPct val="100000"/>
              <a:buAutoNum type="arabicPeriod" startAt="1"/>
              <a:defRPr spc="364" sz="3400"/>
            </a:pPr>
            <a:r>
              <a:t>Symptom 5</a:t>
            </a:r>
          </a:p>
          <a:p>
            <a:pPr marL="454526" indent="-454526">
              <a:lnSpc>
                <a:spcPts val="5500"/>
              </a:lnSpc>
              <a:buSzPct val="100000"/>
              <a:buAutoNum type="arabicPeriod" startAt="1"/>
              <a:defRPr spc="364" sz="3400"/>
            </a:pPr>
            <a:r>
              <a:t>Race</a:t>
            </a:r>
          </a:p>
          <a:p>
            <a:pPr marL="454526" indent="-454526">
              <a:lnSpc>
                <a:spcPts val="5500"/>
              </a:lnSpc>
              <a:buSzPct val="100000"/>
              <a:buAutoNum type="arabicPeriod" startAt="1"/>
              <a:defRPr spc="364" sz="3400"/>
            </a:pPr>
            <a:r>
              <a:t>Number of Symptoms</a:t>
            </a:r>
          </a:p>
          <a:p>
            <a:pPr marL="454526" indent="-454526">
              <a:lnSpc>
                <a:spcPts val="5500"/>
              </a:lnSpc>
              <a:buSzPct val="100000"/>
              <a:buAutoNum type="arabicPeriod" startAt="1"/>
              <a:defRPr spc="364" sz="3400"/>
            </a:pPr>
            <a:r>
              <a:t>Age</a:t>
            </a:r>
          </a:p>
          <a:p>
            <a:pPr marL="454526" indent="-454526">
              <a:lnSpc>
                <a:spcPts val="5500"/>
              </a:lnSpc>
              <a:buSzPct val="100000"/>
              <a:buAutoNum type="arabicPeriod" startAt="1"/>
              <a:defRPr spc="364" sz="3400"/>
            </a:pPr>
            <a:r>
              <a:t>Resident Status</a:t>
            </a:r>
          </a:p>
          <a:p>
            <a:pPr marL="454526" indent="-454526">
              <a:lnSpc>
                <a:spcPts val="5500"/>
              </a:lnSpc>
              <a:buSzPct val="100000"/>
              <a:buAutoNum type="arabicPeriod" startAt="1"/>
              <a:defRPr spc="364" sz="3400"/>
            </a:pPr>
            <a:r>
              <a:t>Medical History 1</a:t>
            </a:r>
          </a:p>
          <a:p>
            <a:pPr marL="454526" indent="-454526">
              <a:lnSpc>
                <a:spcPts val="5500"/>
              </a:lnSpc>
              <a:buSzPct val="100000"/>
              <a:buAutoNum type="arabicPeriod" startAt="1"/>
              <a:defRPr spc="364" sz="3400"/>
            </a:pPr>
            <a:r>
              <a:t>Medical History 6</a:t>
            </a:r>
          </a:p>
          <a:p>
            <a:pPr marL="454526" indent="-454526">
              <a:lnSpc>
                <a:spcPts val="5500"/>
              </a:lnSpc>
              <a:buSzPct val="100000"/>
              <a:buAutoNum type="arabicPeriod" startAt="1"/>
              <a:defRPr spc="364" sz="3400"/>
            </a:pPr>
            <a:r>
              <a:t>BMI (Height &amp; Weight)</a:t>
            </a:r>
          </a:p>
          <a:p>
            <a:pPr marL="454526" indent="-454526">
              <a:lnSpc>
                <a:spcPts val="5500"/>
              </a:lnSpc>
              <a:buSzPct val="100000"/>
              <a:buAutoNum type="arabicPeriod" startAt="1"/>
              <a:defRPr spc="364" sz="3400"/>
            </a:pPr>
            <a:r>
              <a:t>Lab Result 3</a:t>
            </a:r>
          </a:p>
          <a:p>
            <a:pPr marL="454526" indent="-454526">
              <a:lnSpc>
                <a:spcPts val="5500"/>
              </a:lnSpc>
              <a:buSzPct val="100000"/>
              <a:buAutoNum type="arabicPeriod" startAt="1"/>
              <a:defRPr spc="364" sz="3400"/>
            </a:pPr>
            <a:r>
              <a:t>Lab Result 2</a:t>
            </a:r>
          </a:p>
        </p:txBody>
      </p:sp>
      <p:sp>
        <p:nvSpPr>
          <p:cNvPr id="230" name="A quick dirty way to help zoom into important variables"/>
          <p:cNvSpPr txBox="1"/>
          <p:nvPr/>
        </p:nvSpPr>
        <p:spPr>
          <a:xfrm>
            <a:off x="1235792" y="1828846"/>
            <a:ext cx="15180222" cy="109054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4000"/>
              </a:lnSpc>
              <a:defRPr spc="310" sz="2900"/>
            </a:lvl1pPr>
          </a:lstStyle>
          <a:p>
            <a:pPr/>
            <a:r>
              <a:t>A quick dirty way to help zoom into important variables</a:t>
            </a:r>
          </a:p>
        </p:txBody>
      </p:sp>
      <p:sp>
        <p:nvSpPr>
          <p:cNvPr id="231"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Rectangle"/>
          <p:cNvSpPr/>
          <p:nvPr/>
        </p:nvSpPr>
        <p:spPr>
          <a:xfrm>
            <a:off x="753192" y="431800"/>
            <a:ext cx="22151286" cy="1270000"/>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pic>
        <p:nvPicPr>
          <p:cNvPr id="236" name="Image" descr="Image"/>
          <p:cNvPicPr>
            <a:picLocks noChangeAspect="1"/>
          </p:cNvPicPr>
          <p:nvPr/>
        </p:nvPicPr>
        <p:blipFill>
          <a:blip r:embed="rId3">
            <a:extLst/>
          </a:blip>
          <a:stretch>
            <a:fillRect/>
          </a:stretch>
        </p:blipFill>
        <p:spPr>
          <a:xfrm>
            <a:off x="1010571" y="2836038"/>
            <a:ext cx="14448341" cy="9965562"/>
          </a:xfrm>
          <a:prstGeom prst="rect">
            <a:avLst/>
          </a:prstGeom>
          <a:ln w="12700">
            <a:miter lim="400000"/>
          </a:ln>
        </p:spPr>
      </p:pic>
      <p:sp>
        <p:nvSpPr>
          <p:cNvPr id="237" name="TextBox 6"/>
          <p:cNvSpPr txBox="1"/>
          <p:nvPr>
            <p:ph type="sldNum" sz="quarter" idx="2"/>
          </p:nvPr>
        </p:nvSpPr>
        <p:spPr>
          <a:xfrm>
            <a:off x="23266748" y="610540"/>
            <a:ext cx="455133" cy="487645"/>
          </a:xfrm>
          <a:prstGeom prst="rect">
            <a:avLst/>
          </a:prstGeom>
          <a:extLst>
            <a:ext uri="{C572A759-6A51-4108-AA02-DFA0A04FC94B}">
              <ma14:wrappingTextBoxFlag xmlns:ma14="http://schemas.microsoft.com/office/mac/drawingml/2011/main" val="1"/>
            </a:ext>
          </a:extLst>
        </p:spPr>
        <p:txBody>
          <a:bodyPr/>
          <a:lstStyle>
            <a:lvl1pPr algn="ctr">
              <a:defRPr sz="2000">
                <a:solidFill>
                  <a:srgbClr val="FFFFFF"/>
                </a:solidFill>
                <a:latin typeface="+mn-lt"/>
                <a:ea typeface="+mn-ea"/>
                <a:cs typeface="+mn-cs"/>
                <a:sym typeface="Montserrat Regular"/>
              </a:defRPr>
            </a:lvl1pPr>
          </a:lstStyle>
          <a:p>
            <a:pPr/>
            <a:fld id="{86CB4B4D-7CA3-9044-876B-883B54F8677D}" type="slidenum"/>
          </a:p>
        </p:txBody>
      </p:sp>
      <p:sp>
        <p:nvSpPr>
          <p:cNvPr id="238" name="Group 3"/>
          <p:cNvSpPr txBox="1"/>
          <p:nvPr/>
        </p:nvSpPr>
        <p:spPr>
          <a:xfrm>
            <a:off x="1097439" y="635606"/>
            <a:ext cx="14274605" cy="3197623"/>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Correlation Coefficient Matrix</a:t>
            </a:r>
          </a:p>
        </p:txBody>
      </p:sp>
      <p:sp>
        <p:nvSpPr>
          <p:cNvPr id="239" name="TextBox 46"/>
          <p:cNvSpPr txBox="1"/>
          <p:nvPr/>
        </p:nvSpPr>
        <p:spPr>
          <a:xfrm>
            <a:off x="16652400" y="5289427"/>
            <a:ext cx="6983531" cy="354354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ts val="5500"/>
              </a:lnSpc>
              <a:defRPr b="1" spc="364" sz="3400"/>
            </a:pPr>
            <a:r>
              <a:t>Some positive correlation</a:t>
            </a:r>
          </a:p>
          <a:p>
            <a:pPr marL="280736" indent="-280736">
              <a:lnSpc>
                <a:spcPts val="5500"/>
              </a:lnSpc>
              <a:buSzPct val="100000"/>
              <a:buChar char="•"/>
              <a:defRPr spc="364" sz="3400"/>
            </a:pPr>
            <a:r>
              <a:t>Age </a:t>
            </a:r>
          </a:p>
          <a:p>
            <a:pPr marL="280736" indent="-280736">
              <a:lnSpc>
                <a:spcPts val="5500"/>
              </a:lnSpc>
              <a:buSzPct val="100000"/>
              <a:buChar char="•"/>
              <a:defRPr spc="364" sz="3400"/>
            </a:pPr>
            <a:r>
              <a:t>Number of medical history</a:t>
            </a:r>
          </a:p>
          <a:p>
            <a:pPr marL="280736" indent="-280736">
              <a:lnSpc>
                <a:spcPts val="5500"/>
              </a:lnSpc>
              <a:buSzPct val="100000"/>
              <a:buChar char="•"/>
              <a:defRPr spc="364" sz="3400"/>
            </a:pPr>
            <a:r>
              <a:t>Number of symptoms</a:t>
            </a:r>
          </a:p>
          <a:p>
            <a:pPr marL="280736" indent="-280736">
              <a:lnSpc>
                <a:spcPts val="5500"/>
              </a:lnSpc>
              <a:buSzPct val="100000"/>
              <a:buChar char="•"/>
              <a:defRPr spc="364" sz="3400"/>
            </a:pPr>
            <a:r>
              <a:t>BMI</a:t>
            </a:r>
          </a:p>
        </p:txBody>
      </p:sp>
      <p:sp>
        <p:nvSpPr>
          <p:cNvPr id="240" name="Rectangle"/>
          <p:cNvSpPr/>
          <p:nvPr/>
        </p:nvSpPr>
        <p:spPr>
          <a:xfrm>
            <a:off x="4130575" y="10922000"/>
            <a:ext cx="5692893" cy="2059683"/>
          </a:xfrm>
          <a:prstGeom prst="rect">
            <a:avLst/>
          </a:prstGeom>
          <a:ln w="127000">
            <a:solidFill>
              <a:srgbClr val="FFFB00"/>
            </a:solidFill>
            <a:miter/>
          </a:ln>
        </p:spPr>
        <p:txBody>
          <a:bodyPr lIns="45719" rIns="45719" anchor="ctr"/>
          <a:lstStyle/>
          <a:p>
            <a:pPr/>
          </a:p>
        </p:txBody>
      </p:sp>
      <p:sp>
        <p:nvSpPr>
          <p:cNvPr id="241" name="On continuous variables"/>
          <p:cNvSpPr txBox="1"/>
          <p:nvPr/>
        </p:nvSpPr>
        <p:spPr>
          <a:xfrm>
            <a:off x="1124096" y="1600246"/>
            <a:ext cx="5104836" cy="109054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4000"/>
              </a:lnSpc>
              <a:defRPr spc="310" sz="2900"/>
            </a:lvl1pPr>
          </a:lstStyle>
          <a:p>
            <a:pPr/>
            <a:r>
              <a:t>On continuous variables</a:t>
            </a:r>
          </a:p>
        </p:txBody>
      </p:sp>
      <p:sp>
        <p:nvSpPr>
          <p:cNvPr id="242"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Deep Dive"/>
          <p:cNvSpPr txBox="1"/>
          <p:nvPr/>
        </p:nvSpPr>
        <p:spPr>
          <a:xfrm>
            <a:off x="6967739" y="5628285"/>
            <a:ext cx="16175426" cy="1325786"/>
          </a:xfrm>
          <a:prstGeom prst="rect">
            <a:avLst/>
          </a:prstGeom>
          <a:ln w="12700">
            <a:miter lim="400000"/>
          </a:ln>
          <a:extLst>
            <a:ext uri="{C572A759-6A51-4108-AA02-DFA0A04FC94B}">
              <ma14:wrappingTextBoxFlag xmlns:ma14="http://schemas.microsoft.com/office/mac/drawingml/2011/main" val="1"/>
            </a:ext>
          </a:extLst>
        </p:spPr>
        <p:txBody>
          <a:bodyPr lIns="91392" tIns="91392" rIns="91392" bIns="91392">
            <a:spAutoFit/>
          </a:bodyPr>
          <a:lstStyle>
            <a:lvl1pPr defTabSz="1828800">
              <a:defRPr b="1" sz="7500">
                <a:solidFill>
                  <a:srgbClr val="222B35"/>
                </a:solidFill>
              </a:defRPr>
            </a:lvl1pPr>
          </a:lstStyle>
          <a:p>
            <a:pPr/>
            <a:r>
              <a:t>Deep Dive</a:t>
            </a:r>
          </a:p>
        </p:txBody>
      </p:sp>
      <p:sp>
        <p:nvSpPr>
          <p:cNvPr id="247" name="Shape"/>
          <p:cNvSpPr/>
          <p:nvPr/>
        </p:nvSpPr>
        <p:spPr>
          <a:xfrm>
            <a:off x="-959541" y="5004765"/>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248" name="Shape"/>
          <p:cNvSpPr/>
          <p:nvPr/>
        </p:nvSpPr>
        <p:spPr>
          <a:xfrm>
            <a:off x="936295" y="-19285"/>
            <a:ext cx="5346739" cy="5347583"/>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249" name="Shape"/>
          <p:cNvSpPr/>
          <p:nvPr/>
        </p:nvSpPr>
        <p:spPr>
          <a:xfrm>
            <a:off x="2355200" y="8025791"/>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250" name="Shape"/>
          <p:cNvSpPr/>
          <p:nvPr/>
        </p:nvSpPr>
        <p:spPr>
          <a:xfrm>
            <a:off x="1502662" y="11231267"/>
            <a:ext cx="1269139" cy="1269340"/>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251" name="Shape"/>
          <p:cNvSpPr/>
          <p:nvPr/>
        </p:nvSpPr>
        <p:spPr>
          <a:xfrm>
            <a:off x="4447527" y="12932181"/>
            <a:ext cx="1269139" cy="1269340"/>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252" name="Shape"/>
          <p:cNvSpPr/>
          <p:nvPr/>
        </p:nvSpPr>
        <p:spPr>
          <a:xfrm>
            <a:off x="240743" y="8881722"/>
            <a:ext cx="797338" cy="797464"/>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253" name="Into each variables  ."/>
          <p:cNvSpPr txBox="1"/>
          <p:nvPr/>
        </p:nvSpPr>
        <p:spPr>
          <a:xfrm>
            <a:off x="7129185" y="6932991"/>
            <a:ext cx="12884060" cy="792386"/>
          </a:xfrm>
          <a:prstGeom prst="rect">
            <a:avLst/>
          </a:prstGeom>
          <a:ln w="12700">
            <a:miter lim="400000"/>
          </a:ln>
          <a:extLst>
            <a:ext uri="{C572A759-6A51-4108-AA02-DFA0A04FC94B}">
              <ma14:wrappingTextBoxFlag xmlns:ma14="http://schemas.microsoft.com/office/mac/drawingml/2011/main" val="1"/>
            </a:ext>
          </a:extLst>
        </p:spPr>
        <p:txBody>
          <a:bodyPr lIns="91392" tIns="91392" rIns="91392" bIns="91392">
            <a:spAutoFit/>
          </a:bodyPr>
          <a:lstStyle>
            <a:lvl1pPr defTabSz="1828800">
              <a:defRPr b="1" sz="4000">
                <a:solidFill>
                  <a:srgbClr val="4C99F9"/>
                </a:solidFill>
              </a:defRPr>
            </a:lvl1pPr>
          </a:lstStyle>
          <a:p>
            <a:pPr/>
            <a:r>
              <a:t>Into each variables  .</a:t>
            </a:r>
          </a:p>
        </p:txBody>
      </p:sp>
      <p:sp>
        <p:nvSpPr>
          <p:cNvPr id="254" name="Shape"/>
          <p:cNvSpPr/>
          <p:nvPr/>
        </p:nvSpPr>
        <p:spPr>
          <a:xfrm>
            <a:off x="6504169" y="-1164220"/>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255" name="Shape"/>
          <p:cNvSpPr/>
          <p:nvPr/>
        </p:nvSpPr>
        <p:spPr>
          <a:xfrm>
            <a:off x="10471611" y="834115"/>
            <a:ext cx="797339" cy="797464"/>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25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7"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59" name="Image" descr="Image"/>
          <p:cNvPicPr>
            <a:picLocks noChangeAspect="1"/>
          </p:cNvPicPr>
          <p:nvPr/>
        </p:nvPicPr>
        <p:blipFill>
          <a:blip r:embed="rId3">
            <a:extLst/>
          </a:blip>
          <a:stretch>
            <a:fillRect/>
          </a:stretch>
        </p:blipFill>
        <p:spPr>
          <a:xfrm>
            <a:off x="409457" y="1727421"/>
            <a:ext cx="15020245" cy="11558010"/>
          </a:xfrm>
          <a:prstGeom prst="rect">
            <a:avLst/>
          </a:prstGeom>
          <a:ln w="12700">
            <a:miter lim="400000"/>
          </a:ln>
        </p:spPr>
      </p:pic>
      <p:sp>
        <p:nvSpPr>
          <p:cNvPr id="260" name="Group 3"/>
          <p:cNvSpPr txBox="1"/>
          <p:nvPr/>
        </p:nvSpPr>
        <p:spPr>
          <a:xfrm>
            <a:off x="897144" y="630382"/>
            <a:ext cx="21771505" cy="1305388"/>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Number of encounters / year: CHI-Square Test</a:t>
            </a:r>
          </a:p>
        </p:txBody>
      </p:sp>
      <p:sp>
        <p:nvSpPr>
          <p:cNvPr id="261" name="Rectangle"/>
          <p:cNvSpPr/>
          <p:nvPr/>
        </p:nvSpPr>
        <p:spPr>
          <a:xfrm>
            <a:off x="10172756" y="2120237"/>
            <a:ext cx="926160" cy="3515554"/>
          </a:xfrm>
          <a:prstGeom prst="rect">
            <a:avLst/>
          </a:prstGeom>
          <a:ln w="88900">
            <a:solidFill>
              <a:srgbClr val="FF7E79"/>
            </a:solidFill>
            <a:miter/>
          </a:ln>
        </p:spPr>
        <p:txBody>
          <a:bodyPr lIns="45719" rIns="45719" anchor="ctr"/>
          <a:lstStyle/>
          <a:p>
            <a:pPr/>
          </a:p>
        </p:txBody>
      </p:sp>
      <p:sp>
        <p:nvSpPr>
          <p:cNvPr id="262" name="Rectangle"/>
          <p:cNvSpPr/>
          <p:nvPr/>
        </p:nvSpPr>
        <p:spPr>
          <a:xfrm>
            <a:off x="10178900" y="6391131"/>
            <a:ext cx="926161" cy="806738"/>
          </a:xfrm>
          <a:prstGeom prst="rect">
            <a:avLst/>
          </a:prstGeom>
          <a:ln w="88900">
            <a:solidFill>
              <a:srgbClr val="FF7E79"/>
            </a:solidFill>
            <a:miter/>
          </a:ln>
        </p:spPr>
        <p:txBody>
          <a:bodyPr lIns="45719" rIns="45719" anchor="ctr"/>
          <a:lstStyle/>
          <a:p>
            <a:pPr/>
          </a:p>
        </p:txBody>
      </p:sp>
      <p:sp>
        <p:nvSpPr>
          <p:cNvPr id="263" name="P-values"/>
          <p:cNvSpPr txBox="1"/>
          <p:nvPr/>
        </p:nvSpPr>
        <p:spPr>
          <a:xfrm rot="16200000">
            <a:off x="14636762" y="5747308"/>
            <a:ext cx="2604269" cy="1512578"/>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lnSpc>
                <a:spcPts val="4000"/>
              </a:lnSpc>
              <a:defRPr spc="235" sz="2200"/>
            </a:lvl1pPr>
          </a:lstStyle>
          <a:p>
            <a:pPr/>
            <a:r>
              <a:t>P-values</a:t>
            </a:r>
          </a:p>
        </p:txBody>
      </p:sp>
      <p:sp>
        <p:nvSpPr>
          <p:cNvPr id="264" name="The presence of medical history have high correlation with  &gt; 1 encounter per year…"/>
          <p:cNvSpPr txBox="1"/>
          <p:nvPr/>
        </p:nvSpPr>
        <p:spPr>
          <a:xfrm>
            <a:off x="16861266" y="5250897"/>
            <a:ext cx="6469319" cy="282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60947" indent="-360947">
              <a:buSzPct val="100000"/>
              <a:buChar char="•"/>
            </a:pPr>
            <a:r>
              <a:t>The presence of medical history have high correlation with  &gt; 1 encounter per year</a:t>
            </a:r>
          </a:p>
          <a:p>
            <a:pPr marL="360947" indent="-360947">
              <a:buSzPct val="100000"/>
              <a:buChar char="•"/>
            </a:pPr>
          </a:p>
          <a:p>
            <a:pPr marL="360947" indent="-360947">
              <a:buSzPct val="100000"/>
              <a:buChar char="•"/>
            </a:pPr>
            <a:r>
              <a:t>P-values &lt; 0.01</a:t>
            </a:r>
          </a:p>
        </p:txBody>
      </p:sp>
      <p:sp>
        <p:nvSpPr>
          <p:cNvPr id="265"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TextBox 6"/>
          <p:cNvSpPr txBox="1"/>
          <p:nvPr>
            <p:ph type="sldNum" sz="quarter" idx="2"/>
          </p:nvPr>
        </p:nvSpPr>
        <p:spPr>
          <a:xfrm>
            <a:off x="23275892" y="610540"/>
            <a:ext cx="436845" cy="487645"/>
          </a:xfrm>
          <a:prstGeom prst="rect">
            <a:avLst/>
          </a:prstGeom>
          <a:extLst>
            <a:ext uri="{C572A759-6A51-4108-AA02-DFA0A04FC94B}">
              <ma14:wrappingTextBoxFlag xmlns:ma14="http://schemas.microsoft.com/office/mac/drawingml/2011/main" val="1"/>
            </a:ext>
          </a:extLst>
        </p:spPr>
        <p:txBody>
          <a:bodyPr/>
          <a:lstStyle>
            <a:lvl1pPr algn="ctr">
              <a:defRPr sz="2000">
                <a:solidFill>
                  <a:srgbClr val="FFFFFF"/>
                </a:solidFill>
                <a:latin typeface="+mn-lt"/>
                <a:ea typeface="+mn-ea"/>
                <a:cs typeface="+mn-cs"/>
                <a:sym typeface="Montserrat Regular"/>
              </a:defRPr>
            </a:lvl1pPr>
          </a:lstStyle>
          <a:p>
            <a:pPr/>
            <a:fld id="{86CB4B4D-7CA3-9044-876B-883B54F8677D}" type="slidenum"/>
          </a:p>
        </p:txBody>
      </p:sp>
      <p:sp>
        <p:nvSpPr>
          <p:cNvPr id="270" name="Group 3"/>
          <p:cNvSpPr txBox="1"/>
          <p:nvPr/>
        </p:nvSpPr>
        <p:spPr>
          <a:xfrm>
            <a:off x="1480322" y="558758"/>
            <a:ext cx="6846505" cy="2291374"/>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Medical History</a:t>
            </a:r>
          </a:p>
        </p:txBody>
      </p:sp>
      <p:graphicFrame>
        <p:nvGraphicFramePr>
          <p:cNvPr id="271" name="Table"/>
          <p:cNvGraphicFramePr/>
          <p:nvPr/>
        </p:nvGraphicFramePr>
        <p:xfrm>
          <a:off x="3159317" y="1955800"/>
          <a:ext cx="20164536" cy="10207526"/>
        </p:xfrm>
        <a:graphic xmlns:a="http://schemas.openxmlformats.org/drawingml/2006/main">
          <a:graphicData uri="http://schemas.openxmlformats.org/drawingml/2006/table">
            <a:tbl>
              <a:tblPr firstCol="1" firstRow="0" lastCol="0" lastRow="0" bandCol="0" bandRow="1" rtl="0">
                <a:tableStyleId>{4C3C2611-4C71-4FC5-86AE-919BDF0F9419}</a:tableStyleId>
              </a:tblPr>
              <a:tblGrid>
                <a:gridCol w="5450584"/>
                <a:gridCol w="2610150"/>
                <a:gridCol w="4101507"/>
                <a:gridCol w="2941342"/>
                <a:gridCol w="2949081"/>
              </a:tblGrid>
              <a:tr h="635000">
                <a:tc>
                  <a:txBody>
                    <a:bodyPr/>
                    <a:lstStyle/>
                    <a:p>
                      <a:pPr defTabSz="1828343">
                        <a:defRPr sz="3000"/>
                      </a:pPr>
                    </a:p>
                  </a:txBody>
                  <a:tcPr marL="0" marR="0" marT="0" marB="0" anchor="t" anchorCtr="0" horzOverflow="overflow"/>
                </a:tc>
                <a:tc>
                  <a:txBody>
                    <a:bodyPr/>
                    <a:lstStyle/>
                    <a:p>
                      <a:pPr defTabSz="1828343">
                        <a:defRPr b="1" sz="3200">
                          <a:solidFill>
                            <a:srgbClr val="FFFFFF"/>
                          </a:solidFill>
                        </a:defRPr>
                      </a:pPr>
                    </a:p>
                  </a:txBody>
                  <a:tcPr marL="0" marR="0" marT="0" marB="0" anchor="t" anchorCtr="0" horzOverflow="overflow">
                    <a:solidFill>
                      <a:schemeClr val="accent1"/>
                    </a:solidFill>
                  </a:tcPr>
                </a:tc>
                <a:tc>
                  <a:txBody>
                    <a:bodyPr/>
                    <a:lstStyle/>
                    <a:p>
                      <a:pPr algn="ctr" defTabSz="1828343">
                        <a:defRPr sz="1800">
                          <a:solidFill>
                            <a:srgbClr val="000000"/>
                          </a:solidFill>
                        </a:defRPr>
                      </a:pPr>
                      <a:r>
                        <a:rPr b="1" sz="3200">
                          <a:solidFill>
                            <a:srgbClr val="FFFFFF"/>
                          </a:solidFill>
                        </a:rPr>
                        <a:t>Count</a:t>
                      </a:r>
                    </a:p>
                  </a:txBody>
                  <a:tcPr marL="0" marR="0" marT="0" marB="0" anchor="t" anchorCtr="0" horzOverflow="overflow">
                    <a:solidFill>
                      <a:schemeClr val="accent1"/>
                    </a:solidFill>
                  </a:tcPr>
                </a:tc>
                <a:tc gridSpan="2">
                  <a:txBody>
                    <a:bodyPr/>
                    <a:lstStyle/>
                    <a:p>
                      <a:pPr algn="ctr" defTabSz="1828343">
                        <a:defRPr sz="1800">
                          <a:solidFill>
                            <a:srgbClr val="000000"/>
                          </a:solidFill>
                        </a:defRPr>
                      </a:pPr>
                      <a:r>
                        <a:rPr b="1" sz="3200">
                          <a:solidFill>
                            <a:srgbClr val="FFFFFF"/>
                          </a:solidFill>
                        </a:rPr>
                        <a:t>Total Bill</a:t>
                      </a:r>
                    </a:p>
                  </a:txBody>
                  <a:tcPr marL="0" marR="0" marT="0" marB="0" anchor="t" anchorCtr="0" horzOverflow="overflow">
                    <a:solidFill>
                      <a:schemeClr val="accent1"/>
                    </a:solidFill>
                  </a:tcPr>
                </a:tc>
                <a:tc hMerge="1">
                  <a:tcPr/>
                </a:tc>
              </a:tr>
              <a:tr h="635000">
                <a:tc>
                  <a:txBody>
                    <a:bodyPr/>
                    <a:lstStyle/>
                    <a:p>
                      <a:pPr defTabSz="1828343">
                        <a:defRPr sz="3000"/>
                      </a:pPr>
                    </a:p>
                  </a:txBody>
                  <a:tcPr marL="0" marR="0" marT="0" marB="0" anchor="t" anchorCtr="0" horzOverflow="overflow">
                    <a:lnB w="38100">
                      <a:solidFill>
                        <a:srgbClr val="FFFFFF"/>
                      </a:solidFill>
                    </a:lnB>
                  </a:tcPr>
                </a:tc>
                <a:tc>
                  <a:txBody>
                    <a:bodyPr/>
                    <a:lstStyle/>
                    <a:p>
                      <a:pPr defTabSz="1828343">
                        <a:defRPr b="1" sz="3200">
                          <a:solidFill>
                            <a:srgbClr val="FFFFFF"/>
                          </a:solidFill>
                        </a:defRPr>
                      </a:pPr>
                    </a:p>
                  </a:txBody>
                  <a:tcPr marL="0" marR="0" marT="0" marB="0" anchor="t" anchorCtr="0" horzOverflow="overflow">
                    <a:lnB w="38100">
                      <a:solidFill>
                        <a:srgbClr val="FFFFFF"/>
                      </a:solidFill>
                    </a:lnB>
                    <a:solidFill>
                      <a:schemeClr val="accent1"/>
                    </a:solidFill>
                  </a:tcPr>
                </a:tc>
                <a:tc>
                  <a:txBody>
                    <a:bodyPr/>
                    <a:lstStyle/>
                    <a:p>
                      <a:pPr algn="ctr" defTabSz="1828343">
                        <a:defRPr b="1" sz="3200">
                          <a:solidFill>
                            <a:srgbClr val="FFFFFF"/>
                          </a:solidFill>
                        </a:defRPr>
                      </a:pPr>
                    </a:p>
                  </a:txBody>
                  <a:tcPr marL="0" marR="0" marT="0" marB="0" anchor="t" anchorCtr="0" horzOverflow="overflow">
                    <a:lnB w="38100">
                      <a:solidFill>
                        <a:srgbClr val="FFFFFF"/>
                      </a:solidFill>
                    </a:lnB>
                    <a:solidFill>
                      <a:schemeClr val="accent1"/>
                    </a:solidFill>
                  </a:tcPr>
                </a:tc>
                <a:tc>
                  <a:txBody>
                    <a:bodyPr/>
                    <a:lstStyle/>
                    <a:p>
                      <a:pPr algn="ctr" defTabSz="1828343">
                        <a:defRPr sz="1800">
                          <a:solidFill>
                            <a:srgbClr val="000000"/>
                          </a:solidFill>
                        </a:defRPr>
                      </a:pPr>
                      <a:r>
                        <a:rPr b="1" sz="3200">
                          <a:solidFill>
                            <a:srgbClr val="FFFFFF"/>
                          </a:solidFill>
                        </a:rPr>
                        <a:t>Mean</a:t>
                      </a:r>
                    </a:p>
                  </a:txBody>
                  <a:tcPr marL="0" marR="0" marT="0" marB="0" anchor="t" anchorCtr="0" horzOverflow="overflow">
                    <a:lnB w="38100">
                      <a:solidFill>
                        <a:srgbClr val="FFFFFF"/>
                      </a:solidFill>
                    </a:lnB>
                    <a:solidFill>
                      <a:schemeClr val="accent1"/>
                    </a:solidFill>
                  </a:tcPr>
                </a:tc>
                <a:tc>
                  <a:txBody>
                    <a:bodyPr/>
                    <a:lstStyle/>
                    <a:p>
                      <a:pPr algn="ctr" defTabSz="1828343">
                        <a:defRPr sz="1800">
                          <a:solidFill>
                            <a:srgbClr val="000000"/>
                          </a:solidFill>
                        </a:defRPr>
                      </a:pPr>
                      <a:r>
                        <a:rPr b="1" sz="3200">
                          <a:solidFill>
                            <a:srgbClr val="FFFFFF"/>
                          </a:solidFill>
                        </a:rPr>
                        <a:t>P-Value</a:t>
                      </a:r>
                    </a:p>
                  </a:txBody>
                  <a:tcPr marL="0" marR="0" marT="0" marB="0" anchor="t" anchorCtr="0" horzOverflow="overflow">
                    <a:lnB w="38100">
                      <a:solidFill>
                        <a:srgbClr val="FFFFFF"/>
                      </a:solidFill>
                    </a:lnB>
                    <a:solidFill>
                      <a:schemeClr val="accent1"/>
                    </a:solidFill>
                  </a:tcPr>
                </a:tc>
              </a:tr>
              <a:tr h="635000">
                <a:tc>
                  <a:txBody>
                    <a:bodyPr/>
                    <a:lstStyle/>
                    <a:p>
                      <a:pPr defTabSz="1828343">
                        <a:defRPr b="0" sz="1800">
                          <a:solidFill>
                            <a:srgbClr val="000000"/>
                          </a:solidFill>
                        </a:defRPr>
                      </a:pPr>
                      <a:r>
                        <a:rPr b="1" sz="3000">
                          <a:solidFill>
                            <a:srgbClr val="FFFFFF"/>
                          </a:solidFill>
                        </a:rPr>
                        <a:t>Total</a:t>
                      </a:r>
                    </a:p>
                  </a:txBody>
                  <a:tcPr marL="0" marR="0" marT="0" marB="0" anchor="t" anchorCtr="0" horzOverflow="overflow">
                    <a:lnT w="38100">
                      <a:solidFill>
                        <a:srgbClr val="FFFFFF"/>
                      </a:solidFill>
                    </a:lnT>
                  </a:tcPr>
                </a:tc>
                <a:tc>
                  <a:txBody>
                    <a:bodyPr/>
                    <a:lstStyle/>
                    <a:p>
                      <a:pPr defTabSz="1828343">
                        <a:defRPr sz="3500"/>
                      </a:pPr>
                    </a:p>
                  </a:txBody>
                  <a:tcPr marL="0" marR="0" marT="0" marB="0" anchor="t" anchorCtr="0" horzOverflow="overflow">
                    <a:lnT w="38100">
                      <a:solidFill>
                        <a:srgbClr val="FFFFFF"/>
                      </a:solidFill>
                    </a:lnT>
                  </a:tcPr>
                </a:tc>
                <a:tc>
                  <a:txBody>
                    <a:bodyPr/>
                    <a:lstStyle/>
                    <a:p>
                      <a:pPr algn="ctr" defTabSz="1828343">
                        <a:defRPr sz="1800">
                          <a:solidFill>
                            <a:srgbClr val="000000"/>
                          </a:solidFill>
                        </a:defRPr>
                      </a:pPr>
                      <a:r>
                        <a:rPr i="1" sz="3500">
                          <a:solidFill>
                            <a:srgbClr val="737572"/>
                          </a:solidFill>
                        </a:rPr>
                        <a:t>3,314</a:t>
                      </a:r>
                    </a:p>
                  </a:txBody>
                  <a:tcPr marL="0" marR="0" marT="0" marB="0" anchor="t" anchorCtr="0" horzOverflow="overflow">
                    <a:lnT w="38100">
                      <a:solidFill>
                        <a:srgbClr val="FFFFFF"/>
                      </a:solidFill>
                    </a:lnT>
                  </a:tcPr>
                </a:tc>
                <a:tc>
                  <a:txBody>
                    <a:bodyPr/>
                    <a:lstStyle/>
                    <a:p>
                      <a:pPr algn="ctr" defTabSz="1828343">
                        <a:defRPr sz="1800">
                          <a:solidFill>
                            <a:srgbClr val="000000"/>
                          </a:solidFill>
                        </a:defRPr>
                      </a:pPr>
                      <a:r>
                        <a:rPr i="1" sz="3500">
                          <a:solidFill>
                            <a:srgbClr val="737572"/>
                          </a:solidFill>
                        </a:rPr>
                        <a:t>21,859</a:t>
                      </a:r>
                    </a:p>
                  </a:txBody>
                  <a:tcPr marL="0" marR="0" marT="0" marB="0" anchor="t" anchorCtr="0" horzOverflow="overflow">
                    <a:lnT w="38100">
                      <a:solidFill>
                        <a:srgbClr val="FFFFFF"/>
                      </a:solidFill>
                    </a:lnT>
                  </a:tcPr>
                </a:tc>
                <a:tc>
                  <a:txBody>
                    <a:bodyPr/>
                    <a:lstStyle/>
                    <a:p>
                      <a:pPr algn="ctr" defTabSz="1828343">
                        <a:defRPr sz="3500"/>
                      </a:pPr>
                    </a:p>
                  </a:txBody>
                  <a:tcPr marL="0" marR="0" marT="0" marB="0" anchor="t" anchorCtr="0" horzOverflow="overflow">
                    <a:lnT w="38100">
                      <a:solidFill>
                        <a:srgbClr val="FFFFFF"/>
                      </a:solidFill>
                    </a:lnT>
                  </a:tcPr>
                </a:tc>
              </a:tr>
              <a:tr h="635000">
                <a:tc>
                  <a:txBody>
                    <a:bodyPr/>
                    <a:lstStyle/>
                    <a:p>
                      <a:pPr defTabSz="1828343">
                        <a:defRPr b="0" sz="1800">
                          <a:solidFill>
                            <a:srgbClr val="000000"/>
                          </a:solidFill>
                        </a:defRPr>
                      </a:pPr>
                      <a:r>
                        <a:rPr b="1" sz="3000">
                          <a:solidFill>
                            <a:srgbClr val="FFFFFF"/>
                          </a:solidFill>
                        </a:rPr>
                        <a:t>Number of Med History</a:t>
                      </a:r>
                    </a:p>
                  </a:txBody>
                  <a:tcPr marL="0" marR="0" marT="0" marB="0" anchor="t" anchorCtr="0" horzOverflow="overflow"/>
                </a:tc>
                <a:tc>
                  <a:txBody>
                    <a:bodyPr/>
                    <a:lstStyle/>
                    <a:p>
                      <a:pPr defTabSz="1828343">
                        <a:defRPr sz="1800">
                          <a:solidFill>
                            <a:srgbClr val="000000"/>
                          </a:solidFill>
                        </a:defRPr>
                      </a:pPr>
                      <a:r>
                        <a:rPr sz="3500">
                          <a:solidFill>
                            <a:srgbClr val="737572"/>
                          </a:solidFill>
                        </a:rPr>
                        <a:t>0</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795</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19,497</a:t>
                      </a:r>
                    </a:p>
                  </a:txBody>
                  <a:tcPr marL="0" marR="0" marT="0" marB="0" anchor="t" anchorCtr="0" horzOverflow="overflow"/>
                </a:tc>
                <a:tc>
                  <a:txBody>
                    <a:bodyPr/>
                    <a:lstStyle/>
                    <a:p>
                      <a:pPr algn="ctr" defTabSz="1828343">
                        <a:defRPr sz="1800">
                          <a:solidFill>
                            <a:srgbClr val="000000"/>
                          </a:solidFill>
                        </a:defRPr>
                      </a:pPr>
                      <a:r>
                        <a:rPr b="1" sz="3500">
                          <a:solidFill>
                            <a:srgbClr val="737572"/>
                          </a:solidFill>
                        </a:rPr>
                        <a:t>&lt;0.01*</a:t>
                      </a:r>
                    </a:p>
                  </a:txBody>
                  <a:tcPr marL="0" marR="0" marT="0" marB="0" anchor="t" anchorCtr="0" horzOverflow="overflow"/>
                </a:tc>
              </a:tr>
              <a:tr h="635000">
                <a:tc>
                  <a:txBody>
                    <a:bodyPr/>
                    <a:lstStyle/>
                    <a:p>
                      <a:pPr defTabSz="1828343">
                        <a:defRPr sz="3000"/>
                      </a:pPr>
                    </a:p>
                  </a:txBody>
                  <a:tcPr marL="0" marR="0" marT="0" marB="0" anchor="t" anchorCtr="0" horzOverflow="overflow"/>
                </a:tc>
                <a:tc>
                  <a:txBody>
                    <a:bodyPr/>
                    <a:lstStyle/>
                    <a:p>
                      <a:pPr defTabSz="1828343">
                        <a:defRPr sz="1800">
                          <a:solidFill>
                            <a:srgbClr val="000000"/>
                          </a:solidFill>
                        </a:defRPr>
                      </a:pPr>
                      <a:r>
                        <a:rPr sz="3500">
                          <a:solidFill>
                            <a:srgbClr val="737572"/>
                          </a:solidFill>
                        </a:rPr>
                        <a:t>1</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1,258</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21,463</a:t>
                      </a:r>
                    </a:p>
                  </a:txBody>
                  <a:tcPr marL="0" marR="0" marT="0" marB="0" anchor="t" anchorCtr="0" horzOverflow="overflow"/>
                </a:tc>
                <a:tc>
                  <a:txBody>
                    <a:bodyPr/>
                    <a:lstStyle/>
                    <a:p>
                      <a:pPr algn="ctr" defTabSz="1828343">
                        <a:defRPr sz="3500"/>
                      </a:pPr>
                    </a:p>
                  </a:txBody>
                  <a:tcPr marL="0" marR="0" marT="0" marB="0" anchor="t" anchorCtr="0" horzOverflow="overflow"/>
                </a:tc>
              </a:tr>
              <a:tr h="635000">
                <a:tc>
                  <a:txBody>
                    <a:bodyPr/>
                    <a:lstStyle/>
                    <a:p>
                      <a:pPr defTabSz="1828343">
                        <a:defRPr sz="3000"/>
                      </a:pPr>
                    </a:p>
                  </a:txBody>
                  <a:tcPr marL="0" marR="0" marT="0" marB="0" anchor="t" anchorCtr="0" horzOverflow="overflow"/>
                </a:tc>
                <a:tc>
                  <a:txBody>
                    <a:bodyPr/>
                    <a:lstStyle/>
                    <a:p>
                      <a:pPr defTabSz="1828343">
                        <a:defRPr sz="1800">
                          <a:solidFill>
                            <a:srgbClr val="000000"/>
                          </a:solidFill>
                        </a:defRPr>
                      </a:pPr>
                      <a:r>
                        <a:rPr sz="3500">
                          <a:solidFill>
                            <a:srgbClr val="737572"/>
                          </a:solidFill>
                        </a:rPr>
                        <a:t>2</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800</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24,696</a:t>
                      </a:r>
                    </a:p>
                  </a:txBody>
                  <a:tcPr marL="0" marR="0" marT="0" marB="0" anchor="t" anchorCtr="0" horzOverflow="overflow"/>
                </a:tc>
                <a:tc>
                  <a:txBody>
                    <a:bodyPr/>
                    <a:lstStyle/>
                    <a:p>
                      <a:pPr algn="ctr" defTabSz="1828343">
                        <a:defRPr sz="3500"/>
                      </a:pPr>
                    </a:p>
                  </a:txBody>
                  <a:tcPr marL="0" marR="0" marT="0" marB="0" anchor="t" anchorCtr="0" horzOverflow="overflow"/>
                </a:tc>
              </a:tr>
              <a:tr h="635000">
                <a:tc>
                  <a:txBody>
                    <a:bodyPr/>
                    <a:lstStyle/>
                    <a:p>
                      <a:pPr defTabSz="1828343">
                        <a:defRPr sz="3000"/>
                      </a:pPr>
                    </a:p>
                  </a:txBody>
                  <a:tcPr marL="0" marR="0" marT="0" marB="0" anchor="t" anchorCtr="0" horzOverflow="overflow"/>
                </a:tc>
                <a:tc>
                  <a:txBody>
                    <a:bodyPr/>
                    <a:lstStyle/>
                    <a:p>
                      <a:pPr defTabSz="1828343">
                        <a:defRPr sz="1800">
                          <a:solidFill>
                            <a:srgbClr val="000000"/>
                          </a:solidFill>
                        </a:defRPr>
                      </a:pPr>
                      <a:r>
                        <a:rPr sz="3500">
                          <a:solidFill>
                            <a:srgbClr val="737572"/>
                          </a:solidFill>
                        </a:rPr>
                        <a:t>3</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310</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26,532</a:t>
                      </a:r>
                    </a:p>
                  </a:txBody>
                  <a:tcPr marL="0" marR="0" marT="0" marB="0" anchor="t" anchorCtr="0" horzOverflow="overflow"/>
                </a:tc>
                <a:tc>
                  <a:txBody>
                    <a:bodyPr/>
                    <a:lstStyle/>
                    <a:p>
                      <a:pPr algn="ctr" defTabSz="1828343">
                        <a:defRPr sz="3500"/>
                      </a:pPr>
                    </a:p>
                  </a:txBody>
                  <a:tcPr marL="0" marR="0" marT="0" marB="0" anchor="t" anchorCtr="0" horzOverflow="overflow"/>
                </a:tc>
              </a:tr>
              <a:tr h="635000">
                <a:tc>
                  <a:txBody>
                    <a:bodyPr/>
                    <a:lstStyle/>
                    <a:p>
                      <a:pPr defTabSz="1828343">
                        <a:defRPr sz="3000"/>
                      </a:pPr>
                    </a:p>
                  </a:txBody>
                  <a:tcPr marL="0" marR="0" marT="0" marB="0" anchor="t" anchorCtr="0" horzOverflow="overflow"/>
                </a:tc>
                <a:tc>
                  <a:txBody>
                    <a:bodyPr/>
                    <a:lstStyle/>
                    <a:p>
                      <a:pPr defTabSz="1828343">
                        <a:defRPr sz="1800">
                          <a:solidFill>
                            <a:srgbClr val="000000"/>
                          </a:solidFill>
                        </a:defRPr>
                      </a:pPr>
                      <a:r>
                        <a:rPr sz="3500">
                          <a:solidFill>
                            <a:srgbClr val="737572"/>
                          </a:solidFill>
                        </a:rPr>
                        <a:t>4</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47</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31,191</a:t>
                      </a:r>
                    </a:p>
                  </a:txBody>
                  <a:tcPr marL="0" marR="0" marT="0" marB="0" anchor="t" anchorCtr="0" horzOverflow="overflow"/>
                </a:tc>
                <a:tc>
                  <a:txBody>
                    <a:bodyPr/>
                    <a:lstStyle/>
                    <a:p>
                      <a:pPr algn="ctr" defTabSz="1828343">
                        <a:defRPr sz="3500"/>
                      </a:pPr>
                    </a:p>
                  </a:txBody>
                  <a:tcPr marL="0" marR="0" marT="0" marB="0" anchor="t" anchorCtr="0" horzOverflow="overflow"/>
                </a:tc>
              </a:tr>
              <a:tr h="635000">
                <a:tc>
                  <a:txBody>
                    <a:bodyPr/>
                    <a:lstStyle/>
                    <a:p>
                      <a:pPr defTabSz="1828343">
                        <a:defRPr sz="3000"/>
                      </a:pPr>
                    </a:p>
                  </a:txBody>
                  <a:tcPr marL="0" marR="0" marT="0" marB="0" anchor="t" anchorCtr="0" horzOverflow="overflow"/>
                </a:tc>
                <a:tc>
                  <a:txBody>
                    <a:bodyPr/>
                    <a:lstStyle/>
                    <a:p>
                      <a:pPr defTabSz="1828343">
                        <a:defRPr sz="1800">
                          <a:solidFill>
                            <a:srgbClr val="000000"/>
                          </a:solidFill>
                        </a:defRPr>
                      </a:pPr>
                      <a:r>
                        <a:rPr sz="3500">
                          <a:solidFill>
                            <a:srgbClr val="737572"/>
                          </a:solidFill>
                        </a:rPr>
                        <a:t>5</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7</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36,853</a:t>
                      </a:r>
                    </a:p>
                  </a:txBody>
                  <a:tcPr marL="0" marR="0" marT="0" marB="0" anchor="t" anchorCtr="0" horzOverflow="overflow"/>
                </a:tc>
                <a:tc>
                  <a:txBody>
                    <a:bodyPr/>
                    <a:lstStyle/>
                    <a:p>
                      <a:pPr algn="ctr" defTabSz="1828343">
                        <a:defRPr sz="3500"/>
                      </a:pPr>
                    </a:p>
                  </a:txBody>
                  <a:tcPr marL="0" marR="0" marT="0" marB="0" anchor="t" anchorCtr="0" horzOverflow="overflow"/>
                </a:tc>
              </a:tr>
              <a:tr h="635000">
                <a:tc>
                  <a:txBody>
                    <a:bodyPr/>
                    <a:lstStyle/>
                    <a:p>
                      <a:pPr defTabSz="1828343">
                        <a:defRPr b="0" sz="1800">
                          <a:solidFill>
                            <a:srgbClr val="000000"/>
                          </a:solidFill>
                        </a:defRPr>
                      </a:pPr>
                      <a:r>
                        <a:rPr b="1" sz="3000">
                          <a:solidFill>
                            <a:srgbClr val="FFFFFF"/>
                          </a:solidFill>
                        </a:rPr>
                        <a:t>Med Hist 1</a:t>
                      </a:r>
                    </a:p>
                  </a:txBody>
                  <a:tcPr marL="0" marR="0" marT="0" marB="0" anchor="t" anchorCtr="0" horzOverflow="overflow"/>
                </a:tc>
                <a:tc>
                  <a:txBody>
                    <a:bodyPr/>
                    <a:lstStyle/>
                    <a:p>
                      <a:pPr defTabSz="1828343">
                        <a:defRPr b="1" sz="3500"/>
                      </a:pPr>
                    </a:p>
                  </a:txBody>
                  <a:tcPr marL="0" marR="0" marT="0" marB="0" anchor="t" anchorCtr="0" horzOverflow="overflow"/>
                </a:tc>
                <a:tc>
                  <a:txBody>
                    <a:bodyPr/>
                    <a:lstStyle/>
                    <a:p>
                      <a:pPr algn="ctr" defTabSz="1828343">
                        <a:defRPr sz="1800">
                          <a:solidFill>
                            <a:srgbClr val="000000"/>
                          </a:solidFill>
                        </a:defRPr>
                      </a:pPr>
                      <a:r>
                        <a:rPr b="1" sz="3500">
                          <a:solidFill>
                            <a:srgbClr val="737572"/>
                          </a:solidFill>
                        </a:rPr>
                        <a:t>562</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26,850</a:t>
                      </a:r>
                    </a:p>
                  </a:txBody>
                  <a:tcPr marL="0" marR="0" marT="0" marB="0" anchor="t" anchorCtr="0" horzOverflow="overflow"/>
                </a:tc>
                <a:tc>
                  <a:txBody>
                    <a:bodyPr/>
                    <a:lstStyle/>
                    <a:p>
                      <a:pPr algn="ctr" defTabSz="1828343">
                        <a:defRPr sz="1800">
                          <a:solidFill>
                            <a:srgbClr val="000000"/>
                          </a:solidFill>
                        </a:defRPr>
                      </a:pPr>
                      <a:r>
                        <a:rPr b="1" sz="3500">
                          <a:solidFill>
                            <a:srgbClr val="737572"/>
                          </a:solidFill>
                        </a:rPr>
                        <a:t>&lt;0.01*</a:t>
                      </a:r>
                    </a:p>
                  </a:txBody>
                  <a:tcPr marL="0" marR="0" marT="0" marB="0" anchor="t" anchorCtr="0" horzOverflow="overflow"/>
                </a:tc>
              </a:tr>
              <a:tr h="635000">
                <a:tc>
                  <a:txBody>
                    <a:bodyPr/>
                    <a:lstStyle/>
                    <a:p>
                      <a:pPr defTabSz="1828343">
                        <a:defRPr b="0" sz="1800">
                          <a:solidFill>
                            <a:srgbClr val="000000"/>
                          </a:solidFill>
                        </a:defRPr>
                      </a:pPr>
                      <a:r>
                        <a:rPr b="1" sz="3000">
                          <a:solidFill>
                            <a:srgbClr val="FFFFFF"/>
                          </a:solidFill>
                        </a:rPr>
                        <a:t>Med Hist 2</a:t>
                      </a:r>
                    </a:p>
                  </a:txBody>
                  <a:tcPr marL="0" marR="0" marT="0" marB="0" anchor="t" anchorCtr="0" horzOverflow="overflow"/>
                </a:tc>
                <a:tc>
                  <a:txBody>
                    <a:bodyPr/>
                    <a:lstStyle/>
                    <a:p>
                      <a:pPr defTabSz="1828343">
                        <a:defRPr sz="3500"/>
                      </a:pP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953</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22,357</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0.086</a:t>
                      </a:r>
                    </a:p>
                  </a:txBody>
                  <a:tcPr marL="0" marR="0" marT="0" marB="0" anchor="t" anchorCtr="0" horzOverflow="overflow"/>
                </a:tc>
              </a:tr>
              <a:tr h="635000">
                <a:tc>
                  <a:txBody>
                    <a:bodyPr/>
                    <a:lstStyle/>
                    <a:p>
                      <a:pPr defTabSz="1828343">
                        <a:defRPr b="0" sz="1800">
                          <a:solidFill>
                            <a:srgbClr val="000000"/>
                          </a:solidFill>
                        </a:defRPr>
                      </a:pPr>
                      <a:r>
                        <a:rPr b="1" sz="3000">
                          <a:solidFill>
                            <a:srgbClr val="FFFFFF"/>
                          </a:solidFill>
                        </a:rPr>
                        <a:t>Med Hist 3</a:t>
                      </a:r>
                    </a:p>
                  </a:txBody>
                  <a:tcPr marL="0" marR="0" marT="0" marB="0" anchor="t" anchorCtr="0" horzOverflow="overflow"/>
                </a:tc>
                <a:tc>
                  <a:txBody>
                    <a:bodyPr/>
                    <a:lstStyle/>
                    <a:p>
                      <a:pPr defTabSz="1828343">
                        <a:defRPr sz="3500"/>
                      </a:pP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459</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22,205</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0.023</a:t>
                      </a:r>
                    </a:p>
                  </a:txBody>
                  <a:tcPr marL="0" marR="0" marT="0" marB="0" anchor="t" anchorCtr="0" horzOverflow="overflow"/>
                </a:tc>
              </a:tr>
              <a:tr h="635000">
                <a:tc>
                  <a:txBody>
                    <a:bodyPr/>
                    <a:lstStyle/>
                    <a:p>
                      <a:pPr defTabSz="1828343">
                        <a:defRPr b="0" sz="1800">
                          <a:solidFill>
                            <a:srgbClr val="000000"/>
                          </a:solidFill>
                        </a:defRPr>
                      </a:pPr>
                      <a:r>
                        <a:rPr b="1" sz="3000">
                          <a:solidFill>
                            <a:srgbClr val="FFFFFF"/>
                          </a:solidFill>
                        </a:rPr>
                        <a:t>Med Hist 4</a:t>
                      </a:r>
                    </a:p>
                  </a:txBody>
                  <a:tcPr marL="0" marR="0" marT="0" marB="0" anchor="t" anchorCtr="0" horzOverflow="overflow"/>
                </a:tc>
                <a:tc>
                  <a:txBody>
                    <a:bodyPr/>
                    <a:lstStyle/>
                    <a:p>
                      <a:pPr defTabSz="1828343">
                        <a:defRPr sz="3500"/>
                      </a:pP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175</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21,480</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0.943</a:t>
                      </a:r>
                    </a:p>
                  </a:txBody>
                  <a:tcPr marL="0" marR="0" marT="0" marB="0" anchor="t" anchorCtr="0" horzOverflow="overflow"/>
                </a:tc>
              </a:tr>
              <a:tr h="635000">
                <a:tc>
                  <a:txBody>
                    <a:bodyPr/>
                    <a:lstStyle/>
                    <a:p>
                      <a:pPr defTabSz="1828343">
                        <a:defRPr b="0" sz="1800">
                          <a:solidFill>
                            <a:srgbClr val="000000"/>
                          </a:solidFill>
                        </a:defRPr>
                      </a:pPr>
                      <a:r>
                        <a:rPr b="1" sz="3000">
                          <a:solidFill>
                            <a:srgbClr val="FFFFFF"/>
                          </a:solidFill>
                        </a:rPr>
                        <a:t>Med Hist 5</a:t>
                      </a:r>
                    </a:p>
                  </a:txBody>
                  <a:tcPr marL="0" marR="0" marT="0" marB="0" anchor="t" anchorCtr="0" horzOverflow="overflow"/>
                </a:tc>
                <a:tc>
                  <a:txBody>
                    <a:bodyPr/>
                    <a:lstStyle/>
                    <a:p>
                      <a:pPr defTabSz="1828343">
                        <a:defRPr sz="3500"/>
                      </a:pP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196</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23,129</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0.018</a:t>
                      </a:r>
                    </a:p>
                  </a:txBody>
                  <a:tcPr marL="0" marR="0" marT="0" marB="0" anchor="t" anchorCtr="0" horzOverflow="overflow"/>
                </a:tc>
              </a:tr>
              <a:tr h="635000">
                <a:tc>
                  <a:txBody>
                    <a:bodyPr/>
                    <a:lstStyle/>
                    <a:p>
                      <a:pPr defTabSz="1828343">
                        <a:defRPr b="0" sz="1800">
                          <a:solidFill>
                            <a:srgbClr val="000000"/>
                          </a:solidFill>
                        </a:defRPr>
                      </a:pPr>
                      <a:r>
                        <a:rPr b="1" sz="3000">
                          <a:solidFill>
                            <a:srgbClr val="FFFFFF"/>
                          </a:solidFill>
                        </a:rPr>
                        <a:t>Med Hist 6</a:t>
                      </a:r>
                    </a:p>
                  </a:txBody>
                  <a:tcPr marL="0" marR="0" marT="0" marB="0" anchor="t" anchorCtr="0" horzOverflow="overflow"/>
                </a:tc>
                <a:tc>
                  <a:txBody>
                    <a:bodyPr/>
                    <a:lstStyle/>
                    <a:p>
                      <a:pPr defTabSz="1828343">
                        <a:defRPr b="1" sz="3500"/>
                      </a:pPr>
                    </a:p>
                  </a:txBody>
                  <a:tcPr marL="0" marR="0" marT="0" marB="0" anchor="t" anchorCtr="0" horzOverflow="overflow"/>
                </a:tc>
                <a:tc>
                  <a:txBody>
                    <a:bodyPr/>
                    <a:lstStyle/>
                    <a:p>
                      <a:pPr algn="ctr" defTabSz="1828343">
                        <a:defRPr sz="1800">
                          <a:solidFill>
                            <a:srgbClr val="000000"/>
                          </a:solidFill>
                        </a:defRPr>
                      </a:pPr>
                      <a:r>
                        <a:rPr b="1" sz="3500">
                          <a:solidFill>
                            <a:srgbClr val="737572"/>
                          </a:solidFill>
                        </a:rPr>
                        <a:t>839</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24,175</a:t>
                      </a:r>
                    </a:p>
                  </a:txBody>
                  <a:tcPr marL="0" marR="0" marT="0" marB="0" anchor="t" anchorCtr="0" horzOverflow="overflow"/>
                </a:tc>
                <a:tc>
                  <a:txBody>
                    <a:bodyPr/>
                    <a:lstStyle/>
                    <a:p>
                      <a:pPr algn="ctr" defTabSz="1828343">
                        <a:defRPr sz="1800">
                          <a:solidFill>
                            <a:srgbClr val="000000"/>
                          </a:solidFill>
                        </a:defRPr>
                      </a:pPr>
                      <a:r>
                        <a:rPr b="1" sz="3500">
                          <a:solidFill>
                            <a:srgbClr val="737572"/>
                          </a:solidFill>
                        </a:rPr>
                        <a:t>&lt;0.01*</a:t>
                      </a:r>
                    </a:p>
                  </a:txBody>
                  <a:tcPr marL="0" marR="0" marT="0" marB="0" anchor="t" anchorCtr="0" horzOverflow="overflow"/>
                </a:tc>
              </a:tr>
              <a:tr h="635000">
                <a:tc>
                  <a:txBody>
                    <a:bodyPr/>
                    <a:lstStyle/>
                    <a:p>
                      <a:pPr defTabSz="1828343">
                        <a:defRPr b="0" sz="1800">
                          <a:solidFill>
                            <a:srgbClr val="000000"/>
                          </a:solidFill>
                        </a:defRPr>
                      </a:pPr>
                      <a:r>
                        <a:rPr b="1" sz="3000">
                          <a:solidFill>
                            <a:srgbClr val="FFFFFF"/>
                          </a:solidFill>
                        </a:rPr>
                        <a:t>Med Hist 7</a:t>
                      </a:r>
                    </a:p>
                  </a:txBody>
                  <a:tcPr marL="0" marR="0" marT="0" marB="0" anchor="t" anchorCtr="0" horzOverflow="overflow"/>
                </a:tc>
                <a:tc>
                  <a:txBody>
                    <a:bodyPr/>
                    <a:lstStyle/>
                    <a:p>
                      <a:pPr defTabSz="1828343">
                        <a:defRPr sz="3500"/>
                      </a:pP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842</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22,484</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0.040</a:t>
                      </a:r>
                    </a:p>
                  </a:txBody>
                  <a:tcPr marL="0" marR="0" marT="0" marB="0" anchor="t" anchorCtr="0" horzOverflow="overflow"/>
                </a:tc>
              </a:tr>
            </a:tbl>
          </a:graphicData>
        </a:graphic>
      </p:graphicFrame>
      <p:sp>
        <p:nvSpPr>
          <p:cNvPr id="272" name="TextBox 46"/>
          <p:cNvSpPr txBox="1"/>
          <p:nvPr/>
        </p:nvSpPr>
        <p:spPr>
          <a:xfrm>
            <a:off x="3049906" y="12757027"/>
            <a:ext cx="20699928" cy="56209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20578" indent="-220578">
              <a:lnSpc>
                <a:spcPts val="4000"/>
              </a:lnSpc>
              <a:buSzPct val="100000"/>
              <a:buChar char="•"/>
              <a:defRPr spc="235" sz="2200"/>
            </a:lvl1pPr>
          </a:lstStyle>
          <a:p>
            <a:pPr/>
            <a:r>
              <a:t>Not tested for homogeneity and normality assumptions due to time constraint. One-way ANOVA is used</a:t>
            </a:r>
          </a:p>
        </p:txBody>
      </p:sp>
      <p:sp>
        <p:nvSpPr>
          <p:cNvPr id="273"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TextBox 6"/>
          <p:cNvSpPr txBox="1"/>
          <p:nvPr>
            <p:ph type="sldNum" sz="quarter" idx="2"/>
          </p:nvPr>
        </p:nvSpPr>
        <p:spPr>
          <a:xfrm>
            <a:off x="23269669" y="610540"/>
            <a:ext cx="449291" cy="487645"/>
          </a:xfrm>
          <a:prstGeom prst="rect">
            <a:avLst/>
          </a:prstGeom>
          <a:extLst>
            <a:ext uri="{C572A759-6A51-4108-AA02-DFA0A04FC94B}">
              <ma14:wrappingTextBoxFlag xmlns:ma14="http://schemas.microsoft.com/office/mac/drawingml/2011/main" val="1"/>
            </a:ext>
          </a:extLst>
        </p:spPr>
        <p:txBody>
          <a:bodyPr/>
          <a:lstStyle>
            <a:lvl1pPr algn="ctr">
              <a:defRPr sz="2000">
                <a:solidFill>
                  <a:srgbClr val="FFFFFF"/>
                </a:solidFill>
                <a:latin typeface="+mn-lt"/>
                <a:ea typeface="+mn-ea"/>
                <a:cs typeface="+mn-cs"/>
                <a:sym typeface="Montserrat Regular"/>
              </a:defRPr>
            </a:lvl1pPr>
          </a:lstStyle>
          <a:p>
            <a:pPr/>
            <a:fld id="{86CB4B4D-7CA3-9044-876B-883B54F8677D}" type="slidenum"/>
          </a:p>
        </p:txBody>
      </p:sp>
      <p:sp>
        <p:nvSpPr>
          <p:cNvPr id="278" name="Group 3"/>
          <p:cNvSpPr txBox="1"/>
          <p:nvPr/>
        </p:nvSpPr>
        <p:spPr>
          <a:xfrm>
            <a:off x="1480322" y="648259"/>
            <a:ext cx="8345461" cy="2793041"/>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Medical History 1</a:t>
            </a:r>
          </a:p>
        </p:txBody>
      </p:sp>
      <p:pic>
        <p:nvPicPr>
          <p:cNvPr id="279" name="Image" descr="Image"/>
          <p:cNvPicPr>
            <a:picLocks noChangeAspect="1"/>
          </p:cNvPicPr>
          <p:nvPr/>
        </p:nvPicPr>
        <p:blipFill>
          <a:blip r:embed="rId2">
            <a:extLst/>
          </a:blip>
          <a:stretch>
            <a:fillRect/>
          </a:stretch>
        </p:blipFill>
        <p:spPr>
          <a:xfrm>
            <a:off x="4519451" y="2090014"/>
            <a:ext cx="14589780" cy="9876536"/>
          </a:xfrm>
          <a:prstGeom prst="rect">
            <a:avLst/>
          </a:prstGeom>
          <a:ln w="12700">
            <a:miter lim="400000"/>
          </a:ln>
        </p:spPr>
      </p:pic>
      <p:sp>
        <p:nvSpPr>
          <p:cNvPr id="280"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
        <p:nvSpPr>
          <p:cNvPr id="281" name="18.7% of patients with medical history 1 contributes 21.7% of the total bills.…"/>
          <p:cNvSpPr txBox="1"/>
          <p:nvPr/>
        </p:nvSpPr>
        <p:spPr>
          <a:xfrm>
            <a:off x="4980080" y="12210971"/>
            <a:ext cx="16015537" cy="1107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60947" indent="-360947">
              <a:buSzPct val="100000"/>
              <a:buChar char="•"/>
              <a:defRPr sz="3300"/>
            </a:pPr>
            <a:r>
              <a:t>18.7% of patients with medical history 1 contributes 21.7% of the total bills.</a:t>
            </a:r>
          </a:p>
          <a:p>
            <a:pPr marL="360947" indent="-360947">
              <a:buSzPct val="100000"/>
              <a:buChar char="•"/>
              <a:defRPr sz="3300"/>
            </a:pPr>
            <a:r>
              <a:t>P-Value &lt; 0.01 for both age groups</a:t>
            </a:r>
          </a:p>
        </p:txBody>
      </p:sp>
      <p:sp>
        <p:nvSpPr>
          <p:cNvPr id="282" name="Total Count: 562 / 3,000 (18.7%)"/>
          <p:cNvSpPr txBox="1"/>
          <p:nvPr/>
        </p:nvSpPr>
        <p:spPr>
          <a:xfrm>
            <a:off x="1419023" y="1795859"/>
            <a:ext cx="8468059"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700"/>
            </a:lvl1pPr>
          </a:lstStyle>
          <a:p>
            <a:pPr/>
            <a:r>
              <a:t>Total Count: 562 / 3,000 (18.7%)</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TextBox 6"/>
          <p:cNvSpPr txBox="1"/>
          <p:nvPr>
            <p:ph type="sldNum" sz="quarter" idx="2"/>
          </p:nvPr>
        </p:nvSpPr>
        <p:spPr>
          <a:xfrm>
            <a:off x="23273352" y="610540"/>
            <a:ext cx="441925" cy="487645"/>
          </a:xfrm>
          <a:prstGeom prst="rect">
            <a:avLst/>
          </a:prstGeom>
          <a:extLst>
            <a:ext uri="{C572A759-6A51-4108-AA02-DFA0A04FC94B}">
              <ma14:wrappingTextBoxFlag xmlns:ma14="http://schemas.microsoft.com/office/mac/drawingml/2011/main" val="1"/>
            </a:ext>
          </a:extLst>
        </p:spPr>
        <p:txBody>
          <a:bodyPr/>
          <a:lstStyle>
            <a:lvl1pPr algn="ctr">
              <a:defRPr sz="2000">
                <a:solidFill>
                  <a:srgbClr val="FFFFFF"/>
                </a:solidFill>
                <a:latin typeface="+mn-lt"/>
                <a:ea typeface="+mn-ea"/>
                <a:cs typeface="+mn-cs"/>
                <a:sym typeface="Montserrat Regular"/>
              </a:defRPr>
            </a:lvl1pPr>
          </a:lstStyle>
          <a:p>
            <a:pPr/>
            <a:fld id="{86CB4B4D-7CA3-9044-876B-883B54F8677D}" type="slidenum"/>
          </a:p>
        </p:txBody>
      </p:sp>
      <p:sp>
        <p:nvSpPr>
          <p:cNvPr id="285" name="Count: 839/ 3,000 (28.0%)"/>
          <p:cNvSpPr txBox="1"/>
          <p:nvPr/>
        </p:nvSpPr>
        <p:spPr>
          <a:xfrm>
            <a:off x="1084258" y="1606582"/>
            <a:ext cx="4860763"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700"/>
            </a:lvl1pPr>
          </a:lstStyle>
          <a:p>
            <a:pPr/>
            <a:r>
              <a:t>Count: 839/ 3,000 (28.0%)</a:t>
            </a:r>
          </a:p>
        </p:txBody>
      </p:sp>
      <p:sp>
        <p:nvSpPr>
          <p:cNvPr id="286" name="P-Value &lt; 0.01 for both age groups"/>
          <p:cNvSpPr txBox="1"/>
          <p:nvPr/>
        </p:nvSpPr>
        <p:spPr>
          <a:xfrm>
            <a:off x="5702340" y="12755814"/>
            <a:ext cx="11297411"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60947" indent="-360947" algn="ctr">
              <a:buSzPct val="100000"/>
              <a:buChar char="•"/>
            </a:lvl1pPr>
          </a:lstStyle>
          <a:p>
            <a:pPr/>
            <a:r>
              <a:t>P-Value &lt; 0.01 for both age groups</a:t>
            </a:r>
          </a:p>
        </p:txBody>
      </p:sp>
      <p:sp>
        <p:nvSpPr>
          <p:cNvPr id="287" name="Group 3"/>
          <p:cNvSpPr txBox="1"/>
          <p:nvPr/>
        </p:nvSpPr>
        <p:spPr>
          <a:xfrm>
            <a:off x="1424674" y="660358"/>
            <a:ext cx="8345461" cy="1044347"/>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Medical History 6</a:t>
            </a:r>
          </a:p>
        </p:txBody>
      </p:sp>
      <p:pic>
        <p:nvPicPr>
          <p:cNvPr id="288" name="Image" descr="Image"/>
          <p:cNvPicPr>
            <a:picLocks noChangeAspect="1"/>
          </p:cNvPicPr>
          <p:nvPr/>
        </p:nvPicPr>
        <p:blipFill>
          <a:blip r:embed="rId2">
            <a:extLst/>
          </a:blip>
          <a:stretch>
            <a:fillRect/>
          </a:stretch>
        </p:blipFill>
        <p:spPr>
          <a:xfrm>
            <a:off x="3928624" y="2205659"/>
            <a:ext cx="14844843" cy="10049201"/>
          </a:xfrm>
          <a:prstGeom prst="rect">
            <a:avLst/>
          </a:prstGeom>
          <a:ln w="12700">
            <a:miter lim="400000"/>
          </a:ln>
        </p:spPr>
      </p:pic>
      <p:sp>
        <p:nvSpPr>
          <p:cNvPr id="289"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 name="Rectangle"/>
          <p:cNvSpPr/>
          <p:nvPr/>
        </p:nvSpPr>
        <p:spPr>
          <a:xfrm>
            <a:off x="1667592" y="914400"/>
            <a:ext cx="21036116" cy="1270000"/>
          </a:xfrm>
          <a:prstGeom prst="rect">
            <a:avLst/>
          </a:prstGeom>
          <a:solidFill>
            <a:schemeClr val="accent3">
              <a:lumOff val="8774"/>
              <a:alpha val="31023"/>
            </a:schemeClr>
          </a:solidFill>
          <a:ln w="12700">
            <a:miter lim="400000"/>
          </a:ln>
        </p:spPr>
        <p:txBody>
          <a:bodyPr lIns="45719" rIns="45719" anchor="ctr"/>
          <a:lstStyle/>
          <a:p>
            <a:pPr algn="ctr" defTabSz="1828800">
              <a:defRPr>
                <a:solidFill>
                  <a:srgbClr val="4F8F00"/>
                </a:solidFill>
              </a:defRPr>
            </a:pPr>
          </a:p>
        </p:txBody>
      </p:sp>
      <p:sp>
        <p:nvSpPr>
          <p:cNvPr id="89" name="Group 3"/>
          <p:cNvSpPr txBox="1"/>
          <p:nvPr/>
        </p:nvSpPr>
        <p:spPr>
          <a:xfrm>
            <a:off x="2008601" y="1049572"/>
            <a:ext cx="7277244" cy="2435532"/>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Contents</a:t>
            </a:r>
          </a:p>
        </p:txBody>
      </p:sp>
      <p:sp>
        <p:nvSpPr>
          <p:cNvPr id="90" name="Rectangle 14"/>
          <p:cNvSpPr txBox="1"/>
          <p:nvPr/>
        </p:nvSpPr>
        <p:spPr>
          <a:xfrm>
            <a:off x="2105691" y="2254060"/>
            <a:ext cx="17213888" cy="10251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0736" indent="-280736">
              <a:lnSpc>
                <a:spcPct val="160000"/>
              </a:lnSpc>
              <a:buSzPct val="100000"/>
              <a:buChar char="•"/>
              <a:defRPr b="1" spc="578" sz="2700">
                <a:solidFill>
                  <a:srgbClr val="2B2C2B"/>
                </a:solidFill>
              </a:defRPr>
            </a:pPr>
            <a:r>
              <a:t>Our Data</a:t>
            </a:r>
          </a:p>
          <a:p>
            <a:pPr lvl="1" marL="661736" indent="-280736">
              <a:lnSpc>
                <a:spcPct val="160000"/>
              </a:lnSpc>
              <a:buSzPct val="100000"/>
              <a:buChar char="•"/>
              <a:defRPr spc="578" sz="2700">
                <a:solidFill>
                  <a:srgbClr val="2B2C2B"/>
                </a:solidFill>
              </a:defRPr>
            </a:pPr>
            <a:r>
              <a:t>New Variables &amp; Clean Up</a:t>
            </a:r>
          </a:p>
          <a:p>
            <a:pPr lvl="1" marL="661736" indent="-280736">
              <a:lnSpc>
                <a:spcPct val="160000"/>
              </a:lnSpc>
              <a:buSzPct val="100000"/>
              <a:buChar char="•"/>
              <a:defRPr spc="578" sz="2700">
                <a:solidFill>
                  <a:srgbClr val="2B2C2B"/>
                </a:solidFill>
              </a:defRPr>
            </a:pPr>
            <a:r>
              <a:t>Length of Stay &amp; Year of admission</a:t>
            </a:r>
          </a:p>
          <a:p>
            <a:pPr lvl="1" marL="661736" indent="-280736">
              <a:lnSpc>
                <a:spcPct val="160000"/>
              </a:lnSpc>
              <a:buSzPct val="100000"/>
              <a:buChar char="•"/>
              <a:defRPr spc="578" sz="2700">
                <a:solidFill>
                  <a:srgbClr val="2B2C2B"/>
                </a:solidFill>
              </a:defRPr>
            </a:pPr>
            <a:r>
              <a:t>Target Variable</a:t>
            </a:r>
          </a:p>
          <a:p>
            <a:pPr lvl="1" marL="661736" indent="-280736">
              <a:lnSpc>
                <a:spcPct val="160000"/>
              </a:lnSpc>
              <a:buSzPct val="100000"/>
              <a:buChar char="•"/>
              <a:defRPr spc="578" sz="2700">
                <a:solidFill>
                  <a:srgbClr val="2B2C2B"/>
                </a:solidFill>
              </a:defRPr>
            </a:pPr>
            <a:r>
              <a:t>Demographics</a:t>
            </a:r>
          </a:p>
          <a:p>
            <a:pPr marL="280736" indent="-280736">
              <a:lnSpc>
                <a:spcPct val="160000"/>
              </a:lnSpc>
              <a:buSzPct val="100000"/>
              <a:buChar char="•"/>
              <a:defRPr b="1" spc="578" sz="2700">
                <a:solidFill>
                  <a:srgbClr val="2B2C2B"/>
                </a:solidFill>
              </a:defRPr>
            </a:pPr>
            <a:r>
              <a:t>Which variable matters?</a:t>
            </a:r>
          </a:p>
          <a:p>
            <a:pPr lvl="1" marL="661736" indent="-280736">
              <a:lnSpc>
                <a:spcPct val="160000"/>
              </a:lnSpc>
              <a:buSzPct val="100000"/>
              <a:buChar char="•"/>
              <a:defRPr spc="578" sz="2700">
                <a:solidFill>
                  <a:srgbClr val="2B2C2B"/>
                </a:solidFill>
              </a:defRPr>
            </a:pPr>
            <a:r>
              <a:t>Decision Tree for Feature Importance</a:t>
            </a:r>
          </a:p>
          <a:p>
            <a:pPr lvl="1" marL="661736" indent="-280736">
              <a:lnSpc>
                <a:spcPct val="160000"/>
              </a:lnSpc>
              <a:buSzPct val="100000"/>
              <a:buChar char="•"/>
              <a:defRPr spc="578" sz="2700">
                <a:solidFill>
                  <a:srgbClr val="2B2C2B"/>
                </a:solidFill>
              </a:defRPr>
            </a:pPr>
            <a:r>
              <a:t>Correlation Coefficient Matrix</a:t>
            </a:r>
          </a:p>
          <a:p>
            <a:pPr marL="280736" indent="-280736">
              <a:lnSpc>
                <a:spcPct val="160000"/>
              </a:lnSpc>
              <a:buSzPct val="100000"/>
              <a:buChar char="•"/>
              <a:defRPr b="1" spc="578" sz="2700">
                <a:solidFill>
                  <a:srgbClr val="2B2C2B"/>
                </a:solidFill>
              </a:defRPr>
            </a:pPr>
            <a:r>
              <a:t>Deep Dive</a:t>
            </a:r>
          </a:p>
          <a:p>
            <a:pPr lvl="1" marL="661736" indent="-280736">
              <a:lnSpc>
                <a:spcPct val="160000"/>
              </a:lnSpc>
              <a:buSzPct val="100000"/>
              <a:buChar char="•"/>
              <a:defRPr spc="578" sz="2700">
                <a:solidFill>
                  <a:srgbClr val="2B2C2B"/>
                </a:solidFill>
              </a:defRPr>
            </a:pPr>
            <a:r>
              <a:t>Encounter per year</a:t>
            </a:r>
          </a:p>
          <a:p>
            <a:pPr lvl="1" marL="661736" indent="-280736">
              <a:lnSpc>
                <a:spcPct val="160000"/>
              </a:lnSpc>
              <a:buSzPct val="100000"/>
              <a:buChar char="•"/>
              <a:defRPr spc="578" sz="2700">
                <a:solidFill>
                  <a:srgbClr val="2B2C2B"/>
                </a:solidFill>
              </a:defRPr>
            </a:pPr>
            <a:r>
              <a:t>Medical History</a:t>
            </a:r>
          </a:p>
          <a:p>
            <a:pPr lvl="1" marL="661736" indent="-280736">
              <a:lnSpc>
                <a:spcPct val="160000"/>
              </a:lnSpc>
              <a:buSzPct val="100000"/>
              <a:buChar char="•"/>
              <a:defRPr spc="578" sz="2700">
                <a:solidFill>
                  <a:srgbClr val="2B2C2B"/>
                </a:solidFill>
              </a:defRPr>
            </a:pPr>
            <a:r>
              <a:t>Body Mass Index (BMI)</a:t>
            </a:r>
          </a:p>
          <a:p>
            <a:pPr lvl="1" marL="661736" indent="-280736">
              <a:lnSpc>
                <a:spcPct val="160000"/>
              </a:lnSpc>
              <a:buSzPct val="100000"/>
              <a:buChar char="•"/>
              <a:defRPr spc="578" sz="2700">
                <a:solidFill>
                  <a:srgbClr val="2B2C2B"/>
                </a:solidFill>
              </a:defRPr>
            </a:pPr>
            <a:r>
              <a:t>Symptoms</a:t>
            </a:r>
          </a:p>
          <a:p>
            <a:pPr marL="280736" indent="-280736">
              <a:lnSpc>
                <a:spcPct val="160000"/>
              </a:lnSpc>
              <a:buSzPct val="100000"/>
              <a:buChar char="•"/>
              <a:defRPr b="1" spc="578" sz="2700">
                <a:solidFill>
                  <a:srgbClr val="2B2C2B"/>
                </a:solidFill>
              </a:defRPr>
            </a:pPr>
            <a:r>
              <a:t>Model &amp; Interpretation</a:t>
            </a:r>
          </a:p>
          <a:p>
            <a:pPr marL="280736" indent="-280736">
              <a:lnSpc>
                <a:spcPct val="160000"/>
              </a:lnSpc>
              <a:buSzPct val="100000"/>
              <a:buChar char="•"/>
              <a:defRPr b="1" spc="578" sz="2700">
                <a:solidFill>
                  <a:srgbClr val="2B2C2B"/>
                </a:solidFill>
              </a:defRPr>
            </a:pPr>
            <a:r>
              <a:t>Use Case Discussion</a:t>
            </a:r>
          </a:p>
          <a:p>
            <a:pPr marL="280736" indent="-280736">
              <a:lnSpc>
                <a:spcPct val="160000"/>
              </a:lnSpc>
              <a:buSzPct val="100000"/>
              <a:buChar char="•"/>
              <a:defRPr b="1" spc="578" sz="2700">
                <a:solidFill>
                  <a:srgbClr val="2B2C2B"/>
                </a:solidFill>
              </a:defRPr>
            </a:pPr>
            <a:r>
              <a:t>Extensions …</a:t>
            </a:r>
          </a:p>
        </p:txBody>
      </p:sp>
      <p:sp>
        <p:nvSpPr>
          <p:cNvPr id="91" name="TextBox 6"/>
          <p:cNvSpPr txBox="1"/>
          <p:nvPr>
            <p:ph type="sldNum" sz="quarter" idx="2"/>
          </p:nvPr>
        </p:nvSpPr>
        <p:spPr>
          <a:xfrm>
            <a:off x="23324406" y="610540"/>
            <a:ext cx="339817" cy="487645"/>
          </a:xfrm>
          <a:prstGeom prst="rect">
            <a:avLst/>
          </a:prstGeom>
          <a:extLst>
            <a:ext uri="{C572A759-6A51-4108-AA02-DFA0A04FC94B}">
              <ma14:wrappingTextBoxFlag xmlns:ma14="http://schemas.microsoft.com/office/mac/drawingml/2011/main" val="1"/>
            </a:ext>
          </a:extLst>
        </p:spPr>
        <p:txBody>
          <a:bodyPr/>
          <a:lstStyle>
            <a:lvl1pPr algn="ctr">
              <a:defRPr sz="2000">
                <a:solidFill>
                  <a:srgbClr val="FFFFFF"/>
                </a:solidFill>
                <a:latin typeface="+mn-lt"/>
                <a:ea typeface="+mn-ea"/>
                <a:cs typeface="+mn-cs"/>
                <a:sym typeface="Montserrat Regular"/>
              </a:defRPr>
            </a:lvl1pPr>
          </a:lstStyle>
          <a:p>
            <a:pPr/>
            <a:fld id="{86CB4B4D-7CA3-9044-876B-883B54F8677D}" type="slidenum"/>
          </a:p>
        </p:txBody>
      </p:sp>
      <p:sp>
        <p:nvSpPr>
          <p:cNvPr id="92" name="Text"/>
          <p:cNvSpPr txBox="1"/>
          <p:nvPr/>
        </p:nvSpPr>
        <p:spPr>
          <a:xfrm>
            <a:off x="22330772" y="12799042"/>
            <a:ext cx="365001"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1" name="Group 3"/>
          <p:cNvSpPr txBox="1"/>
          <p:nvPr/>
        </p:nvSpPr>
        <p:spPr>
          <a:xfrm>
            <a:off x="1632722" y="1158229"/>
            <a:ext cx="9596114" cy="3211606"/>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Body Mass Index (BMI)</a:t>
            </a:r>
          </a:p>
        </p:txBody>
      </p:sp>
      <p:pic>
        <p:nvPicPr>
          <p:cNvPr id="292" name="Image" descr="Image"/>
          <p:cNvPicPr>
            <a:picLocks noChangeAspect="1"/>
          </p:cNvPicPr>
          <p:nvPr/>
        </p:nvPicPr>
        <p:blipFill>
          <a:blip r:embed="rId3">
            <a:extLst/>
          </a:blip>
          <a:stretch>
            <a:fillRect/>
          </a:stretch>
        </p:blipFill>
        <p:spPr>
          <a:xfrm>
            <a:off x="17427202" y="812800"/>
            <a:ext cx="5029201" cy="1778000"/>
          </a:xfrm>
          <a:prstGeom prst="rect">
            <a:avLst/>
          </a:prstGeom>
          <a:ln w="12700">
            <a:miter lim="400000"/>
          </a:ln>
        </p:spPr>
      </p:pic>
      <p:sp>
        <p:nvSpPr>
          <p:cNvPr id="293" name="Mean BMI = 28.95 (high risk)…"/>
          <p:cNvSpPr txBox="1"/>
          <p:nvPr/>
        </p:nvSpPr>
        <p:spPr>
          <a:xfrm>
            <a:off x="7093768" y="11287378"/>
            <a:ext cx="10183764" cy="1183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60947" indent="-360947">
              <a:buSzPct val="100000"/>
              <a:buChar char="•"/>
            </a:pPr>
            <a:r>
              <a:t>Mean BMI = 28.95 (</a:t>
            </a:r>
            <a:r>
              <a:rPr>
                <a:solidFill>
                  <a:srgbClr val="FF2600"/>
                </a:solidFill>
              </a:rPr>
              <a:t>high risk</a:t>
            </a:r>
            <a:r>
              <a:t>)</a:t>
            </a:r>
          </a:p>
          <a:p>
            <a:pPr marL="360947" indent="-360947">
              <a:buSzPct val="100000"/>
              <a:buChar char="•"/>
            </a:pPr>
            <a:r>
              <a:rPr b="1"/>
              <a:t>63.6</a:t>
            </a:r>
            <a:r>
              <a:t>% patient population have </a:t>
            </a:r>
            <a:r>
              <a:rPr>
                <a:solidFill>
                  <a:srgbClr val="FF2600"/>
                </a:solidFill>
              </a:rPr>
              <a:t>high BMI risk</a:t>
            </a:r>
          </a:p>
        </p:txBody>
      </p:sp>
      <p:pic>
        <p:nvPicPr>
          <p:cNvPr id="294" name="Image" descr="Image"/>
          <p:cNvPicPr>
            <a:picLocks noChangeAspect="1"/>
          </p:cNvPicPr>
          <p:nvPr/>
        </p:nvPicPr>
        <p:blipFill>
          <a:blip r:embed="rId4">
            <a:extLst/>
          </a:blip>
          <a:stretch>
            <a:fillRect/>
          </a:stretch>
        </p:blipFill>
        <p:spPr>
          <a:xfrm>
            <a:off x="11780042" y="2758504"/>
            <a:ext cx="11430771" cy="7689914"/>
          </a:xfrm>
          <a:prstGeom prst="rect">
            <a:avLst/>
          </a:prstGeom>
          <a:ln w="12700">
            <a:miter lim="400000"/>
          </a:ln>
        </p:spPr>
      </p:pic>
      <p:grpSp>
        <p:nvGrpSpPr>
          <p:cNvPr id="297" name="Group"/>
          <p:cNvGrpSpPr/>
          <p:nvPr/>
        </p:nvGrpSpPr>
        <p:grpSpPr>
          <a:xfrm>
            <a:off x="2109085" y="3542927"/>
            <a:ext cx="9502365" cy="6630146"/>
            <a:chOff x="0" y="0"/>
            <a:chExt cx="9502364" cy="6630144"/>
          </a:xfrm>
        </p:grpSpPr>
        <p:pic>
          <p:nvPicPr>
            <p:cNvPr id="295" name="Image" descr="Image"/>
            <p:cNvPicPr>
              <a:picLocks noChangeAspect="1"/>
            </p:cNvPicPr>
            <p:nvPr/>
          </p:nvPicPr>
          <p:blipFill>
            <a:blip r:embed="rId5">
              <a:extLst/>
            </a:blip>
            <a:stretch>
              <a:fillRect/>
            </a:stretch>
          </p:blipFill>
          <p:spPr>
            <a:xfrm>
              <a:off x="0" y="0"/>
              <a:ext cx="9502365" cy="6630145"/>
            </a:xfrm>
            <a:prstGeom prst="rect">
              <a:avLst/>
            </a:prstGeom>
            <a:ln w="12700" cap="flat">
              <a:noFill/>
              <a:miter lim="400000"/>
            </a:ln>
            <a:effectLst/>
          </p:spPr>
        </p:pic>
        <p:sp>
          <p:nvSpPr>
            <p:cNvPr id="296" name="Line"/>
            <p:cNvSpPr/>
            <p:nvPr/>
          </p:nvSpPr>
          <p:spPr>
            <a:xfrm flipV="1">
              <a:off x="4360259" y="177015"/>
              <a:ext cx="1" cy="5990333"/>
            </a:xfrm>
            <a:prstGeom prst="line">
              <a:avLst/>
            </a:prstGeom>
            <a:noFill/>
            <a:ln w="12700" cap="flat">
              <a:solidFill>
                <a:srgbClr val="FF2600"/>
              </a:solidFill>
              <a:prstDash val="solid"/>
              <a:miter lim="800000"/>
            </a:ln>
            <a:effectLst/>
          </p:spPr>
          <p:txBody>
            <a:bodyPr wrap="square" lIns="45719" tIns="45719" rIns="45719" bIns="45719" numCol="1" anchor="t">
              <a:noAutofit/>
            </a:bodyPr>
            <a:lstStyle/>
            <a:p>
              <a:pPr/>
            </a:p>
          </p:txBody>
        </p:sp>
      </p:grpSp>
      <p:sp>
        <p:nvSpPr>
          <p:cNvPr id="298"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 name="Group 3"/>
          <p:cNvSpPr txBox="1"/>
          <p:nvPr/>
        </p:nvSpPr>
        <p:spPr>
          <a:xfrm>
            <a:off x="1632722" y="1158229"/>
            <a:ext cx="9596114" cy="3211606"/>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Body Mass Index (BMI)</a:t>
            </a:r>
          </a:p>
        </p:txBody>
      </p:sp>
      <p:pic>
        <p:nvPicPr>
          <p:cNvPr id="303" name="Image" descr="Image"/>
          <p:cNvPicPr>
            <a:picLocks noChangeAspect="1"/>
          </p:cNvPicPr>
          <p:nvPr/>
        </p:nvPicPr>
        <p:blipFill>
          <a:blip r:embed="rId3">
            <a:extLst/>
          </a:blip>
          <a:stretch>
            <a:fillRect/>
          </a:stretch>
        </p:blipFill>
        <p:spPr>
          <a:xfrm>
            <a:off x="17427202" y="812800"/>
            <a:ext cx="5029201" cy="1778000"/>
          </a:xfrm>
          <a:prstGeom prst="rect">
            <a:avLst/>
          </a:prstGeom>
          <a:ln w="12700">
            <a:miter lim="400000"/>
          </a:ln>
        </p:spPr>
      </p:pic>
      <p:sp>
        <p:nvSpPr>
          <p:cNvPr id="304" name="There is significance between BMI Risk and total bill per year at 0.01 significance level"/>
          <p:cNvSpPr txBox="1"/>
          <p:nvPr/>
        </p:nvSpPr>
        <p:spPr>
          <a:xfrm>
            <a:off x="1882685" y="10419784"/>
            <a:ext cx="10183764" cy="1183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60947" indent="-360947">
              <a:buSzPct val="100000"/>
              <a:buChar char="•"/>
            </a:lvl1pPr>
          </a:lstStyle>
          <a:p>
            <a:pPr/>
            <a:r>
              <a:t>There is significance between BMI Risk and total bill per year at 0.01 significance level</a:t>
            </a:r>
          </a:p>
        </p:txBody>
      </p:sp>
      <p:graphicFrame>
        <p:nvGraphicFramePr>
          <p:cNvPr id="305" name="Table"/>
          <p:cNvGraphicFramePr/>
          <p:nvPr/>
        </p:nvGraphicFramePr>
        <p:xfrm>
          <a:off x="1998889" y="4391410"/>
          <a:ext cx="10207366" cy="3440493"/>
        </p:xfrm>
        <a:graphic xmlns:a="http://schemas.openxmlformats.org/drawingml/2006/main">
          <a:graphicData uri="http://schemas.openxmlformats.org/drawingml/2006/table">
            <a:tbl>
              <a:tblPr firstCol="1" firstRow="0" lastCol="0" lastRow="0" bandCol="0" bandRow="1" rtl="0">
                <a:tableStyleId>{4C3C2611-4C71-4FC5-86AE-919BDF0F9419}</a:tableStyleId>
              </a:tblPr>
              <a:tblGrid>
                <a:gridCol w="3115053"/>
                <a:gridCol w="2320923"/>
                <a:gridCol w="2603677"/>
                <a:gridCol w="2155011"/>
              </a:tblGrid>
              <a:tr h="569445">
                <a:tc>
                  <a:txBody>
                    <a:bodyPr/>
                    <a:lstStyle/>
                    <a:p>
                      <a:pPr defTabSz="1828343">
                        <a:defRPr sz="2800"/>
                      </a:pPr>
                    </a:p>
                  </a:txBody>
                  <a:tcPr marL="0" marR="0" marT="0" marB="0" anchor="t" anchorCtr="0" horzOverflow="overflow"/>
                </a:tc>
                <a:tc>
                  <a:txBody>
                    <a:bodyPr/>
                    <a:lstStyle/>
                    <a:p>
                      <a:pPr defTabSz="1828343">
                        <a:defRPr b="1" sz="2800">
                          <a:solidFill>
                            <a:srgbClr val="FFFFFF"/>
                          </a:solidFill>
                        </a:defRPr>
                      </a:pPr>
                    </a:p>
                  </a:txBody>
                  <a:tcPr marL="0" marR="0" marT="0" marB="0" anchor="t" anchorCtr="0" horzOverflow="overflow">
                    <a:solidFill>
                      <a:schemeClr val="accent1"/>
                    </a:solidFill>
                  </a:tcPr>
                </a:tc>
                <a:tc gridSpan="2">
                  <a:txBody>
                    <a:bodyPr/>
                    <a:lstStyle/>
                    <a:p>
                      <a:pPr algn="ctr" defTabSz="1828343">
                        <a:defRPr sz="1800">
                          <a:solidFill>
                            <a:srgbClr val="000000"/>
                          </a:solidFill>
                        </a:defRPr>
                      </a:pPr>
                      <a:r>
                        <a:rPr b="1" sz="2800">
                          <a:solidFill>
                            <a:srgbClr val="FFFFFF"/>
                          </a:solidFill>
                        </a:rPr>
                        <a:t>Total Bill</a:t>
                      </a:r>
                    </a:p>
                  </a:txBody>
                  <a:tcPr marL="0" marR="0" marT="0" marB="0" anchor="t" anchorCtr="0" horzOverflow="overflow">
                    <a:solidFill>
                      <a:schemeClr val="accent1"/>
                    </a:solidFill>
                  </a:tcPr>
                </a:tc>
                <a:tc hMerge="1">
                  <a:tcPr/>
                </a:tc>
              </a:tr>
              <a:tr h="569445">
                <a:tc>
                  <a:txBody>
                    <a:bodyPr/>
                    <a:lstStyle/>
                    <a:p>
                      <a:pPr defTabSz="1828343">
                        <a:defRPr sz="2800"/>
                      </a:pPr>
                    </a:p>
                  </a:txBody>
                  <a:tcPr marL="0" marR="0" marT="0" marB="0" anchor="t" anchorCtr="0" horzOverflow="overflow">
                    <a:lnB w="38100">
                      <a:solidFill>
                        <a:srgbClr val="FFFFFF"/>
                      </a:solidFill>
                    </a:lnB>
                  </a:tcPr>
                </a:tc>
                <a:tc>
                  <a:txBody>
                    <a:bodyPr/>
                    <a:lstStyle/>
                    <a:p>
                      <a:pPr defTabSz="1828343">
                        <a:defRPr b="1" sz="2800">
                          <a:solidFill>
                            <a:srgbClr val="FFFFFF"/>
                          </a:solidFill>
                        </a:defRPr>
                      </a:pPr>
                    </a:p>
                  </a:txBody>
                  <a:tcPr marL="0" marR="0" marT="0" marB="0" anchor="t" anchorCtr="0" horzOverflow="overflow">
                    <a:lnB w="38100">
                      <a:solidFill>
                        <a:srgbClr val="FFFFFF"/>
                      </a:solidFill>
                    </a:lnB>
                    <a:solidFill>
                      <a:schemeClr val="accent1"/>
                    </a:solidFill>
                  </a:tcPr>
                </a:tc>
                <a:tc>
                  <a:txBody>
                    <a:bodyPr/>
                    <a:lstStyle/>
                    <a:p>
                      <a:pPr algn="ctr" defTabSz="1828343">
                        <a:defRPr sz="1800">
                          <a:solidFill>
                            <a:srgbClr val="000000"/>
                          </a:solidFill>
                        </a:defRPr>
                      </a:pPr>
                      <a:r>
                        <a:rPr b="1" sz="2800">
                          <a:solidFill>
                            <a:srgbClr val="FFFFFF"/>
                          </a:solidFill>
                        </a:rPr>
                        <a:t>Mean</a:t>
                      </a:r>
                    </a:p>
                  </a:txBody>
                  <a:tcPr marL="0" marR="0" marT="0" marB="0" anchor="t" anchorCtr="0" horzOverflow="overflow">
                    <a:lnB w="38100">
                      <a:solidFill>
                        <a:srgbClr val="FFFFFF"/>
                      </a:solidFill>
                    </a:lnB>
                    <a:solidFill>
                      <a:schemeClr val="accent1"/>
                    </a:solidFill>
                  </a:tcPr>
                </a:tc>
                <a:tc>
                  <a:txBody>
                    <a:bodyPr/>
                    <a:lstStyle/>
                    <a:p>
                      <a:pPr algn="ctr" defTabSz="1828343">
                        <a:defRPr sz="1800">
                          <a:solidFill>
                            <a:srgbClr val="000000"/>
                          </a:solidFill>
                        </a:defRPr>
                      </a:pPr>
                      <a:r>
                        <a:rPr b="1" sz="2800">
                          <a:solidFill>
                            <a:srgbClr val="FFFFFF"/>
                          </a:solidFill>
                        </a:rPr>
                        <a:t>P-Value</a:t>
                      </a:r>
                    </a:p>
                  </a:txBody>
                  <a:tcPr marL="0" marR="0" marT="0" marB="0" anchor="t" anchorCtr="0" horzOverflow="overflow">
                    <a:lnB w="38100">
                      <a:solidFill>
                        <a:srgbClr val="FFFFFF"/>
                      </a:solidFill>
                    </a:lnB>
                    <a:solidFill>
                      <a:schemeClr val="accent1"/>
                    </a:solidFill>
                  </a:tcPr>
                </a:tc>
              </a:tr>
              <a:tr h="569445">
                <a:tc>
                  <a:txBody>
                    <a:bodyPr/>
                    <a:lstStyle/>
                    <a:p>
                      <a:pPr defTabSz="1828343">
                        <a:defRPr b="0" sz="1800">
                          <a:solidFill>
                            <a:srgbClr val="000000"/>
                          </a:solidFill>
                        </a:defRPr>
                      </a:pPr>
                      <a:r>
                        <a:rPr b="1" sz="2800">
                          <a:solidFill>
                            <a:srgbClr val="FFFFFF"/>
                          </a:solidFill>
                        </a:rPr>
                        <a:t>BMI Risk Level</a:t>
                      </a:r>
                    </a:p>
                  </a:txBody>
                  <a:tcPr marL="0" marR="0" marT="0" marB="0" anchor="t" anchorCtr="0" horzOverflow="overflow">
                    <a:lnT w="38100">
                      <a:solidFill>
                        <a:srgbClr val="FFFFFF"/>
                      </a:solidFill>
                    </a:lnT>
                  </a:tcPr>
                </a:tc>
                <a:tc>
                  <a:txBody>
                    <a:bodyPr/>
                    <a:lstStyle/>
                    <a:p>
                      <a:pPr defTabSz="1828343">
                        <a:defRPr sz="1800">
                          <a:solidFill>
                            <a:srgbClr val="000000"/>
                          </a:solidFill>
                        </a:defRPr>
                      </a:pPr>
                      <a:r>
                        <a:rPr sz="2800">
                          <a:solidFill>
                            <a:srgbClr val="737572"/>
                          </a:solidFill>
                        </a:rPr>
                        <a:t>Deficiency</a:t>
                      </a:r>
                    </a:p>
                  </a:txBody>
                  <a:tcPr marL="0" marR="0" marT="0" marB="0" anchor="t" anchorCtr="0" horzOverflow="overflow">
                    <a:lnT w="38100">
                      <a:solidFill>
                        <a:srgbClr val="FFFFFF"/>
                      </a:solidFill>
                    </a:lnT>
                  </a:tcPr>
                </a:tc>
                <a:tc>
                  <a:txBody>
                    <a:bodyPr/>
                    <a:lstStyle/>
                    <a:p>
                      <a:pPr algn="ctr" defTabSz="1828343">
                        <a:defRPr sz="1800">
                          <a:solidFill>
                            <a:srgbClr val="000000"/>
                          </a:solidFill>
                        </a:defRPr>
                      </a:pPr>
                      <a:r>
                        <a:rPr sz="2800">
                          <a:solidFill>
                            <a:srgbClr val="737572"/>
                          </a:solidFill>
                        </a:rPr>
                        <a:t>11,200</a:t>
                      </a:r>
                    </a:p>
                  </a:txBody>
                  <a:tcPr marL="0" marR="0" marT="0" marB="0" anchor="t" anchorCtr="0" horzOverflow="overflow">
                    <a:lnT w="38100">
                      <a:solidFill>
                        <a:srgbClr val="FFFFFF"/>
                      </a:solidFill>
                    </a:lnT>
                  </a:tcPr>
                </a:tc>
                <a:tc>
                  <a:txBody>
                    <a:bodyPr/>
                    <a:lstStyle/>
                    <a:p>
                      <a:pPr algn="ctr" defTabSz="1828343">
                        <a:defRPr sz="1800">
                          <a:solidFill>
                            <a:srgbClr val="000000"/>
                          </a:solidFill>
                        </a:defRPr>
                      </a:pPr>
                      <a:r>
                        <a:rPr b="1" sz="2800">
                          <a:solidFill>
                            <a:srgbClr val="737572"/>
                          </a:solidFill>
                        </a:rPr>
                        <a:t>&lt;0.01*</a:t>
                      </a:r>
                    </a:p>
                  </a:txBody>
                  <a:tcPr marL="0" marR="0" marT="0" marB="0" anchor="t" anchorCtr="0" horzOverflow="overflow">
                    <a:lnT w="38100">
                      <a:solidFill>
                        <a:srgbClr val="FFFFFF"/>
                      </a:solidFill>
                    </a:lnT>
                  </a:tcPr>
                </a:tc>
              </a:tr>
              <a:tr h="580564">
                <a:tc>
                  <a:txBody>
                    <a:bodyPr/>
                    <a:lstStyle/>
                    <a:p>
                      <a:pPr defTabSz="1828343">
                        <a:defRPr sz="2800"/>
                      </a:pPr>
                    </a:p>
                  </a:txBody>
                  <a:tcPr marL="0" marR="0" marT="0" marB="0" anchor="t" anchorCtr="0" horzOverflow="overflow"/>
                </a:tc>
                <a:tc>
                  <a:txBody>
                    <a:bodyPr/>
                    <a:lstStyle/>
                    <a:p>
                      <a:pPr defTabSz="1828343">
                        <a:defRPr sz="1800">
                          <a:solidFill>
                            <a:srgbClr val="000000"/>
                          </a:solidFill>
                        </a:defRPr>
                      </a:pPr>
                      <a:r>
                        <a:rPr sz="2800">
                          <a:solidFill>
                            <a:srgbClr val="737572"/>
                          </a:solidFill>
                        </a:rPr>
                        <a:t>Normal</a:t>
                      </a:r>
                    </a:p>
                  </a:txBody>
                  <a:tcPr marL="0" marR="0" marT="0" marB="0" anchor="t" anchorCtr="0" horzOverflow="overflow"/>
                </a:tc>
                <a:tc>
                  <a:txBody>
                    <a:bodyPr/>
                    <a:lstStyle/>
                    <a:p>
                      <a:pPr algn="ctr" defTabSz="1828343">
                        <a:defRPr sz="1800">
                          <a:solidFill>
                            <a:srgbClr val="000000"/>
                          </a:solidFill>
                        </a:defRPr>
                      </a:pPr>
                      <a:r>
                        <a:rPr sz="2800">
                          <a:solidFill>
                            <a:srgbClr val="737572"/>
                          </a:solidFill>
                        </a:rPr>
                        <a:t>19,389</a:t>
                      </a:r>
                    </a:p>
                  </a:txBody>
                  <a:tcPr marL="0" marR="0" marT="0" marB="0" anchor="t" anchorCtr="0" horzOverflow="overflow"/>
                </a:tc>
                <a:tc>
                  <a:txBody>
                    <a:bodyPr/>
                    <a:lstStyle/>
                    <a:p>
                      <a:pPr algn="ctr" defTabSz="1828343">
                        <a:defRPr b="1" sz="2800"/>
                      </a:pPr>
                    </a:p>
                  </a:txBody>
                  <a:tcPr marL="0" marR="0" marT="0" marB="0" anchor="t" anchorCtr="0" horzOverflow="overflow"/>
                </a:tc>
              </a:tr>
              <a:tr h="569445">
                <a:tc>
                  <a:txBody>
                    <a:bodyPr/>
                    <a:lstStyle/>
                    <a:p>
                      <a:pPr defTabSz="1828343">
                        <a:defRPr sz="2800"/>
                      </a:pPr>
                    </a:p>
                  </a:txBody>
                  <a:tcPr marL="0" marR="0" marT="0" marB="0" anchor="t" anchorCtr="0" horzOverflow="overflow"/>
                </a:tc>
                <a:tc>
                  <a:txBody>
                    <a:bodyPr/>
                    <a:lstStyle/>
                    <a:p>
                      <a:pPr defTabSz="1828343">
                        <a:defRPr sz="1800">
                          <a:solidFill>
                            <a:srgbClr val="000000"/>
                          </a:solidFill>
                        </a:defRPr>
                      </a:pPr>
                      <a:r>
                        <a:rPr sz="2800">
                          <a:solidFill>
                            <a:srgbClr val="737572"/>
                          </a:solidFill>
                        </a:rPr>
                        <a:t>Moderate</a:t>
                      </a:r>
                    </a:p>
                  </a:txBody>
                  <a:tcPr marL="0" marR="0" marT="0" marB="0" anchor="t" anchorCtr="0" horzOverflow="overflow"/>
                </a:tc>
                <a:tc>
                  <a:txBody>
                    <a:bodyPr/>
                    <a:lstStyle/>
                    <a:p>
                      <a:pPr algn="ctr" defTabSz="1828343">
                        <a:defRPr sz="1800">
                          <a:solidFill>
                            <a:srgbClr val="000000"/>
                          </a:solidFill>
                        </a:defRPr>
                      </a:pPr>
                      <a:r>
                        <a:rPr sz="2800">
                          <a:solidFill>
                            <a:srgbClr val="737572"/>
                          </a:solidFill>
                        </a:rPr>
                        <a:t>20,774</a:t>
                      </a:r>
                    </a:p>
                  </a:txBody>
                  <a:tcPr marL="0" marR="0" marT="0" marB="0" anchor="t" anchorCtr="0" horzOverflow="overflow"/>
                </a:tc>
                <a:tc>
                  <a:txBody>
                    <a:bodyPr/>
                    <a:lstStyle/>
                    <a:p>
                      <a:pPr algn="ctr" defTabSz="1828343">
                        <a:defRPr sz="2800"/>
                      </a:pPr>
                    </a:p>
                  </a:txBody>
                  <a:tcPr marL="0" marR="0" marT="0" marB="0" anchor="t" anchorCtr="0" horzOverflow="overflow"/>
                </a:tc>
              </a:tr>
              <a:tr h="569445">
                <a:tc>
                  <a:txBody>
                    <a:bodyPr/>
                    <a:lstStyle/>
                    <a:p>
                      <a:pPr defTabSz="1828343">
                        <a:defRPr sz="2800"/>
                      </a:pPr>
                    </a:p>
                  </a:txBody>
                  <a:tcPr marL="0" marR="0" marT="0" marB="0" anchor="t" anchorCtr="0" horzOverflow="overflow"/>
                </a:tc>
                <a:tc>
                  <a:txBody>
                    <a:bodyPr/>
                    <a:lstStyle/>
                    <a:p>
                      <a:pPr defTabSz="1828343">
                        <a:defRPr sz="1800">
                          <a:solidFill>
                            <a:srgbClr val="000000"/>
                          </a:solidFill>
                        </a:defRPr>
                      </a:pPr>
                      <a:r>
                        <a:rPr sz="2800">
                          <a:solidFill>
                            <a:srgbClr val="737572"/>
                          </a:solidFill>
                        </a:rPr>
                        <a:t>High</a:t>
                      </a:r>
                    </a:p>
                  </a:txBody>
                  <a:tcPr marL="0" marR="0" marT="0" marB="0" anchor="t" anchorCtr="0" horzOverflow="overflow"/>
                </a:tc>
                <a:tc>
                  <a:txBody>
                    <a:bodyPr/>
                    <a:lstStyle/>
                    <a:p>
                      <a:pPr algn="ctr" defTabSz="1828343">
                        <a:defRPr sz="1800">
                          <a:solidFill>
                            <a:srgbClr val="000000"/>
                          </a:solidFill>
                        </a:defRPr>
                      </a:pPr>
                      <a:r>
                        <a:rPr sz="2800">
                          <a:solidFill>
                            <a:srgbClr val="737572"/>
                          </a:solidFill>
                        </a:rPr>
                        <a:t>22,651</a:t>
                      </a:r>
                    </a:p>
                  </a:txBody>
                  <a:tcPr marL="0" marR="0" marT="0" marB="0" anchor="t" anchorCtr="0" horzOverflow="overflow"/>
                </a:tc>
                <a:tc>
                  <a:txBody>
                    <a:bodyPr/>
                    <a:lstStyle/>
                    <a:p>
                      <a:pPr algn="ctr" defTabSz="1828343">
                        <a:defRPr sz="2800"/>
                      </a:pPr>
                    </a:p>
                  </a:txBody>
                  <a:tcPr marL="0" marR="0" marT="0" marB="0" anchor="t" anchorCtr="0" horzOverflow="overflow"/>
                </a:tc>
              </a:tr>
            </a:tbl>
          </a:graphicData>
        </a:graphic>
      </p:graphicFrame>
      <p:sp>
        <p:nvSpPr>
          <p:cNvPr id="306" name="R:  0.140, P-value:  &lt;0.01*"/>
          <p:cNvSpPr txBox="1"/>
          <p:nvPr/>
        </p:nvSpPr>
        <p:spPr>
          <a:xfrm>
            <a:off x="15594826" y="9378681"/>
            <a:ext cx="4583681" cy="548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000"/>
            </a:lvl1pPr>
          </a:lstStyle>
          <a:p>
            <a:pPr/>
            <a:r>
              <a:t>R:  0.140, P-value:  &lt;0.01*</a:t>
            </a:r>
          </a:p>
        </p:txBody>
      </p:sp>
      <p:sp>
        <p:nvSpPr>
          <p:cNvPr id="307" name="Positive correlation between BMI and total bill"/>
          <p:cNvSpPr txBox="1"/>
          <p:nvPr/>
        </p:nvSpPr>
        <p:spPr>
          <a:xfrm>
            <a:off x="14214123" y="10419784"/>
            <a:ext cx="8105845" cy="1183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60947" indent="-360947">
              <a:buSzPct val="100000"/>
              <a:buChar char="•"/>
            </a:lvl1pPr>
          </a:lstStyle>
          <a:p>
            <a:pPr/>
            <a:r>
              <a:t>Positive correlation between BMI and total bill</a:t>
            </a:r>
          </a:p>
        </p:txBody>
      </p:sp>
      <p:sp>
        <p:nvSpPr>
          <p:cNvPr id="308" name="TextBox 46"/>
          <p:cNvSpPr txBox="1"/>
          <p:nvPr/>
        </p:nvSpPr>
        <p:spPr>
          <a:xfrm>
            <a:off x="3088994" y="13011098"/>
            <a:ext cx="20699928" cy="56209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20578" indent="-220578">
              <a:lnSpc>
                <a:spcPts val="4000"/>
              </a:lnSpc>
              <a:buSzPct val="100000"/>
              <a:buChar char="•"/>
              <a:defRPr spc="235" sz="2200"/>
            </a:lvl1pPr>
          </a:lstStyle>
          <a:p>
            <a:pPr/>
            <a:r>
              <a:t>Not tested for homogeneity and normality assumptions due to time constraint. One-way ANOVA is used</a:t>
            </a:r>
          </a:p>
        </p:txBody>
      </p:sp>
      <p:pic>
        <p:nvPicPr>
          <p:cNvPr id="309" name="Image" descr="Image"/>
          <p:cNvPicPr>
            <a:picLocks noChangeAspect="1"/>
          </p:cNvPicPr>
          <p:nvPr/>
        </p:nvPicPr>
        <p:blipFill>
          <a:blip r:embed="rId4">
            <a:extLst/>
          </a:blip>
          <a:stretch>
            <a:fillRect/>
          </a:stretch>
        </p:blipFill>
        <p:spPr>
          <a:xfrm>
            <a:off x="14524377" y="2617627"/>
            <a:ext cx="6724579" cy="6734227"/>
          </a:xfrm>
          <a:prstGeom prst="rect">
            <a:avLst/>
          </a:prstGeom>
          <a:ln w="12700">
            <a:miter lim="400000"/>
          </a:ln>
        </p:spPr>
      </p:pic>
      <p:sp>
        <p:nvSpPr>
          <p:cNvPr id="310"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4" name="TextBox 6"/>
          <p:cNvSpPr txBox="1"/>
          <p:nvPr>
            <p:ph type="sldNum" sz="quarter" idx="2"/>
          </p:nvPr>
        </p:nvSpPr>
        <p:spPr>
          <a:xfrm>
            <a:off x="23252270" y="610540"/>
            <a:ext cx="484089" cy="487645"/>
          </a:xfrm>
          <a:prstGeom prst="rect">
            <a:avLst/>
          </a:prstGeom>
          <a:extLst>
            <a:ext uri="{C572A759-6A51-4108-AA02-DFA0A04FC94B}">
              <ma14:wrappingTextBoxFlag xmlns:ma14="http://schemas.microsoft.com/office/mac/drawingml/2011/main" val="1"/>
            </a:ext>
          </a:extLst>
        </p:spPr>
        <p:txBody>
          <a:bodyPr/>
          <a:lstStyle>
            <a:lvl1pPr algn="ctr">
              <a:defRPr sz="2000">
                <a:solidFill>
                  <a:srgbClr val="FFFFFF"/>
                </a:solidFill>
                <a:latin typeface="+mn-lt"/>
                <a:ea typeface="+mn-ea"/>
                <a:cs typeface="+mn-cs"/>
                <a:sym typeface="Montserrat Regular"/>
              </a:defRPr>
            </a:lvl1pPr>
          </a:lstStyle>
          <a:p>
            <a:pPr/>
            <a:fld id="{86CB4B4D-7CA3-9044-876B-883B54F8677D}" type="slidenum"/>
          </a:p>
        </p:txBody>
      </p:sp>
      <p:sp>
        <p:nvSpPr>
          <p:cNvPr id="315" name="Group 3"/>
          <p:cNvSpPr txBox="1"/>
          <p:nvPr/>
        </p:nvSpPr>
        <p:spPr>
          <a:xfrm>
            <a:off x="1480322" y="558758"/>
            <a:ext cx="6846505" cy="2291374"/>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Symptoms</a:t>
            </a:r>
          </a:p>
        </p:txBody>
      </p:sp>
      <p:graphicFrame>
        <p:nvGraphicFramePr>
          <p:cNvPr id="316" name="Table"/>
          <p:cNvGraphicFramePr/>
          <p:nvPr/>
        </p:nvGraphicFramePr>
        <p:xfrm>
          <a:off x="2591675" y="2400037"/>
          <a:ext cx="19200650" cy="9633215"/>
        </p:xfrm>
        <a:graphic xmlns:a="http://schemas.openxmlformats.org/drawingml/2006/main">
          <a:graphicData uri="http://schemas.openxmlformats.org/drawingml/2006/table">
            <a:tbl>
              <a:tblPr firstCol="1" firstRow="0" lastCol="0" lastRow="0" bandCol="0" bandRow="1" rtl="0">
                <a:tableStyleId>{4C3C2611-4C71-4FC5-86AE-919BDF0F9419}</a:tableStyleId>
              </a:tblPr>
              <a:tblGrid>
                <a:gridCol w="5793357"/>
                <a:gridCol w="2774295"/>
                <a:gridCol w="4359439"/>
                <a:gridCol w="3126315"/>
                <a:gridCol w="3134540"/>
              </a:tblGrid>
              <a:tr h="687179">
                <a:tc>
                  <a:txBody>
                    <a:bodyPr/>
                    <a:lstStyle/>
                    <a:p>
                      <a:pPr defTabSz="1828343">
                        <a:defRPr sz="3000"/>
                      </a:pPr>
                    </a:p>
                  </a:txBody>
                  <a:tcPr marL="0" marR="0" marT="0" marB="0" anchor="t" anchorCtr="0" horzOverflow="overflow"/>
                </a:tc>
                <a:tc>
                  <a:txBody>
                    <a:bodyPr/>
                    <a:lstStyle/>
                    <a:p>
                      <a:pPr defTabSz="1828343">
                        <a:defRPr b="1" sz="3200">
                          <a:solidFill>
                            <a:srgbClr val="FFFFFF"/>
                          </a:solidFill>
                        </a:defRPr>
                      </a:pPr>
                    </a:p>
                  </a:txBody>
                  <a:tcPr marL="0" marR="0" marT="0" marB="0" anchor="t" anchorCtr="0" horzOverflow="overflow">
                    <a:solidFill>
                      <a:schemeClr val="accent1"/>
                    </a:solidFill>
                  </a:tcPr>
                </a:tc>
                <a:tc>
                  <a:txBody>
                    <a:bodyPr/>
                    <a:lstStyle/>
                    <a:p>
                      <a:pPr algn="ctr" defTabSz="1828343">
                        <a:defRPr sz="1800">
                          <a:solidFill>
                            <a:srgbClr val="000000"/>
                          </a:solidFill>
                        </a:defRPr>
                      </a:pPr>
                      <a:r>
                        <a:rPr b="1" sz="3200">
                          <a:solidFill>
                            <a:srgbClr val="FFFFFF"/>
                          </a:solidFill>
                        </a:rPr>
                        <a:t>Count</a:t>
                      </a:r>
                    </a:p>
                  </a:txBody>
                  <a:tcPr marL="0" marR="0" marT="0" marB="0" anchor="t" anchorCtr="0" horzOverflow="overflow">
                    <a:solidFill>
                      <a:schemeClr val="accent1"/>
                    </a:solidFill>
                  </a:tcPr>
                </a:tc>
                <a:tc gridSpan="2">
                  <a:txBody>
                    <a:bodyPr/>
                    <a:lstStyle/>
                    <a:p>
                      <a:pPr algn="ctr" defTabSz="1828343">
                        <a:defRPr sz="1800">
                          <a:solidFill>
                            <a:srgbClr val="000000"/>
                          </a:solidFill>
                        </a:defRPr>
                      </a:pPr>
                      <a:r>
                        <a:rPr b="1" sz="3200">
                          <a:solidFill>
                            <a:srgbClr val="FFFFFF"/>
                          </a:solidFill>
                        </a:rPr>
                        <a:t>Total Bill</a:t>
                      </a:r>
                    </a:p>
                  </a:txBody>
                  <a:tcPr marL="0" marR="0" marT="0" marB="0" anchor="t" anchorCtr="0" horzOverflow="overflow">
                    <a:solidFill>
                      <a:schemeClr val="accent1"/>
                    </a:solidFill>
                  </a:tcPr>
                </a:tc>
                <a:tc hMerge="1">
                  <a:tcPr/>
                </a:tc>
              </a:tr>
              <a:tr h="687179">
                <a:tc>
                  <a:txBody>
                    <a:bodyPr/>
                    <a:lstStyle/>
                    <a:p>
                      <a:pPr defTabSz="1828343">
                        <a:defRPr sz="3000"/>
                      </a:pPr>
                    </a:p>
                  </a:txBody>
                  <a:tcPr marL="0" marR="0" marT="0" marB="0" anchor="t" anchorCtr="0" horzOverflow="overflow">
                    <a:lnB w="38100">
                      <a:solidFill>
                        <a:srgbClr val="FFFFFF"/>
                      </a:solidFill>
                    </a:lnB>
                  </a:tcPr>
                </a:tc>
                <a:tc>
                  <a:txBody>
                    <a:bodyPr/>
                    <a:lstStyle/>
                    <a:p>
                      <a:pPr defTabSz="1828343">
                        <a:defRPr b="1" sz="3200">
                          <a:solidFill>
                            <a:srgbClr val="FFFFFF"/>
                          </a:solidFill>
                        </a:defRPr>
                      </a:pPr>
                    </a:p>
                  </a:txBody>
                  <a:tcPr marL="0" marR="0" marT="0" marB="0" anchor="t" anchorCtr="0" horzOverflow="overflow">
                    <a:lnB w="38100">
                      <a:solidFill>
                        <a:srgbClr val="FFFFFF"/>
                      </a:solidFill>
                    </a:lnB>
                    <a:solidFill>
                      <a:schemeClr val="accent1"/>
                    </a:solidFill>
                  </a:tcPr>
                </a:tc>
                <a:tc>
                  <a:txBody>
                    <a:bodyPr/>
                    <a:lstStyle/>
                    <a:p>
                      <a:pPr algn="ctr" defTabSz="1828343">
                        <a:defRPr b="1" sz="3200">
                          <a:solidFill>
                            <a:srgbClr val="FFFFFF"/>
                          </a:solidFill>
                        </a:defRPr>
                      </a:pPr>
                    </a:p>
                  </a:txBody>
                  <a:tcPr marL="0" marR="0" marT="0" marB="0" anchor="t" anchorCtr="0" horzOverflow="overflow">
                    <a:lnB w="38100">
                      <a:solidFill>
                        <a:srgbClr val="FFFFFF"/>
                      </a:solidFill>
                    </a:lnB>
                    <a:solidFill>
                      <a:schemeClr val="accent1"/>
                    </a:solidFill>
                  </a:tcPr>
                </a:tc>
                <a:tc>
                  <a:txBody>
                    <a:bodyPr/>
                    <a:lstStyle/>
                    <a:p>
                      <a:pPr algn="ctr" defTabSz="1828343">
                        <a:defRPr sz="1800">
                          <a:solidFill>
                            <a:srgbClr val="000000"/>
                          </a:solidFill>
                        </a:defRPr>
                      </a:pPr>
                      <a:r>
                        <a:rPr b="1" sz="3200">
                          <a:solidFill>
                            <a:srgbClr val="FFFFFF"/>
                          </a:solidFill>
                        </a:rPr>
                        <a:t>Mean</a:t>
                      </a:r>
                    </a:p>
                  </a:txBody>
                  <a:tcPr marL="0" marR="0" marT="0" marB="0" anchor="t" anchorCtr="0" horzOverflow="overflow">
                    <a:lnB w="38100">
                      <a:solidFill>
                        <a:srgbClr val="FFFFFF"/>
                      </a:solidFill>
                    </a:lnB>
                    <a:solidFill>
                      <a:schemeClr val="accent1"/>
                    </a:solidFill>
                  </a:tcPr>
                </a:tc>
                <a:tc>
                  <a:txBody>
                    <a:bodyPr/>
                    <a:lstStyle/>
                    <a:p>
                      <a:pPr algn="ctr" defTabSz="1828343">
                        <a:defRPr sz="1800">
                          <a:solidFill>
                            <a:srgbClr val="000000"/>
                          </a:solidFill>
                        </a:defRPr>
                      </a:pPr>
                      <a:r>
                        <a:rPr b="1" sz="3200">
                          <a:solidFill>
                            <a:srgbClr val="FFFFFF"/>
                          </a:solidFill>
                        </a:rPr>
                        <a:t>P-Value</a:t>
                      </a:r>
                    </a:p>
                  </a:txBody>
                  <a:tcPr marL="0" marR="0" marT="0" marB="0" anchor="t" anchorCtr="0" horzOverflow="overflow">
                    <a:lnB w="38100">
                      <a:solidFill>
                        <a:srgbClr val="FFFFFF"/>
                      </a:solidFill>
                    </a:lnB>
                    <a:solidFill>
                      <a:schemeClr val="accent1"/>
                    </a:solidFill>
                  </a:tcPr>
                </a:tc>
              </a:tr>
              <a:tr h="687179">
                <a:tc>
                  <a:txBody>
                    <a:bodyPr/>
                    <a:lstStyle/>
                    <a:p>
                      <a:pPr defTabSz="1828343">
                        <a:defRPr b="0" sz="1800">
                          <a:solidFill>
                            <a:srgbClr val="000000"/>
                          </a:solidFill>
                        </a:defRPr>
                      </a:pPr>
                      <a:r>
                        <a:rPr b="1" sz="3000">
                          <a:solidFill>
                            <a:srgbClr val="FFFFFF"/>
                          </a:solidFill>
                        </a:rPr>
                        <a:t>Total</a:t>
                      </a:r>
                    </a:p>
                  </a:txBody>
                  <a:tcPr marL="0" marR="0" marT="0" marB="0" anchor="t" anchorCtr="0" horzOverflow="overflow">
                    <a:lnT w="38100">
                      <a:solidFill>
                        <a:srgbClr val="FFFFFF"/>
                      </a:solidFill>
                    </a:lnT>
                  </a:tcPr>
                </a:tc>
                <a:tc>
                  <a:txBody>
                    <a:bodyPr/>
                    <a:lstStyle/>
                    <a:p>
                      <a:pPr defTabSz="1828343">
                        <a:defRPr sz="3500"/>
                      </a:pPr>
                    </a:p>
                  </a:txBody>
                  <a:tcPr marL="0" marR="0" marT="0" marB="0" anchor="t" anchorCtr="0" horzOverflow="overflow">
                    <a:lnT w="38100">
                      <a:solidFill>
                        <a:srgbClr val="FFFFFF"/>
                      </a:solidFill>
                    </a:lnT>
                  </a:tcPr>
                </a:tc>
                <a:tc>
                  <a:txBody>
                    <a:bodyPr/>
                    <a:lstStyle/>
                    <a:p>
                      <a:pPr algn="ctr" defTabSz="1828343">
                        <a:defRPr sz="1800">
                          <a:solidFill>
                            <a:srgbClr val="000000"/>
                          </a:solidFill>
                        </a:defRPr>
                      </a:pPr>
                      <a:r>
                        <a:rPr i="1" sz="3500">
                          <a:solidFill>
                            <a:srgbClr val="737572"/>
                          </a:solidFill>
                        </a:rPr>
                        <a:t>3,314</a:t>
                      </a:r>
                    </a:p>
                  </a:txBody>
                  <a:tcPr marL="0" marR="0" marT="0" marB="0" anchor="t" anchorCtr="0" horzOverflow="overflow">
                    <a:lnT w="38100">
                      <a:solidFill>
                        <a:srgbClr val="FFFFFF"/>
                      </a:solidFill>
                    </a:lnT>
                  </a:tcPr>
                </a:tc>
                <a:tc>
                  <a:txBody>
                    <a:bodyPr/>
                    <a:lstStyle/>
                    <a:p>
                      <a:pPr algn="ctr" defTabSz="1828343">
                        <a:defRPr sz="1800">
                          <a:solidFill>
                            <a:srgbClr val="000000"/>
                          </a:solidFill>
                        </a:defRPr>
                      </a:pPr>
                      <a:r>
                        <a:rPr i="1" sz="3500">
                          <a:solidFill>
                            <a:srgbClr val="737572"/>
                          </a:solidFill>
                        </a:rPr>
                        <a:t>21,859</a:t>
                      </a:r>
                    </a:p>
                  </a:txBody>
                  <a:tcPr marL="0" marR="0" marT="0" marB="0" anchor="t" anchorCtr="0" horzOverflow="overflow">
                    <a:lnT w="38100">
                      <a:solidFill>
                        <a:srgbClr val="FFFFFF"/>
                      </a:solidFill>
                    </a:lnT>
                  </a:tcPr>
                </a:tc>
                <a:tc>
                  <a:txBody>
                    <a:bodyPr/>
                    <a:lstStyle/>
                    <a:p>
                      <a:pPr algn="ctr" defTabSz="1828343">
                        <a:defRPr sz="3500"/>
                      </a:pPr>
                    </a:p>
                  </a:txBody>
                  <a:tcPr marL="0" marR="0" marT="0" marB="0" anchor="t" anchorCtr="0" horzOverflow="overflow">
                    <a:lnT w="38100">
                      <a:solidFill>
                        <a:srgbClr val="FFFFFF"/>
                      </a:solidFill>
                    </a:lnT>
                  </a:tcPr>
                </a:tc>
              </a:tr>
              <a:tr h="687179">
                <a:tc>
                  <a:txBody>
                    <a:bodyPr/>
                    <a:lstStyle/>
                    <a:p>
                      <a:pPr defTabSz="1828343">
                        <a:defRPr b="0" sz="1800">
                          <a:solidFill>
                            <a:srgbClr val="000000"/>
                          </a:solidFill>
                        </a:defRPr>
                      </a:pPr>
                      <a:r>
                        <a:rPr b="1" sz="3000">
                          <a:solidFill>
                            <a:srgbClr val="FFFFFF"/>
                          </a:solidFill>
                        </a:rPr>
                        <a:t>Number of Symptoms</a:t>
                      </a:r>
                    </a:p>
                  </a:txBody>
                  <a:tcPr marL="0" marR="0" marT="0" marB="0" anchor="t" anchorCtr="0" horzOverflow="overflow"/>
                </a:tc>
                <a:tc>
                  <a:txBody>
                    <a:bodyPr/>
                    <a:lstStyle/>
                    <a:p>
                      <a:pPr defTabSz="1828343">
                        <a:defRPr sz="1800">
                          <a:solidFill>
                            <a:srgbClr val="000000"/>
                          </a:solidFill>
                        </a:defRPr>
                      </a:pPr>
                      <a:r>
                        <a:rPr sz="3500">
                          <a:solidFill>
                            <a:srgbClr val="737572"/>
                          </a:solidFill>
                        </a:rPr>
                        <a:t>0</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25</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7477</a:t>
                      </a:r>
                    </a:p>
                  </a:txBody>
                  <a:tcPr marL="0" marR="0" marT="0" marB="0" anchor="t" anchorCtr="0" horzOverflow="overflow"/>
                </a:tc>
                <a:tc>
                  <a:txBody>
                    <a:bodyPr/>
                    <a:lstStyle/>
                    <a:p>
                      <a:pPr algn="ctr" defTabSz="1828343">
                        <a:defRPr sz="1800">
                          <a:solidFill>
                            <a:srgbClr val="000000"/>
                          </a:solidFill>
                        </a:defRPr>
                      </a:pPr>
                      <a:r>
                        <a:rPr b="1" sz="3500">
                          <a:solidFill>
                            <a:srgbClr val="737572"/>
                          </a:solidFill>
                        </a:rPr>
                        <a:t>&lt;0.01*</a:t>
                      </a:r>
                    </a:p>
                  </a:txBody>
                  <a:tcPr marL="0" marR="0" marT="0" marB="0" anchor="t" anchorCtr="0" horzOverflow="overflow"/>
                </a:tc>
              </a:tr>
              <a:tr h="687179">
                <a:tc>
                  <a:txBody>
                    <a:bodyPr/>
                    <a:lstStyle/>
                    <a:p>
                      <a:pPr defTabSz="1828343">
                        <a:defRPr sz="3000"/>
                      </a:pPr>
                    </a:p>
                  </a:txBody>
                  <a:tcPr marL="0" marR="0" marT="0" marB="0" anchor="t" anchorCtr="0" horzOverflow="overflow"/>
                </a:tc>
                <a:tc>
                  <a:txBody>
                    <a:bodyPr/>
                    <a:lstStyle/>
                    <a:p>
                      <a:pPr defTabSz="1828343">
                        <a:defRPr sz="1800">
                          <a:solidFill>
                            <a:srgbClr val="000000"/>
                          </a:solidFill>
                        </a:defRPr>
                      </a:pPr>
                      <a:r>
                        <a:rPr sz="3500">
                          <a:solidFill>
                            <a:srgbClr val="737572"/>
                          </a:solidFill>
                        </a:rPr>
                        <a:t>1</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209</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12,063</a:t>
                      </a:r>
                    </a:p>
                  </a:txBody>
                  <a:tcPr marL="0" marR="0" marT="0" marB="0" anchor="t" anchorCtr="0" horzOverflow="overflow"/>
                </a:tc>
                <a:tc>
                  <a:txBody>
                    <a:bodyPr/>
                    <a:lstStyle/>
                    <a:p>
                      <a:pPr algn="ctr" defTabSz="1828343">
                        <a:defRPr sz="3500"/>
                      </a:pPr>
                    </a:p>
                  </a:txBody>
                  <a:tcPr marL="0" marR="0" marT="0" marB="0" anchor="t" anchorCtr="0" horzOverflow="overflow"/>
                </a:tc>
              </a:tr>
              <a:tr h="687179">
                <a:tc>
                  <a:txBody>
                    <a:bodyPr/>
                    <a:lstStyle/>
                    <a:p>
                      <a:pPr defTabSz="1828343">
                        <a:defRPr sz="3000"/>
                      </a:pPr>
                    </a:p>
                  </a:txBody>
                  <a:tcPr marL="0" marR="0" marT="0" marB="0" anchor="t" anchorCtr="0" horzOverflow="overflow"/>
                </a:tc>
                <a:tc>
                  <a:txBody>
                    <a:bodyPr/>
                    <a:lstStyle/>
                    <a:p>
                      <a:pPr defTabSz="1828343">
                        <a:defRPr sz="1800">
                          <a:solidFill>
                            <a:srgbClr val="000000"/>
                          </a:solidFill>
                        </a:defRPr>
                      </a:pPr>
                      <a:r>
                        <a:rPr sz="3500">
                          <a:solidFill>
                            <a:srgbClr val="737572"/>
                          </a:solidFill>
                        </a:rPr>
                        <a:t>2</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748</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16,637</a:t>
                      </a:r>
                    </a:p>
                  </a:txBody>
                  <a:tcPr marL="0" marR="0" marT="0" marB="0" anchor="t" anchorCtr="0" horzOverflow="overflow"/>
                </a:tc>
                <a:tc>
                  <a:txBody>
                    <a:bodyPr/>
                    <a:lstStyle/>
                    <a:p>
                      <a:pPr algn="ctr" defTabSz="1828343">
                        <a:defRPr sz="3500"/>
                      </a:pPr>
                    </a:p>
                  </a:txBody>
                  <a:tcPr marL="0" marR="0" marT="0" marB="0" anchor="t" anchorCtr="0" horzOverflow="overflow"/>
                </a:tc>
              </a:tr>
              <a:tr h="687179">
                <a:tc>
                  <a:txBody>
                    <a:bodyPr/>
                    <a:lstStyle/>
                    <a:p>
                      <a:pPr defTabSz="1828343">
                        <a:defRPr sz="3000"/>
                      </a:pPr>
                    </a:p>
                  </a:txBody>
                  <a:tcPr marL="0" marR="0" marT="0" marB="0" anchor="t" anchorCtr="0" horzOverflow="overflow"/>
                </a:tc>
                <a:tc>
                  <a:txBody>
                    <a:bodyPr/>
                    <a:lstStyle/>
                    <a:p>
                      <a:pPr defTabSz="1828343">
                        <a:defRPr sz="1800">
                          <a:solidFill>
                            <a:srgbClr val="000000"/>
                          </a:solidFill>
                        </a:defRPr>
                      </a:pPr>
                      <a:r>
                        <a:rPr sz="3500">
                          <a:solidFill>
                            <a:srgbClr val="737572"/>
                          </a:solidFill>
                        </a:rPr>
                        <a:t>3</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1,196</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21,296</a:t>
                      </a:r>
                    </a:p>
                  </a:txBody>
                  <a:tcPr marL="0" marR="0" marT="0" marB="0" anchor="t" anchorCtr="0" horzOverflow="overflow"/>
                </a:tc>
                <a:tc>
                  <a:txBody>
                    <a:bodyPr/>
                    <a:lstStyle/>
                    <a:p>
                      <a:pPr algn="ctr" defTabSz="1828343">
                        <a:defRPr sz="3500"/>
                      </a:pPr>
                    </a:p>
                  </a:txBody>
                  <a:tcPr marL="0" marR="0" marT="0" marB="0" anchor="t" anchorCtr="0" horzOverflow="overflow"/>
                </a:tc>
              </a:tr>
              <a:tr h="687179">
                <a:tc>
                  <a:txBody>
                    <a:bodyPr/>
                    <a:lstStyle/>
                    <a:p>
                      <a:pPr defTabSz="1828343">
                        <a:defRPr sz="3000"/>
                      </a:pPr>
                    </a:p>
                  </a:txBody>
                  <a:tcPr marL="0" marR="0" marT="0" marB="0" anchor="t" anchorCtr="0" horzOverflow="overflow"/>
                </a:tc>
                <a:tc>
                  <a:txBody>
                    <a:bodyPr/>
                    <a:lstStyle/>
                    <a:p>
                      <a:pPr defTabSz="1828343">
                        <a:defRPr sz="1800">
                          <a:solidFill>
                            <a:srgbClr val="000000"/>
                          </a:solidFill>
                        </a:defRPr>
                      </a:pPr>
                      <a:r>
                        <a:rPr sz="3500">
                          <a:solidFill>
                            <a:srgbClr val="737572"/>
                          </a:solidFill>
                        </a:rPr>
                        <a:t>4</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931</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26,421</a:t>
                      </a:r>
                    </a:p>
                  </a:txBody>
                  <a:tcPr marL="0" marR="0" marT="0" marB="0" anchor="t" anchorCtr="0" horzOverflow="overflow"/>
                </a:tc>
                <a:tc>
                  <a:txBody>
                    <a:bodyPr/>
                    <a:lstStyle/>
                    <a:p>
                      <a:pPr algn="ctr" defTabSz="1828343">
                        <a:defRPr sz="3500"/>
                      </a:pPr>
                    </a:p>
                  </a:txBody>
                  <a:tcPr marL="0" marR="0" marT="0" marB="0" anchor="t" anchorCtr="0" horzOverflow="overflow"/>
                </a:tc>
              </a:tr>
              <a:tr h="687179">
                <a:tc>
                  <a:txBody>
                    <a:bodyPr/>
                    <a:lstStyle/>
                    <a:p>
                      <a:pPr defTabSz="1828343">
                        <a:defRPr sz="3000"/>
                      </a:pPr>
                    </a:p>
                  </a:txBody>
                  <a:tcPr marL="0" marR="0" marT="0" marB="0" anchor="t" anchorCtr="0" horzOverflow="overflow"/>
                </a:tc>
                <a:tc>
                  <a:txBody>
                    <a:bodyPr/>
                    <a:lstStyle/>
                    <a:p>
                      <a:pPr defTabSz="1828343">
                        <a:defRPr sz="1800">
                          <a:solidFill>
                            <a:srgbClr val="000000"/>
                          </a:solidFill>
                        </a:defRPr>
                      </a:pPr>
                      <a:r>
                        <a:rPr sz="3500">
                          <a:solidFill>
                            <a:srgbClr val="737572"/>
                          </a:solidFill>
                        </a:rPr>
                        <a:t>5</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291</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31,267</a:t>
                      </a:r>
                    </a:p>
                  </a:txBody>
                  <a:tcPr marL="0" marR="0" marT="0" marB="0" anchor="t" anchorCtr="0" horzOverflow="overflow"/>
                </a:tc>
                <a:tc>
                  <a:txBody>
                    <a:bodyPr/>
                    <a:lstStyle/>
                    <a:p>
                      <a:pPr algn="ctr" defTabSz="1828343">
                        <a:defRPr sz="3500"/>
                      </a:pPr>
                    </a:p>
                  </a:txBody>
                  <a:tcPr marL="0" marR="0" marT="0" marB="0" anchor="t" anchorCtr="0" horzOverflow="overflow"/>
                </a:tc>
              </a:tr>
              <a:tr h="687179">
                <a:tc>
                  <a:txBody>
                    <a:bodyPr/>
                    <a:lstStyle/>
                    <a:p>
                      <a:pPr defTabSz="1828343">
                        <a:defRPr b="0" sz="1800">
                          <a:solidFill>
                            <a:srgbClr val="000000"/>
                          </a:solidFill>
                        </a:defRPr>
                      </a:pPr>
                      <a:r>
                        <a:rPr b="1" sz="3000">
                          <a:solidFill>
                            <a:srgbClr val="FFFFFF"/>
                          </a:solidFill>
                        </a:rPr>
                        <a:t>Symptom 1</a:t>
                      </a:r>
                    </a:p>
                  </a:txBody>
                  <a:tcPr marL="0" marR="0" marT="0" marB="0" anchor="t" anchorCtr="0" horzOverflow="overflow"/>
                </a:tc>
                <a:tc>
                  <a:txBody>
                    <a:bodyPr/>
                    <a:lstStyle/>
                    <a:p>
                      <a:pPr defTabSz="1828343">
                        <a:defRPr b="1" sz="3500"/>
                      </a:pP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2,107</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22,879</a:t>
                      </a:r>
                    </a:p>
                  </a:txBody>
                  <a:tcPr marL="0" marR="0" marT="0" marB="0" anchor="t" anchorCtr="0" horzOverflow="overflow"/>
                </a:tc>
                <a:tc>
                  <a:txBody>
                    <a:bodyPr/>
                    <a:lstStyle/>
                    <a:p>
                      <a:pPr algn="ctr" defTabSz="1828343">
                        <a:defRPr sz="1800">
                          <a:solidFill>
                            <a:srgbClr val="000000"/>
                          </a:solidFill>
                        </a:defRPr>
                      </a:pPr>
                      <a:r>
                        <a:rPr b="1" sz="3500">
                          <a:solidFill>
                            <a:srgbClr val="737572"/>
                          </a:solidFill>
                        </a:rPr>
                        <a:t>&lt;0.01*</a:t>
                      </a:r>
                    </a:p>
                  </a:txBody>
                  <a:tcPr marL="0" marR="0" marT="0" marB="0" anchor="t" anchorCtr="0" horzOverflow="overflow"/>
                </a:tc>
              </a:tr>
              <a:tr h="687179">
                <a:tc>
                  <a:txBody>
                    <a:bodyPr/>
                    <a:lstStyle/>
                    <a:p>
                      <a:pPr defTabSz="1828343">
                        <a:defRPr b="0" sz="1800">
                          <a:solidFill>
                            <a:srgbClr val="000000"/>
                          </a:solidFill>
                        </a:defRPr>
                      </a:pPr>
                      <a:r>
                        <a:rPr b="1" sz="3000">
                          <a:solidFill>
                            <a:srgbClr val="FFFFFF"/>
                          </a:solidFill>
                        </a:rPr>
                        <a:t>Symptom 2</a:t>
                      </a:r>
                    </a:p>
                  </a:txBody>
                  <a:tcPr marL="0" marR="0" marT="0" marB="0" anchor="t" anchorCtr="0" horzOverflow="overflow"/>
                </a:tc>
                <a:tc>
                  <a:txBody>
                    <a:bodyPr/>
                    <a:lstStyle/>
                    <a:p>
                      <a:pPr defTabSz="1828343">
                        <a:defRPr sz="3500"/>
                      </a:pP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2,252</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23,003</a:t>
                      </a:r>
                    </a:p>
                  </a:txBody>
                  <a:tcPr marL="0" marR="0" marT="0" marB="0" anchor="t" anchorCtr="0" horzOverflow="overflow"/>
                </a:tc>
                <a:tc>
                  <a:txBody>
                    <a:bodyPr/>
                    <a:lstStyle/>
                    <a:p>
                      <a:pPr algn="ctr" defTabSz="1828343">
                        <a:defRPr sz="1800">
                          <a:solidFill>
                            <a:srgbClr val="000000"/>
                          </a:solidFill>
                        </a:defRPr>
                      </a:pPr>
                      <a:r>
                        <a:rPr b="1" sz="3500">
                          <a:solidFill>
                            <a:srgbClr val="737572"/>
                          </a:solidFill>
                        </a:rPr>
                        <a:t>&lt;0.01*</a:t>
                      </a:r>
                    </a:p>
                  </a:txBody>
                  <a:tcPr marL="0" marR="0" marT="0" marB="0" anchor="t" anchorCtr="0" horzOverflow="overflow"/>
                </a:tc>
              </a:tr>
              <a:tr h="687179">
                <a:tc>
                  <a:txBody>
                    <a:bodyPr/>
                    <a:lstStyle/>
                    <a:p>
                      <a:pPr defTabSz="1828343">
                        <a:defRPr b="0" sz="1800">
                          <a:solidFill>
                            <a:srgbClr val="000000"/>
                          </a:solidFill>
                        </a:defRPr>
                      </a:pPr>
                      <a:r>
                        <a:rPr b="1" sz="3000">
                          <a:solidFill>
                            <a:srgbClr val="FFFFFF"/>
                          </a:solidFill>
                        </a:rPr>
                        <a:t>Symptom 3</a:t>
                      </a:r>
                    </a:p>
                  </a:txBody>
                  <a:tcPr marL="0" marR="0" marT="0" marB="0" anchor="t" anchorCtr="0" horzOverflow="overflow"/>
                </a:tc>
                <a:tc>
                  <a:txBody>
                    <a:bodyPr/>
                    <a:lstStyle/>
                    <a:p>
                      <a:pPr defTabSz="1828343">
                        <a:defRPr sz="3500"/>
                      </a:pP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1,852</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23,567</a:t>
                      </a:r>
                    </a:p>
                  </a:txBody>
                  <a:tcPr marL="0" marR="0" marT="0" marB="0" anchor="t" anchorCtr="0" horzOverflow="overflow"/>
                </a:tc>
                <a:tc>
                  <a:txBody>
                    <a:bodyPr/>
                    <a:lstStyle/>
                    <a:p>
                      <a:pPr algn="ctr" defTabSz="1828343">
                        <a:defRPr sz="1800">
                          <a:solidFill>
                            <a:srgbClr val="000000"/>
                          </a:solidFill>
                        </a:defRPr>
                      </a:pPr>
                      <a:r>
                        <a:rPr b="1" sz="3500">
                          <a:solidFill>
                            <a:srgbClr val="737572"/>
                          </a:solidFill>
                        </a:rPr>
                        <a:t>&lt;0.01*</a:t>
                      </a:r>
                    </a:p>
                  </a:txBody>
                  <a:tcPr marL="0" marR="0" marT="0" marB="0" anchor="t" anchorCtr="0" horzOverflow="overflow"/>
                </a:tc>
              </a:tr>
              <a:tr h="687179">
                <a:tc>
                  <a:txBody>
                    <a:bodyPr/>
                    <a:lstStyle/>
                    <a:p>
                      <a:pPr defTabSz="1828343">
                        <a:defRPr b="0" sz="1800">
                          <a:solidFill>
                            <a:srgbClr val="000000"/>
                          </a:solidFill>
                        </a:defRPr>
                      </a:pPr>
                      <a:r>
                        <a:rPr b="1" sz="3000">
                          <a:solidFill>
                            <a:srgbClr val="FFFFFF"/>
                          </a:solidFill>
                        </a:rPr>
                        <a:t>Symptom 4</a:t>
                      </a:r>
                    </a:p>
                  </a:txBody>
                  <a:tcPr marL="0" marR="0" marT="0" marB="0" anchor="t" anchorCtr="0" horzOverflow="overflow"/>
                </a:tc>
                <a:tc>
                  <a:txBody>
                    <a:bodyPr/>
                    <a:lstStyle/>
                    <a:p>
                      <a:pPr defTabSz="1828343">
                        <a:defRPr sz="3500"/>
                      </a:pP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2,470</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22,670</a:t>
                      </a:r>
                    </a:p>
                  </a:txBody>
                  <a:tcPr marL="0" marR="0" marT="0" marB="0" anchor="t" anchorCtr="0" horzOverflow="overflow"/>
                </a:tc>
                <a:tc>
                  <a:txBody>
                    <a:bodyPr/>
                    <a:lstStyle/>
                    <a:p>
                      <a:pPr algn="ctr" defTabSz="1828343">
                        <a:defRPr sz="1800">
                          <a:solidFill>
                            <a:srgbClr val="000000"/>
                          </a:solidFill>
                        </a:defRPr>
                      </a:pPr>
                      <a:r>
                        <a:rPr b="1" sz="3500">
                          <a:solidFill>
                            <a:srgbClr val="737572"/>
                          </a:solidFill>
                        </a:rPr>
                        <a:t>&lt;0.01*</a:t>
                      </a:r>
                    </a:p>
                  </a:txBody>
                  <a:tcPr marL="0" marR="0" marT="0" marB="0" anchor="t" anchorCtr="0" horzOverflow="overflow"/>
                </a:tc>
              </a:tr>
              <a:tr h="687179">
                <a:tc>
                  <a:txBody>
                    <a:bodyPr/>
                    <a:lstStyle/>
                    <a:p>
                      <a:pPr defTabSz="1828343">
                        <a:defRPr b="0" sz="1800">
                          <a:solidFill>
                            <a:srgbClr val="000000"/>
                          </a:solidFill>
                        </a:defRPr>
                      </a:pPr>
                      <a:r>
                        <a:rPr b="1" sz="3000">
                          <a:solidFill>
                            <a:srgbClr val="FFFFFF"/>
                          </a:solidFill>
                        </a:rPr>
                        <a:t>Symptom 5</a:t>
                      </a:r>
                    </a:p>
                  </a:txBody>
                  <a:tcPr marL="0" marR="0" marT="0" marB="0" anchor="t" anchorCtr="0" horzOverflow="overflow"/>
                </a:tc>
                <a:tc>
                  <a:txBody>
                    <a:bodyPr/>
                    <a:lstStyle/>
                    <a:p>
                      <a:pPr defTabSz="1828343">
                        <a:defRPr sz="3500"/>
                      </a:pP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1,791</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26,832</a:t>
                      </a:r>
                    </a:p>
                  </a:txBody>
                  <a:tcPr marL="0" marR="0" marT="0" marB="0" anchor="t" anchorCtr="0" horzOverflow="overflow"/>
                </a:tc>
                <a:tc>
                  <a:txBody>
                    <a:bodyPr/>
                    <a:lstStyle/>
                    <a:p>
                      <a:pPr algn="ctr" defTabSz="1828343">
                        <a:defRPr sz="1800">
                          <a:solidFill>
                            <a:srgbClr val="000000"/>
                          </a:solidFill>
                        </a:defRPr>
                      </a:pPr>
                      <a:r>
                        <a:rPr b="1" sz="3500">
                          <a:solidFill>
                            <a:srgbClr val="737572"/>
                          </a:solidFill>
                        </a:rPr>
                        <a:t>&lt;0.01*</a:t>
                      </a:r>
                    </a:p>
                  </a:txBody>
                  <a:tcPr marL="0" marR="0" marT="0" marB="0" anchor="t" anchorCtr="0" horzOverflow="overflow"/>
                </a:tc>
              </a:tr>
            </a:tbl>
          </a:graphicData>
        </a:graphic>
      </p:graphicFrame>
      <p:sp>
        <p:nvSpPr>
          <p:cNvPr id="317" name="TextBox 46"/>
          <p:cNvSpPr txBox="1"/>
          <p:nvPr/>
        </p:nvSpPr>
        <p:spPr>
          <a:xfrm>
            <a:off x="3049906" y="12757027"/>
            <a:ext cx="20699928" cy="56209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20578" indent="-220578">
              <a:lnSpc>
                <a:spcPts val="4000"/>
              </a:lnSpc>
              <a:buSzPct val="100000"/>
              <a:buChar char="•"/>
              <a:defRPr spc="235" sz="2200"/>
            </a:lvl1pPr>
          </a:lstStyle>
          <a:p>
            <a:pPr/>
            <a:r>
              <a:t>Not tested for homogeneity and normality assumptions due to time constraint. One-way ANOVA is used</a:t>
            </a:r>
          </a:p>
        </p:txBody>
      </p:sp>
      <p:sp>
        <p:nvSpPr>
          <p:cNvPr id="318"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2" name="TextBox 46"/>
          <p:cNvSpPr txBox="1"/>
          <p:nvPr/>
        </p:nvSpPr>
        <p:spPr>
          <a:xfrm>
            <a:off x="3088994" y="13011098"/>
            <a:ext cx="20699928" cy="56209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20578" indent="-220578">
              <a:lnSpc>
                <a:spcPts val="4000"/>
              </a:lnSpc>
              <a:buSzPct val="100000"/>
              <a:buChar char="•"/>
              <a:defRPr spc="235" sz="2200"/>
            </a:lvl1pPr>
          </a:lstStyle>
          <a:p>
            <a:pPr/>
            <a:r>
              <a:t>Not tested for homogeneity and normality assumptions due to time constraint. One-way ANOVA is used</a:t>
            </a:r>
          </a:p>
        </p:txBody>
      </p:sp>
      <p:sp>
        <p:nvSpPr>
          <p:cNvPr id="323"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
        <p:nvSpPr>
          <p:cNvPr id="324" name="P-Value &lt; 0.01 for both age groups"/>
          <p:cNvSpPr txBox="1"/>
          <p:nvPr/>
        </p:nvSpPr>
        <p:spPr>
          <a:xfrm>
            <a:off x="5041914" y="11805048"/>
            <a:ext cx="13437215"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60947" indent="-360947" algn="ctr">
              <a:buSzPct val="100000"/>
              <a:buChar char="•"/>
            </a:lvl1pPr>
          </a:lstStyle>
          <a:p>
            <a:pPr/>
            <a:r>
              <a:t>P-Value &lt; 0.01 for both age groups</a:t>
            </a:r>
          </a:p>
        </p:txBody>
      </p:sp>
      <p:pic>
        <p:nvPicPr>
          <p:cNvPr id="325" name="Image" descr="Image"/>
          <p:cNvPicPr>
            <a:picLocks noChangeAspect="1"/>
          </p:cNvPicPr>
          <p:nvPr/>
        </p:nvPicPr>
        <p:blipFill>
          <a:blip r:embed="rId2">
            <a:extLst/>
          </a:blip>
          <a:stretch>
            <a:fillRect/>
          </a:stretch>
        </p:blipFill>
        <p:spPr>
          <a:xfrm>
            <a:off x="5137430" y="2112920"/>
            <a:ext cx="13246183" cy="8966991"/>
          </a:xfrm>
          <a:prstGeom prst="rect">
            <a:avLst/>
          </a:prstGeom>
          <a:ln w="12700">
            <a:miter lim="400000"/>
          </a:ln>
        </p:spPr>
      </p:pic>
      <p:sp>
        <p:nvSpPr>
          <p:cNvPr id="326" name="Group 3"/>
          <p:cNvSpPr txBox="1"/>
          <p:nvPr/>
        </p:nvSpPr>
        <p:spPr>
          <a:xfrm>
            <a:off x="1480322" y="558758"/>
            <a:ext cx="6846505" cy="2291374"/>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Symptom 5</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8"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pic>
        <p:nvPicPr>
          <p:cNvPr id="329" name="Image" descr="Image"/>
          <p:cNvPicPr>
            <a:picLocks noChangeAspect="1"/>
          </p:cNvPicPr>
          <p:nvPr/>
        </p:nvPicPr>
        <p:blipFill>
          <a:blip r:embed="rId3">
            <a:extLst/>
          </a:blip>
          <a:stretch>
            <a:fillRect/>
          </a:stretch>
        </p:blipFill>
        <p:spPr>
          <a:xfrm>
            <a:off x="4947673" y="1665700"/>
            <a:ext cx="14216686" cy="10720997"/>
          </a:xfrm>
          <a:prstGeom prst="rect">
            <a:avLst/>
          </a:prstGeom>
          <a:ln w="12700">
            <a:miter lim="400000"/>
          </a:ln>
        </p:spPr>
      </p:pic>
      <p:sp>
        <p:nvSpPr>
          <p:cNvPr id="330" name="Group 3"/>
          <p:cNvSpPr txBox="1"/>
          <p:nvPr/>
        </p:nvSpPr>
        <p:spPr>
          <a:xfrm>
            <a:off x="1480322" y="558758"/>
            <a:ext cx="6846505" cy="2291374"/>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Symptoms</a:t>
            </a:r>
          </a:p>
        </p:txBody>
      </p:sp>
      <p:sp>
        <p:nvSpPr>
          <p:cNvPr id="331" name="Rectangle"/>
          <p:cNvSpPr/>
          <p:nvPr/>
        </p:nvSpPr>
        <p:spPr>
          <a:xfrm>
            <a:off x="16155865" y="1883014"/>
            <a:ext cx="834302" cy="548641"/>
          </a:xfrm>
          <a:prstGeom prst="rect">
            <a:avLst/>
          </a:prstGeom>
          <a:ln w="88900">
            <a:solidFill>
              <a:srgbClr val="0096FF"/>
            </a:solidFill>
            <a:miter/>
          </a:ln>
        </p:spPr>
        <p:txBody>
          <a:bodyPr lIns="45719" rIns="45719" anchor="ctr"/>
          <a:lstStyle/>
          <a:p>
            <a:pPr/>
          </a:p>
        </p:txBody>
      </p:sp>
      <p:sp>
        <p:nvSpPr>
          <p:cNvPr id="332" name="P-values"/>
          <p:cNvSpPr txBox="1"/>
          <p:nvPr/>
        </p:nvSpPr>
        <p:spPr>
          <a:xfrm rot="16200000">
            <a:off x="18812903" y="6121852"/>
            <a:ext cx="2604269" cy="1512578"/>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lgn="ctr">
              <a:lnSpc>
                <a:spcPts val="4000"/>
              </a:lnSpc>
              <a:defRPr spc="235" sz="2200"/>
            </a:lvl1pPr>
          </a:lstStyle>
          <a:p>
            <a:pPr/>
            <a:r>
              <a:t>P-values</a:t>
            </a:r>
          </a:p>
        </p:txBody>
      </p:sp>
      <p:sp>
        <p:nvSpPr>
          <p:cNvPr id="333" name="CHI Squared Test: Not significantly correlated to other variables"/>
          <p:cNvSpPr txBox="1"/>
          <p:nvPr/>
        </p:nvSpPr>
        <p:spPr>
          <a:xfrm>
            <a:off x="5044082" y="12898369"/>
            <a:ext cx="13437215"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pPr/>
            <a:r>
              <a:t>CHI Squared Test: Not significantly correlated to other variables</a:t>
            </a:r>
          </a:p>
        </p:txBody>
      </p:sp>
      <p:sp>
        <p:nvSpPr>
          <p:cNvPr id="334" name="Rectangle"/>
          <p:cNvSpPr/>
          <p:nvPr/>
        </p:nvSpPr>
        <p:spPr>
          <a:xfrm>
            <a:off x="15436945" y="5494402"/>
            <a:ext cx="834302" cy="548641"/>
          </a:xfrm>
          <a:prstGeom prst="rect">
            <a:avLst/>
          </a:prstGeom>
          <a:ln w="88900">
            <a:solidFill>
              <a:srgbClr val="FF7E79"/>
            </a:solidFill>
            <a:miter/>
          </a:ln>
        </p:spPr>
        <p:txBody>
          <a:bodyPr lIns="45719" rIns="45719" anchor="ctr"/>
          <a:lstStyle/>
          <a:p>
            <a:pPr/>
          </a:p>
        </p:txBody>
      </p:sp>
      <p:sp>
        <p:nvSpPr>
          <p:cNvPr id="335" name="0.023"/>
          <p:cNvSpPr txBox="1"/>
          <p:nvPr/>
        </p:nvSpPr>
        <p:spPr>
          <a:xfrm>
            <a:off x="13542124" y="2160235"/>
            <a:ext cx="2345425" cy="76712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9" rIns="45719"/>
          <a:lstStyle>
            <a:lvl1pPr algn="ctr">
              <a:lnSpc>
                <a:spcPts val="4000"/>
              </a:lnSpc>
              <a:defRPr spc="332" sz="3100">
                <a:solidFill>
                  <a:srgbClr val="0096FF"/>
                </a:solidFill>
              </a:defRPr>
            </a:lvl1pPr>
          </a:lstStyle>
          <a:p>
            <a:pPr/>
            <a:r>
              <a:t>0.023</a:t>
            </a:r>
          </a:p>
        </p:txBody>
      </p:sp>
      <p:sp>
        <p:nvSpPr>
          <p:cNvPr id="336" name="0.034"/>
          <p:cNvSpPr txBox="1"/>
          <p:nvPr/>
        </p:nvSpPr>
        <p:spPr>
          <a:xfrm>
            <a:off x="12851051" y="5630636"/>
            <a:ext cx="2345425" cy="76712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9" rIns="45719"/>
          <a:lstStyle>
            <a:lvl1pPr algn="ctr">
              <a:lnSpc>
                <a:spcPts val="4000"/>
              </a:lnSpc>
              <a:defRPr spc="332" sz="3100">
                <a:solidFill>
                  <a:srgbClr val="FF2600"/>
                </a:solidFill>
              </a:defRPr>
            </a:lvl1pPr>
          </a:lstStyle>
          <a:p>
            <a:pPr/>
            <a:r>
              <a:t>0.034</a:t>
            </a:r>
          </a:p>
        </p:txBody>
      </p:sp>
      <p:sp>
        <p:nvSpPr>
          <p:cNvPr id="337" name="Symptom 3"/>
          <p:cNvSpPr txBox="1"/>
          <p:nvPr/>
        </p:nvSpPr>
        <p:spPr>
          <a:xfrm>
            <a:off x="11906590" y="11014429"/>
            <a:ext cx="3356565" cy="76712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9" rIns="45719"/>
          <a:lstStyle>
            <a:lvl1pPr algn="ctr">
              <a:lnSpc>
                <a:spcPts val="4000"/>
              </a:lnSpc>
              <a:defRPr spc="332" sz="3100">
                <a:solidFill>
                  <a:srgbClr val="FF2600"/>
                </a:solidFill>
              </a:defRPr>
            </a:lvl1pPr>
          </a:lstStyle>
          <a:p>
            <a:pPr/>
            <a:r>
              <a:t>Symptom 3</a:t>
            </a:r>
          </a:p>
        </p:txBody>
      </p:sp>
      <p:sp>
        <p:nvSpPr>
          <p:cNvPr id="338" name="Rectangle"/>
          <p:cNvSpPr/>
          <p:nvPr/>
        </p:nvSpPr>
        <p:spPr>
          <a:xfrm>
            <a:off x="15436945" y="11220591"/>
            <a:ext cx="734889" cy="1106688"/>
          </a:xfrm>
          <a:prstGeom prst="rect">
            <a:avLst/>
          </a:prstGeom>
          <a:ln w="88900">
            <a:solidFill>
              <a:srgbClr val="FF7E79"/>
            </a:solidFill>
            <a:miter/>
          </a:ln>
        </p:spPr>
        <p:txBody>
          <a:bodyPr lIns="45719" rIns="45719" anchor="ctr"/>
          <a:lstStyle/>
          <a:p>
            <a:pPr/>
          </a:p>
        </p:txBody>
      </p:sp>
      <p:sp>
        <p:nvSpPr>
          <p:cNvPr id="339" name="Rectangle"/>
          <p:cNvSpPr/>
          <p:nvPr/>
        </p:nvSpPr>
        <p:spPr>
          <a:xfrm>
            <a:off x="16303902" y="11220591"/>
            <a:ext cx="707398" cy="1106688"/>
          </a:xfrm>
          <a:prstGeom prst="rect">
            <a:avLst/>
          </a:prstGeom>
          <a:ln w="88900">
            <a:solidFill>
              <a:srgbClr val="0096FF"/>
            </a:solidFill>
            <a:miter/>
          </a:ln>
        </p:spPr>
        <p:txBody>
          <a:bodyPr lIns="45719" rIns="45719" anchor="ctr"/>
          <a:lstStyle/>
          <a:p>
            <a:pPr/>
          </a:p>
        </p:txBody>
      </p:sp>
      <p:sp>
        <p:nvSpPr>
          <p:cNvPr id="340" name="Symptom 2"/>
          <p:cNvSpPr txBox="1"/>
          <p:nvPr/>
        </p:nvSpPr>
        <p:spPr>
          <a:xfrm>
            <a:off x="16886954" y="10254729"/>
            <a:ext cx="3356565" cy="767127"/>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9" rIns="45719"/>
          <a:lstStyle>
            <a:lvl1pPr algn="ctr">
              <a:lnSpc>
                <a:spcPts val="4000"/>
              </a:lnSpc>
              <a:defRPr spc="332" sz="3100">
                <a:solidFill>
                  <a:srgbClr val="0096FF"/>
                </a:solidFill>
              </a:defRPr>
            </a:lvl1pPr>
          </a:lstStyle>
          <a:p>
            <a:pPr/>
            <a:r>
              <a:t>Symptom 2</a:t>
            </a:r>
          </a:p>
        </p:txBody>
      </p:sp>
      <p:sp>
        <p:nvSpPr>
          <p:cNvPr id="341" name="Line"/>
          <p:cNvSpPr/>
          <p:nvPr/>
        </p:nvSpPr>
        <p:spPr>
          <a:xfrm>
            <a:off x="14088816" y="11601757"/>
            <a:ext cx="1260511" cy="338881"/>
          </a:xfrm>
          <a:prstGeom prst="line">
            <a:avLst/>
          </a:prstGeom>
          <a:ln w="50800">
            <a:solidFill>
              <a:srgbClr val="FF7E79"/>
            </a:solidFill>
            <a:miter/>
            <a:tailEnd type="triangle"/>
          </a:ln>
        </p:spPr>
        <p:txBody>
          <a:bodyPr lIns="45719" rIns="45719"/>
          <a:lstStyle/>
          <a:p>
            <a:pPr/>
          </a:p>
        </p:txBody>
      </p:sp>
      <p:sp>
        <p:nvSpPr>
          <p:cNvPr id="342" name="Line"/>
          <p:cNvSpPr/>
          <p:nvPr/>
        </p:nvSpPr>
        <p:spPr>
          <a:xfrm flipH="1">
            <a:off x="17121254" y="11017803"/>
            <a:ext cx="778338" cy="778338"/>
          </a:xfrm>
          <a:prstGeom prst="line">
            <a:avLst/>
          </a:prstGeom>
          <a:ln w="50800">
            <a:solidFill>
              <a:srgbClr val="0096FF"/>
            </a:solidFill>
            <a:miter/>
            <a:tailEnd type="triangle"/>
          </a:ln>
        </p:spPr>
        <p:txBody>
          <a:bodyPr lIns="45719" rIns="45719"/>
          <a:lstStyle/>
          <a:p>
            <a:pPr/>
          </a:p>
        </p:txBody>
      </p:sp>
      <p:sp>
        <p:nvSpPr>
          <p:cNvPr id="343" name="Medical History 5"/>
          <p:cNvSpPr txBox="1"/>
          <p:nvPr/>
        </p:nvSpPr>
        <p:spPr>
          <a:xfrm>
            <a:off x="2654052" y="6170657"/>
            <a:ext cx="4225459" cy="76712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9" rIns="45719"/>
          <a:lstStyle>
            <a:lvl1pPr algn="ctr">
              <a:lnSpc>
                <a:spcPts val="4000"/>
              </a:lnSpc>
              <a:defRPr spc="332" sz="3100">
                <a:solidFill>
                  <a:srgbClr val="FF2600"/>
                </a:solidFill>
              </a:defRPr>
            </a:lvl1pPr>
          </a:lstStyle>
          <a:p>
            <a:pPr/>
            <a:r>
              <a:t>Medical History 5</a:t>
            </a:r>
          </a:p>
        </p:txBody>
      </p:sp>
      <p:sp>
        <p:nvSpPr>
          <p:cNvPr id="344" name="Medical History 1"/>
          <p:cNvSpPr txBox="1"/>
          <p:nvPr/>
        </p:nvSpPr>
        <p:spPr>
          <a:xfrm>
            <a:off x="2654052" y="2511155"/>
            <a:ext cx="4225459" cy="76712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9" rIns="45719"/>
          <a:lstStyle>
            <a:lvl1pPr algn="ctr">
              <a:lnSpc>
                <a:spcPts val="4000"/>
              </a:lnSpc>
              <a:defRPr spc="332" sz="3100">
                <a:solidFill>
                  <a:srgbClr val="0096FF"/>
                </a:solidFill>
              </a:defRPr>
            </a:lvl1pPr>
          </a:lstStyle>
          <a:p>
            <a:pPr/>
            <a:r>
              <a:t>Medical History 1</a:t>
            </a:r>
          </a:p>
        </p:txBody>
      </p:sp>
      <p:sp>
        <p:nvSpPr>
          <p:cNvPr id="345" name="Rectangle"/>
          <p:cNvSpPr/>
          <p:nvPr/>
        </p:nvSpPr>
        <p:spPr>
          <a:xfrm>
            <a:off x="5003923" y="1883014"/>
            <a:ext cx="834302" cy="548641"/>
          </a:xfrm>
          <a:prstGeom prst="rect">
            <a:avLst/>
          </a:prstGeom>
          <a:ln w="88900">
            <a:solidFill>
              <a:srgbClr val="0096FF"/>
            </a:solidFill>
            <a:miter/>
          </a:ln>
        </p:spPr>
        <p:txBody>
          <a:bodyPr lIns="45719" rIns="45719" anchor="ctr"/>
          <a:lstStyle/>
          <a:p>
            <a:pPr>
              <a:defRPr>
                <a:solidFill>
                  <a:srgbClr val="0096FF"/>
                </a:solidFill>
              </a:defRPr>
            </a:pPr>
          </a:p>
        </p:txBody>
      </p:sp>
      <p:sp>
        <p:nvSpPr>
          <p:cNvPr id="346" name="Rectangle"/>
          <p:cNvSpPr/>
          <p:nvPr/>
        </p:nvSpPr>
        <p:spPr>
          <a:xfrm>
            <a:off x="4842795" y="5494402"/>
            <a:ext cx="1156558" cy="548641"/>
          </a:xfrm>
          <a:prstGeom prst="rect">
            <a:avLst/>
          </a:prstGeom>
          <a:ln w="88900">
            <a:solidFill>
              <a:srgbClr val="FF7E79"/>
            </a:solidFill>
            <a:miter/>
          </a:ln>
        </p:spPr>
        <p:txBody>
          <a:bodyPr lIns="45719" rIns="45719" anchor="ctr"/>
          <a:lstStyle/>
          <a:p>
            <a:pP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0" name="Model &amp; Interpretation"/>
          <p:cNvSpPr txBox="1"/>
          <p:nvPr/>
        </p:nvSpPr>
        <p:spPr>
          <a:xfrm>
            <a:off x="6967739" y="5253635"/>
            <a:ext cx="14792794" cy="1808386"/>
          </a:xfrm>
          <a:prstGeom prst="rect">
            <a:avLst/>
          </a:prstGeom>
          <a:ln w="12700">
            <a:miter lim="400000"/>
          </a:ln>
          <a:extLst>
            <a:ext uri="{C572A759-6A51-4108-AA02-DFA0A04FC94B}">
              <ma14:wrappingTextBoxFlag xmlns:ma14="http://schemas.microsoft.com/office/mac/drawingml/2011/main" val="1"/>
            </a:ext>
          </a:extLst>
        </p:spPr>
        <p:txBody>
          <a:bodyPr lIns="91392" tIns="91392" rIns="91392" bIns="91392">
            <a:spAutoFit/>
          </a:bodyPr>
          <a:lstStyle>
            <a:lvl1pPr defTabSz="1828800">
              <a:defRPr b="1" sz="10700">
                <a:solidFill>
                  <a:srgbClr val="222B35"/>
                </a:solidFill>
              </a:defRPr>
            </a:lvl1pPr>
          </a:lstStyle>
          <a:p>
            <a:pPr/>
            <a:r>
              <a:t>Model &amp; Interpretation</a:t>
            </a:r>
          </a:p>
        </p:txBody>
      </p:sp>
      <p:sp>
        <p:nvSpPr>
          <p:cNvPr id="351" name="Shape"/>
          <p:cNvSpPr/>
          <p:nvPr/>
        </p:nvSpPr>
        <p:spPr>
          <a:xfrm>
            <a:off x="-959541" y="5004765"/>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352" name="Shape"/>
          <p:cNvSpPr/>
          <p:nvPr/>
        </p:nvSpPr>
        <p:spPr>
          <a:xfrm>
            <a:off x="936295" y="-19285"/>
            <a:ext cx="5346739" cy="5347583"/>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353" name="Shape"/>
          <p:cNvSpPr/>
          <p:nvPr/>
        </p:nvSpPr>
        <p:spPr>
          <a:xfrm>
            <a:off x="2355200" y="8025791"/>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354" name="Shape"/>
          <p:cNvSpPr/>
          <p:nvPr/>
        </p:nvSpPr>
        <p:spPr>
          <a:xfrm>
            <a:off x="1502662" y="11231267"/>
            <a:ext cx="1269139" cy="1269340"/>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355" name="Shape"/>
          <p:cNvSpPr/>
          <p:nvPr/>
        </p:nvSpPr>
        <p:spPr>
          <a:xfrm>
            <a:off x="4447527" y="12932181"/>
            <a:ext cx="1269139" cy="1269340"/>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356" name="Shape"/>
          <p:cNvSpPr/>
          <p:nvPr/>
        </p:nvSpPr>
        <p:spPr>
          <a:xfrm>
            <a:off x="240743" y="8881722"/>
            <a:ext cx="797338" cy="797464"/>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357" name="Explainability matters ."/>
          <p:cNvSpPr txBox="1"/>
          <p:nvPr/>
        </p:nvSpPr>
        <p:spPr>
          <a:xfrm>
            <a:off x="7129185" y="7223869"/>
            <a:ext cx="12884060" cy="792385"/>
          </a:xfrm>
          <a:prstGeom prst="rect">
            <a:avLst/>
          </a:prstGeom>
          <a:ln w="12700">
            <a:miter lim="400000"/>
          </a:ln>
          <a:extLst>
            <a:ext uri="{C572A759-6A51-4108-AA02-DFA0A04FC94B}">
              <ma14:wrappingTextBoxFlag xmlns:ma14="http://schemas.microsoft.com/office/mac/drawingml/2011/main" val="1"/>
            </a:ext>
          </a:extLst>
        </p:spPr>
        <p:txBody>
          <a:bodyPr lIns="91392" tIns="91392" rIns="91392" bIns="91392">
            <a:spAutoFit/>
          </a:bodyPr>
          <a:lstStyle>
            <a:lvl1pPr defTabSz="1828800">
              <a:defRPr b="1" sz="4000">
                <a:solidFill>
                  <a:srgbClr val="4C99F9"/>
                </a:solidFill>
              </a:defRPr>
            </a:lvl1pPr>
          </a:lstStyle>
          <a:p>
            <a:pPr/>
            <a:r>
              <a:t>Explainability matters .</a:t>
            </a:r>
          </a:p>
        </p:txBody>
      </p:sp>
      <p:sp>
        <p:nvSpPr>
          <p:cNvPr id="358" name="Shape"/>
          <p:cNvSpPr/>
          <p:nvPr/>
        </p:nvSpPr>
        <p:spPr>
          <a:xfrm>
            <a:off x="6504169" y="-1164220"/>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359" name="Shape"/>
          <p:cNvSpPr/>
          <p:nvPr/>
        </p:nvSpPr>
        <p:spPr>
          <a:xfrm>
            <a:off x="10471611" y="834115"/>
            <a:ext cx="797339" cy="797464"/>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36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1"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3" name="Group 3"/>
          <p:cNvSpPr txBox="1"/>
          <p:nvPr/>
        </p:nvSpPr>
        <p:spPr>
          <a:xfrm>
            <a:off x="1299898" y="676699"/>
            <a:ext cx="10488393" cy="3510233"/>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Variance Inflation Factor</a:t>
            </a:r>
          </a:p>
        </p:txBody>
      </p:sp>
      <p:sp>
        <p:nvSpPr>
          <p:cNvPr id="364" name="To check for multicollinearity between variables"/>
          <p:cNvSpPr txBox="1"/>
          <p:nvPr/>
        </p:nvSpPr>
        <p:spPr>
          <a:xfrm>
            <a:off x="7093768" y="2538504"/>
            <a:ext cx="10183764"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pPr/>
            <a:r>
              <a:t>To check for multicollinearity between variables</a:t>
            </a:r>
          </a:p>
        </p:txBody>
      </p:sp>
      <p:sp>
        <p:nvSpPr>
          <p:cNvPr id="365" name="No variables have a VIF of more than 5"/>
          <p:cNvSpPr txBox="1"/>
          <p:nvPr/>
        </p:nvSpPr>
        <p:spPr>
          <a:xfrm>
            <a:off x="6810128" y="11797843"/>
            <a:ext cx="10183764"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pPr/>
            <a:r>
              <a:t>No variables have a VIF of more than 5</a:t>
            </a:r>
          </a:p>
        </p:txBody>
      </p:sp>
      <p:sp>
        <p:nvSpPr>
          <p:cNvPr id="366"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pic>
        <p:nvPicPr>
          <p:cNvPr id="367" name="Image" descr="Image"/>
          <p:cNvPicPr>
            <a:picLocks noChangeAspect="1"/>
          </p:cNvPicPr>
          <p:nvPr/>
        </p:nvPicPr>
        <p:blipFill>
          <a:blip r:embed="rId3">
            <a:extLst/>
          </a:blip>
          <a:stretch>
            <a:fillRect/>
          </a:stretch>
        </p:blipFill>
        <p:spPr>
          <a:xfrm>
            <a:off x="9811011" y="3544741"/>
            <a:ext cx="4181998" cy="7884407"/>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1" name="Rectangle"/>
          <p:cNvSpPr/>
          <p:nvPr/>
        </p:nvSpPr>
        <p:spPr>
          <a:xfrm>
            <a:off x="1205940" y="550195"/>
            <a:ext cx="21959420" cy="1720473"/>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sp>
        <p:nvSpPr>
          <p:cNvPr id="372" name="Group 3"/>
          <p:cNvSpPr txBox="1"/>
          <p:nvPr/>
        </p:nvSpPr>
        <p:spPr>
          <a:xfrm>
            <a:off x="1632722" y="929973"/>
            <a:ext cx="10960144" cy="3668117"/>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Linear Regression Model</a:t>
            </a:r>
          </a:p>
        </p:txBody>
      </p:sp>
      <p:graphicFrame>
        <p:nvGraphicFramePr>
          <p:cNvPr id="373" name="Table"/>
          <p:cNvGraphicFramePr/>
          <p:nvPr/>
        </p:nvGraphicFramePr>
        <p:xfrm>
          <a:off x="3931262" y="5880163"/>
          <a:ext cx="21012700" cy="2190946"/>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5646388"/>
                <a:gridCol w="3231065"/>
                <a:gridCol w="3729367"/>
                <a:gridCol w="3901953"/>
              </a:tblGrid>
              <a:tr h="544561">
                <a:tc>
                  <a:txBody>
                    <a:bodyPr/>
                    <a:lstStyle/>
                    <a:p>
                      <a:pPr defTabSz="1828343">
                        <a:defRPr sz="1800">
                          <a:solidFill>
                            <a:srgbClr val="000000"/>
                          </a:solidFill>
                        </a:defRPr>
                      </a:pPr>
                      <a:r>
                        <a:rPr b="1" sz="3000">
                          <a:solidFill>
                            <a:srgbClr val="737572"/>
                          </a:solidFill>
                        </a:rPr>
                        <a:t>Parameter</a:t>
                      </a:r>
                    </a:p>
                  </a:txBody>
                  <a:tcPr marL="0" marR="0" marT="0" marB="0" anchor="t" anchorCtr="0" horzOverflow="overflow"/>
                </a:tc>
                <a:tc>
                  <a:txBody>
                    <a:bodyPr/>
                    <a:lstStyle/>
                    <a:p>
                      <a:pPr defTabSz="1828343">
                        <a:defRPr sz="1800">
                          <a:solidFill>
                            <a:srgbClr val="000000"/>
                          </a:solidFill>
                        </a:defRPr>
                      </a:pPr>
                      <a:r>
                        <a:rPr b="1" sz="3000">
                          <a:solidFill>
                            <a:srgbClr val="737572"/>
                          </a:solidFill>
                        </a:rPr>
                        <a:t>Estimate</a:t>
                      </a:r>
                    </a:p>
                  </a:txBody>
                  <a:tcPr marL="0" marR="0" marT="0" marB="0" anchor="t" anchorCtr="0" horzOverflow="overflow"/>
                </a:tc>
                <a:tc>
                  <a:txBody>
                    <a:bodyPr/>
                    <a:lstStyle/>
                    <a:p>
                      <a:pPr defTabSz="1828343">
                        <a:defRPr sz="1800">
                          <a:solidFill>
                            <a:srgbClr val="000000"/>
                          </a:solidFill>
                        </a:defRPr>
                      </a:pPr>
                      <a:r>
                        <a:rPr b="1" sz="3000">
                          <a:solidFill>
                            <a:srgbClr val="737572"/>
                          </a:solidFill>
                        </a:rPr>
                        <a:t>Standard Error</a:t>
                      </a:r>
                    </a:p>
                  </a:txBody>
                  <a:tcPr marL="0" marR="0" marT="0" marB="0" anchor="t" anchorCtr="0" horzOverflow="overflow"/>
                </a:tc>
                <a:tc>
                  <a:txBody>
                    <a:bodyPr/>
                    <a:lstStyle/>
                    <a:p>
                      <a:pPr defTabSz="1828343">
                        <a:defRPr sz="1800">
                          <a:solidFill>
                            <a:srgbClr val="000000"/>
                          </a:solidFill>
                        </a:defRPr>
                      </a:pPr>
                      <a:r>
                        <a:rPr b="1" sz="3000">
                          <a:solidFill>
                            <a:srgbClr val="737572"/>
                          </a:solidFill>
                        </a:rPr>
                        <a:t>P-Value</a:t>
                      </a:r>
                    </a:p>
                  </a:txBody>
                  <a:tcPr marL="0" marR="0" marT="0" marB="0" anchor="t" anchorCtr="0" horzOverflow="overflow"/>
                </a:tc>
              </a:tr>
              <a:tr h="544561">
                <a:tc>
                  <a:txBody>
                    <a:bodyPr/>
                    <a:lstStyle/>
                    <a:p>
                      <a:pPr defTabSz="1828343">
                        <a:defRPr sz="1800">
                          <a:solidFill>
                            <a:srgbClr val="000000"/>
                          </a:solidFill>
                        </a:defRPr>
                      </a:pPr>
                      <a:r>
                        <a:rPr sz="3000">
                          <a:solidFill>
                            <a:srgbClr val="737572"/>
                          </a:solidFill>
                        </a:rPr>
                        <a:t>Intercept</a:t>
                      </a:r>
                    </a:p>
                  </a:txBody>
                  <a:tcPr marL="0" marR="0" marT="0" marB="0" anchor="t" anchorCtr="0" horzOverflow="overflow"/>
                </a:tc>
                <a:tc>
                  <a:txBody>
                    <a:bodyPr/>
                    <a:lstStyle/>
                    <a:p>
                      <a:pPr defTabSz="1828343">
                        <a:defRPr sz="1800">
                          <a:solidFill>
                            <a:srgbClr val="000000"/>
                          </a:solidFill>
                        </a:defRPr>
                      </a:pPr>
                      <a:r>
                        <a:rPr sz="3000">
                          <a:solidFill>
                            <a:srgbClr val="737572"/>
                          </a:solidFill>
                        </a:rPr>
                        <a:t>8.37</a:t>
                      </a:r>
                    </a:p>
                  </a:txBody>
                  <a:tcPr marL="0" marR="0" marT="0" marB="0" anchor="t" anchorCtr="0" horzOverflow="overflow"/>
                </a:tc>
                <a:tc>
                  <a:txBody>
                    <a:bodyPr/>
                    <a:lstStyle/>
                    <a:p>
                      <a:pPr defTabSz="1828343">
                        <a:defRPr sz="1800">
                          <a:solidFill>
                            <a:srgbClr val="000000"/>
                          </a:solidFill>
                        </a:defRPr>
                      </a:pPr>
                      <a:r>
                        <a:rPr sz="3000">
                          <a:solidFill>
                            <a:srgbClr val="737572"/>
                          </a:solidFill>
                        </a:rPr>
                        <a:t>0.007</a:t>
                      </a:r>
                    </a:p>
                  </a:txBody>
                  <a:tcPr marL="0" marR="0" marT="0" marB="0" anchor="t" anchorCtr="0" horzOverflow="overflow"/>
                </a:tc>
                <a:tc>
                  <a:txBody>
                    <a:bodyPr/>
                    <a:lstStyle/>
                    <a:p>
                      <a:pPr defTabSz="1828343">
                        <a:defRPr sz="1800">
                          <a:solidFill>
                            <a:srgbClr val="000000"/>
                          </a:solidFill>
                        </a:defRPr>
                      </a:pPr>
                      <a:r>
                        <a:rPr sz="3000">
                          <a:solidFill>
                            <a:srgbClr val="737572"/>
                          </a:solidFill>
                        </a:rPr>
                        <a:t>&lt;0.01*</a:t>
                      </a:r>
                    </a:p>
                  </a:txBody>
                  <a:tcPr marL="0" marR="0" marT="0" marB="0" anchor="t" anchorCtr="0" horzOverflow="overflow"/>
                </a:tc>
              </a:tr>
              <a:tr h="544561">
                <a:tc>
                  <a:txBody>
                    <a:bodyPr/>
                    <a:lstStyle/>
                    <a:p>
                      <a:pPr defTabSz="1828343">
                        <a:defRPr sz="1800">
                          <a:solidFill>
                            <a:srgbClr val="000000"/>
                          </a:solidFill>
                        </a:defRPr>
                      </a:pPr>
                      <a:r>
                        <a:rPr sz="3000">
                          <a:solidFill>
                            <a:srgbClr val="737572"/>
                          </a:solidFill>
                        </a:rPr>
                        <a:t>Medical History 1</a:t>
                      </a:r>
                    </a:p>
                  </a:txBody>
                  <a:tcPr marL="0" marR="0" marT="0" marB="0" anchor="t" anchorCtr="0" horzOverflow="overflow"/>
                </a:tc>
                <a:tc>
                  <a:txBody>
                    <a:bodyPr/>
                    <a:lstStyle/>
                    <a:p>
                      <a:pPr defTabSz="1828343">
                        <a:defRPr sz="1800">
                          <a:solidFill>
                            <a:srgbClr val="000000"/>
                          </a:solidFill>
                        </a:defRPr>
                      </a:pPr>
                      <a:r>
                        <a:rPr sz="3000">
                          <a:solidFill>
                            <a:srgbClr val="737572"/>
                          </a:solidFill>
                        </a:rPr>
                        <a:t>0.28</a:t>
                      </a:r>
                    </a:p>
                  </a:txBody>
                  <a:tcPr marL="0" marR="0" marT="0" marB="0" anchor="t" anchorCtr="0" horzOverflow="overflow"/>
                </a:tc>
                <a:tc>
                  <a:txBody>
                    <a:bodyPr/>
                    <a:lstStyle/>
                    <a:p>
                      <a:pPr defTabSz="1828343">
                        <a:defRPr sz="1800">
                          <a:solidFill>
                            <a:srgbClr val="000000"/>
                          </a:solidFill>
                        </a:defRPr>
                      </a:pPr>
                      <a:r>
                        <a:rPr sz="3000">
                          <a:solidFill>
                            <a:srgbClr val="737572"/>
                          </a:solidFill>
                        </a:rPr>
                        <a:t>0.005</a:t>
                      </a:r>
                    </a:p>
                  </a:txBody>
                  <a:tcPr marL="0" marR="0" marT="0" marB="0" anchor="t" anchorCtr="0" horzOverflow="overflow"/>
                </a:tc>
                <a:tc>
                  <a:txBody>
                    <a:bodyPr/>
                    <a:lstStyle/>
                    <a:p>
                      <a:pPr defTabSz="1828343">
                        <a:defRPr sz="1800">
                          <a:solidFill>
                            <a:srgbClr val="000000"/>
                          </a:solidFill>
                        </a:defRPr>
                      </a:pPr>
                      <a:r>
                        <a:rPr sz="3000">
                          <a:solidFill>
                            <a:srgbClr val="737572"/>
                          </a:solidFill>
                        </a:rPr>
                        <a:t>&lt;0.01*</a:t>
                      </a:r>
                    </a:p>
                  </a:txBody>
                  <a:tcPr marL="0" marR="0" marT="0" marB="0" anchor="t" anchorCtr="0" horzOverflow="overflow"/>
                </a:tc>
              </a:tr>
              <a:tr h="544561">
                <a:tc>
                  <a:txBody>
                    <a:bodyPr/>
                    <a:lstStyle/>
                    <a:p>
                      <a:pPr defTabSz="1828343">
                        <a:defRPr sz="1800">
                          <a:solidFill>
                            <a:srgbClr val="000000"/>
                          </a:solidFill>
                        </a:defRPr>
                      </a:pPr>
                      <a:r>
                        <a:rPr sz="3000">
                          <a:solidFill>
                            <a:srgbClr val="737572"/>
                          </a:solidFill>
                        </a:rPr>
                        <a:t>Medical History 6</a:t>
                      </a:r>
                    </a:p>
                  </a:txBody>
                  <a:tcPr marL="0" marR="0" marT="0" marB="0" anchor="t" anchorCtr="0" horzOverflow="overflow"/>
                </a:tc>
                <a:tc>
                  <a:txBody>
                    <a:bodyPr/>
                    <a:lstStyle/>
                    <a:p>
                      <a:pPr defTabSz="1828343">
                        <a:defRPr sz="1800">
                          <a:solidFill>
                            <a:srgbClr val="000000"/>
                          </a:solidFill>
                        </a:defRPr>
                      </a:pPr>
                      <a:r>
                        <a:rPr sz="3000">
                          <a:solidFill>
                            <a:srgbClr val="737572"/>
                          </a:solidFill>
                        </a:rPr>
                        <a:t>0.17</a:t>
                      </a:r>
                    </a:p>
                  </a:txBody>
                  <a:tcPr marL="0" marR="0" marT="0" marB="0" anchor="t" anchorCtr="0" horzOverflow="overflow"/>
                </a:tc>
                <a:tc>
                  <a:txBody>
                    <a:bodyPr/>
                    <a:lstStyle/>
                    <a:p>
                      <a:pPr defTabSz="1828343">
                        <a:defRPr sz="1800">
                          <a:solidFill>
                            <a:srgbClr val="000000"/>
                          </a:solidFill>
                        </a:defRPr>
                      </a:pPr>
                      <a:r>
                        <a:rPr sz="3000">
                          <a:solidFill>
                            <a:srgbClr val="737572"/>
                          </a:solidFill>
                        </a:rPr>
                        <a:t>0.005</a:t>
                      </a:r>
                    </a:p>
                  </a:txBody>
                  <a:tcPr marL="0" marR="0" marT="0" marB="0" anchor="t" anchorCtr="0" horzOverflow="overflow"/>
                </a:tc>
                <a:tc>
                  <a:txBody>
                    <a:bodyPr/>
                    <a:lstStyle/>
                    <a:p>
                      <a:pPr defTabSz="1828343">
                        <a:defRPr sz="1800">
                          <a:solidFill>
                            <a:srgbClr val="000000"/>
                          </a:solidFill>
                        </a:defRPr>
                      </a:pPr>
                      <a:r>
                        <a:rPr sz="3000">
                          <a:solidFill>
                            <a:srgbClr val="737572"/>
                          </a:solidFill>
                        </a:rPr>
                        <a:t>&lt;0.01*</a:t>
                      </a:r>
                    </a:p>
                  </a:txBody>
                  <a:tcPr marL="0" marR="0" marT="0" marB="0" anchor="t" anchorCtr="0" horzOverflow="overflow"/>
                </a:tc>
              </a:tr>
              <a:tr h="544561">
                <a:tc>
                  <a:txBody>
                    <a:bodyPr/>
                    <a:lstStyle/>
                    <a:p>
                      <a:pPr defTabSz="1828343">
                        <a:defRPr sz="1800">
                          <a:solidFill>
                            <a:srgbClr val="000000"/>
                          </a:solidFill>
                        </a:defRPr>
                      </a:pPr>
                      <a:r>
                        <a:rPr sz="3000">
                          <a:solidFill>
                            <a:srgbClr val="737572"/>
                          </a:solidFill>
                        </a:rPr>
                        <a:t>High BMI risk</a:t>
                      </a:r>
                    </a:p>
                  </a:txBody>
                  <a:tcPr marL="0" marR="0" marT="0" marB="0" anchor="t" anchorCtr="0" horzOverflow="overflow"/>
                </a:tc>
                <a:tc>
                  <a:txBody>
                    <a:bodyPr/>
                    <a:lstStyle/>
                    <a:p>
                      <a:pPr defTabSz="1828343">
                        <a:defRPr sz="1800">
                          <a:solidFill>
                            <a:srgbClr val="000000"/>
                          </a:solidFill>
                        </a:defRPr>
                      </a:pPr>
                      <a:r>
                        <a:rPr sz="3000">
                          <a:solidFill>
                            <a:srgbClr val="737572"/>
                          </a:solidFill>
                        </a:rPr>
                        <a:t>0.11</a:t>
                      </a:r>
                    </a:p>
                  </a:txBody>
                  <a:tcPr marL="0" marR="0" marT="0" marB="0" anchor="t" anchorCtr="0" horzOverflow="overflow"/>
                </a:tc>
                <a:tc>
                  <a:txBody>
                    <a:bodyPr/>
                    <a:lstStyle/>
                    <a:p>
                      <a:pPr defTabSz="1828343">
                        <a:defRPr sz="1800">
                          <a:solidFill>
                            <a:srgbClr val="000000"/>
                          </a:solidFill>
                        </a:defRPr>
                      </a:pPr>
                      <a:r>
                        <a:rPr sz="3000">
                          <a:solidFill>
                            <a:srgbClr val="737572"/>
                          </a:solidFill>
                        </a:rPr>
                        <a:t>0.004</a:t>
                      </a:r>
                    </a:p>
                  </a:txBody>
                  <a:tcPr marL="0" marR="0" marT="0" marB="0" anchor="t" anchorCtr="0" horzOverflow="overflow"/>
                </a:tc>
                <a:tc>
                  <a:txBody>
                    <a:bodyPr/>
                    <a:lstStyle/>
                    <a:p>
                      <a:pPr defTabSz="1828343">
                        <a:defRPr sz="1800">
                          <a:solidFill>
                            <a:srgbClr val="000000"/>
                          </a:solidFill>
                        </a:defRPr>
                      </a:pPr>
                      <a:r>
                        <a:rPr sz="3000">
                          <a:solidFill>
                            <a:srgbClr val="737572"/>
                          </a:solidFill>
                        </a:rPr>
                        <a:t>&lt;0.01*</a:t>
                      </a:r>
                    </a:p>
                  </a:txBody>
                  <a:tcPr marL="0" marR="0" marT="0" marB="0" anchor="t" anchorCtr="0" horzOverflow="overflow"/>
                </a:tc>
              </a:tr>
              <a:tr h="544561">
                <a:tc>
                  <a:txBody>
                    <a:bodyPr/>
                    <a:lstStyle/>
                    <a:p>
                      <a:pPr defTabSz="1828343">
                        <a:defRPr sz="1800">
                          <a:solidFill>
                            <a:srgbClr val="000000"/>
                          </a:solidFill>
                        </a:defRPr>
                      </a:pPr>
                      <a:r>
                        <a:rPr sz="3000">
                          <a:solidFill>
                            <a:srgbClr val="737572"/>
                          </a:solidFill>
                        </a:rPr>
                        <a:t>Age &gt; 55</a:t>
                      </a:r>
                    </a:p>
                  </a:txBody>
                  <a:tcPr marL="0" marR="0" marT="0" marB="0" anchor="t" anchorCtr="0" horzOverflow="overflow"/>
                </a:tc>
                <a:tc>
                  <a:txBody>
                    <a:bodyPr/>
                    <a:lstStyle/>
                    <a:p>
                      <a:pPr defTabSz="1828343">
                        <a:defRPr sz="1800">
                          <a:solidFill>
                            <a:srgbClr val="000000"/>
                          </a:solidFill>
                        </a:defRPr>
                      </a:pPr>
                      <a:r>
                        <a:rPr sz="3000">
                          <a:solidFill>
                            <a:srgbClr val="737572"/>
                          </a:solidFill>
                        </a:rPr>
                        <a:t>0.25</a:t>
                      </a:r>
                    </a:p>
                  </a:txBody>
                  <a:tcPr marL="0" marR="0" marT="0" marB="0" anchor="t" anchorCtr="0" horzOverflow="overflow"/>
                </a:tc>
                <a:tc>
                  <a:txBody>
                    <a:bodyPr/>
                    <a:lstStyle/>
                    <a:p>
                      <a:pPr defTabSz="1828343">
                        <a:defRPr sz="1800">
                          <a:solidFill>
                            <a:srgbClr val="000000"/>
                          </a:solidFill>
                        </a:defRPr>
                      </a:pPr>
                      <a:r>
                        <a:rPr sz="3000">
                          <a:solidFill>
                            <a:srgbClr val="737572"/>
                          </a:solidFill>
                        </a:rPr>
                        <a:t>0.004</a:t>
                      </a:r>
                    </a:p>
                  </a:txBody>
                  <a:tcPr marL="0" marR="0" marT="0" marB="0" anchor="t" anchorCtr="0" horzOverflow="overflow"/>
                </a:tc>
                <a:tc>
                  <a:txBody>
                    <a:bodyPr/>
                    <a:lstStyle/>
                    <a:p>
                      <a:pPr defTabSz="1828343">
                        <a:defRPr sz="1800">
                          <a:solidFill>
                            <a:srgbClr val="000000"/>
                          </a:solidFill>
                        </a:defRPr>
                      </a:pPr>
                      <a:r>
                        <a:rPr sz="3000">
                          <a:solidFill>
                            <a:srgbClr val="737572"/>
                          </a:solidFill>
                        </a:rPr>
                        <a:t>&lt;0.01*</a:t>
                      </a:r>
                    </a:p>
                  </a:txBody>
                  <a:tcPr marL="0" marR="0" marT="0" marB="0" anchor="t" anchorCtr="0" horzOverflow="overflow"/>
                </a:tc>
              </a:tr>
            </a:tbl>
          </a:graphicData>
        </a:graphic>
      </p:graphicFrame>
      <p:sp>
        <p:nvSpPr>
          <p:cNvPr id="374" name="Y = β0 + β1 medical history 1 + β2 medical history 6 + β3 high bmi + β4 age &gt; 55 +…"/>
          <p:cNvSpPr txBox="1"/>
          <p:nvPr/>
        </p:nvSpPr>
        <p:spPr>
          <a:xfrm>
            <a:off x="1262297" y="2833564"/>
            <a:ext cx="19433119" cy="172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rPr b="1"/>
              <a:t>Y = β0 + β1 medical history 1 + β2 medical history 6 + β3 high bmi + β4 age &gt; 55 + </a:t>
            </a:r>
            <a:endParaRPr b="1"/>
          </a:p>
          <a:p>
            <a:pPr/>
            <a:r>
              <a:rPr b="1"/>
              <a:t>    </a:t>
            </a:r>
            <a:r>
              <a:t>  β5 foreigner + β6 pr + β7 malay + β8 indian, β9 other + </a:t>
            </a:r>
          </a:p>
          <a:p>
            <a:pPr/>
            <a:r>
              <a:t>      β10 symptom_5 + β11 symptom_4 + β12 symptom_3 + β13 symptom_2 + β14 symptom_1 </a:t>
            </a:r>
          </a:p>
        </p:txBody>
      </p:sp>
      <p:sp>
        <p:nvSpPr>
          <p:cNvPr id="375" name="R-squared = 0.931"/>
          <p:cNvSpPr txBox="1"/>
          <p:nvPr/>
        </p:nvSpPr>
        <p:spPr>
          <a:xfrm>
            <a:off x="3898573" y="5126200"/>
            <a:ext cx="10183764" cy="535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900"/>
            </a:pPr>
            <a:r>
              <a:t>R-squared = </a:t>
            </a:r>
            <a:r>
              <a:rPr i="1"/>
              <a:t>0.931</a:t>
            </a:r>
          </a:p>
        </p:txBody>
      </p:sp>
      <p:sp>
        <p:nvSpPr>
          <p:cNvPr id="376"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
        <p:nvSpPr>
          <p:cNvPr id="377" name="medical history 1 is ~ 32 % higher…"/>
          <p:cNvSpPr txBox="1"/>
          <p:nvPr/>
        </p:nvSpPr>
        <p:spPr>
          <a:xfrm>
            <a:off x="8122146" y="10347530"/>
            <a:ext cx="8127008" cy="226294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2" marL="1012657" indent="-250657" defTabSz="457200">
              <a:lnSpc>
                <a:spcPts val="5700"/>
              </a:lnSpc>
              <a:buSzPct val="100000"/>
              <a:buChar char="•"/>
              <a:defRPr sz="3500">
                <a:latin typeface="Helvetica Neue"/>
                <a:ea typeface="Helvetica Neue"/>
                <a:cs typeface="Helvetica Neue"/>
                <a:sym typeface="Helvetica Neue"/>
              </a:defRPr>
            </a:pPr>
            <a:r>
              <a:t>medical history 1 is </a:t>
            </a:r>
            <a:r>
              <a:rPr b="1"/>
              <a:t>~ 32 %</a:t>
            </a:r>
            <a:r>
              <a:t> higher </a:t>
            </a:r>
          </a:p>
          <a:p>
            <a:pPr lvl="2" marL="1012657" indent="-250657" defTabSz="457200">
              <a:lnSpc>
                <a:spcPts val="5700"/>
              </a:lnSpc>
              <a:buSzPct val="100000"/>
              <a:buChar char="•"/>
              <a:defRPr sz="3500">
                <a:latin typeface="Helvetica Neue"/>
                <a:ea typeface="Helvetica Neue"/>
                <a:cs typeface="Helvetica Neue"/>
                <a:sym typeface="Helvetica Neue"/>
              </a:defRPr>
            </a:pPr>
            <a:r>
              <a:t>medical history 6 is </a:t>
            </a:r>
            <a:r>
              <a:rPr b="1"/>
              <a:t>~ 18 %</a:t>
            </a:r>
            <a:r>
              <a:t> higher</a:t>
            </a:r>
          </a:p>
          <a:p>
            <a:pPr lvl="2" marL="1012657" indent="-250657" defTabSz="457200">
              <a:lnSpc>
                <a:spcPts val="5700"/>
              </a:lnSpc>
              <a:buSzPct val="100000"/>
              <a:buChar char="•"/>
              <a:defRPr sz="3500">
                <a:latin typeface="Helvetica Neue"/>
                <a:ea typeface="Helvetica Neue"/>
                <a:cs typeface="Helvetica Neue"/>
                <a:sym typeface="Helvetica Neue"/>
              </a:defRPr>
            </a:pPr>
            <a:r>
              <a:t>high bmi risk is ~ </a:t>
            </a:r>
            <a:r>
              <a:rPr b="1"/>
              <a:t>11.12</a:t>
            </a:r>
            <a:r>
              <a:t> </a:t>
            </a:r>
            <a:r>
              <a:rPr b="1"/>
              <a:t>%</a:t>
            </a:r>
            <a:r>
              <a:t> higher</a:t>
            </a:r>
          </a:p>
          <a:p>
            <a:pPr lvl="2" marL="1012657" indent="-250657" defTabSz="457200">
              <a:lnSpc>
                <a:spcPts val="5700"/>
              </a:lnSpc>
              <a:buSzPct val="100000"/>
              <a:buChar char="•"/>
              <a:defRPr sz="3500">
                <a:latin typeface="Helvetica Neue"/>
                <a:ea typeface="Helvetica Neue"/>
                <a:cs typeface="Helvetica Neue"/>
                <a:sym typeface="Helvetica Neue"/>
              </a:defRPr>
            </a:pPr>
            <a:r>
              <a:t>&gt; 55 years old is ~ </a:t>
            </a:r>
            <a:r>
              <a:rPr b="1"/>
              <a:t>28.24</a:t>
            </a:r>
            <a:r>
              <a:t> % higher</a:t>
            </a:r>
          </a:p>
        </p:txBody>
      </p:sp>
      <p:sp>
        <p:nvSpPr>
          <p:cNvPr id="378" name="Total bill for patients with condition X and have / is :"/>
          <p:cNvSpPr txBox="1"/>
          <p:nvPr/>
        </p:nvSpPr>
        <p:spPr>
          <a:xfrm>
            <a:off x="7152957" y="9614617"/>
            <a:ext cx="10312528" cy="59969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lnSpc>
                <a:spcPts val="5700"/>
              </a:lnSpc>
              <a:defRPr sz="3500">
                <a:latin typeface="Helvetica Neue"/>
                <a:ea typeface="Helvetica Neue"/>
                <a:cs typeface="Helvetica Neue"/>
                <a:sym typeface="Helvetica Neue"/>
              </a:defRPr>
            </a:lvl1pPr>
          </a:lstStyle>
          <a:p>
            <a:pPr/>
            <a:r>
              <a:t>Total bill for patients with condition X and have / is :</a:t>
            </a:r>
          </a:p>
        </p:txBody>
      </p:sp>
      <p:sp>
        <p:nvSpPr>
          <p:cNvPr id="379" name="compared to those without / isn’t"/>
          <p:cNvSpPr txBox="1"/>
          <p:nvPr/>
        </p:nvSpPr>
        <p:spPr>
          <a:xfrm>
            <a:off x="8848280" y="12774738"/>
            <a:ext cx="6674740" cy="59969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lnSpc>
                <a:spcPts val="5700"/>
              </a:lnSpc>
              <a:defRPr sz="3500">
                <a:latin typeface="Helvetica Neue"/>
                <a:ea typeface="Helvetica Neue"/>
                <a:cs typeface="Helvetica Neue"/>
                <a:sym typeface="Helvetica Neue"/>
              </a:defRPr>
            </a:lvl1pPr>
          </a:lstStyle>
          <a:p>
            <a:pPr/>
            <a:r>
              <a:t>compared to those without / isn’t</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3" name="Rectangle"/>
          <p:cNvSpPr/>
          <p:nvPr/>
        </p:nvSpPr>
        <p:spPr>
          <a:xfrm>
            <a:off x="1205940" y="550195"/>
            <a:ext cx="21959420" cy="1720473"/>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sp>
        <p:nvSpPr>
          <p:cNvPr id="384" name="Group 3"/>
          <p:cNvSpPr txBox="1"/>
          <p:nvPr/>
        </p:nvSpPr>
        <p:spPr>
          <a:xfrm>
            <a:off x="1632722" y="929973"/>
            <a:ext cx="10960144" cy="3668117"/>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Linear Regression Model</a:t>
            </a:r>
          </a:p>
        </p:txBody>
      </p:sp>
      <p:graphicFrame>
        <p:nvGraphicFramePr>
          <p:cNvPr id="385" name="Table"/>
          <p:cNvGraphicFramePr/>
          <p:nvPr/>
        </p:nvGraphicFramePr>
        <p:xfrm>
          <a:off x="3931262" y="5880164"/>
          <a:ext cx="21012700" cy="2190945"/>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5646388"/>
                <a:gridCol w="3231065"/>
                <a:gridCol w="3729367"/>
                <a:gridCol w="3901953"/>
              </a:tblGrid>
              <a:tr h="544561">
                <a:tc>
                  <a:txBody>
                    <a:bodyPr/>
                    <a:lstStyle/>
                    <a:p>
                      <a:pPr defTabSz="1828343">
                        <a:defRPr sz="1800">
                          <a:solidFill>
                            <a:srgbClr val="000000"/>
                          </a:solidFill>
                        </a:defRPr>
                      </a:pPr>
                      <a:r>
                        <a:rPr b="1" sz="3000">
                          <a:solidFill>
                            <a:srgbClr val="737572"/>
                          </a:solidFill>
                        </a:rPr>
                        <a:t>Parameter</a:t>
                      </a:r>
                    </a:p>
                  </a:txBody>
                  <a:tcPr marL="0" marR="0" marT="0" marB="0" anchor="t" anchorCtr="0" horzOverflow="overflow"/>
                </a:tc>
                <a:tc>
                  <a:txBody>
                    <a:bodyPr/>
                    <a:lstStyle/>
                    <a:p>
                      <a:pPr defTabSz="1828343">
                        <a:defRPr sz="1800">
                          <a:solidFill>
                            <a:srgbClr val="000000"/>
                          </a:solidFill>
                        </a:defRPr>
                      </a:pPr>
                      <a:r>
                        <a:rPr b="1" sz="3000">
                          <a:solidFill>
                            <a:srgbClr val="737572"/>
                          </a:solidFill>
                        </a:rPr>
                        <a:t>Estimate</a:t>
                      </a:r>
                    </a:p>
                  </a:txBody>
                  <a:tcPr marL="0" marR="0" marT="0" marB="0" anchor="t" anchorCtr="0" horzOverflow="overflow"/>
                </a:tc>
                <a:tc>
                  <a:txBody>
                    <a:bodyPr/>
                    <a:lstStyle/>
                    <a:p>
                      <a:pPr defTabSz="1828343">
                        <a:defRPr sz="1800">
                          <a:solidFill>
                            <a:srgbClr val="000000"/>
                          </a:solidFill>
                        </a:defRPr>
                      </a:pPr>
                      <a:r>
                        <a:rPr b="1" sz="3000">
                          <a:solidFill>
                            <a:srgbClr val="737572"/>
                          </a:solidFill>
                        </a:rPr>
                        <a:t>Standard Error</a:t>
                      </a:r>
                    </a:p>
                  </a:txBody>
                  <a:tcPr marL="0" marR="0" marT="0" marB="0" anchor="t" anchorCtr="0" horzOverflow="overflow"/>
                </a:tc>
                <a:tc>
                  <a:txBody>
                    <a:bodyPr/>
                    <a:lstStyle/>
                    <a:p>
                      <a:pPr defTabSz="1828343">
                        <a:defRPr sz="1800">
                          <a:solidFill>
                            <a:srgbClr val="000000"/>
                          </a:solidFill>
                        </a:defRPr>
                      </a:pPr>
                      <a:r>
                        <a:rPr b="1" sz="3000">
                          <a:solidFill>
                            <a:srgbClr val="737572"/>
                          </a:solidFill>
                        </a:rPr>
                        <a:t>P-Value</a:t>
                      </a:r>
                    </a:p>
                  </a:txBody>
                  <a:tcPr marL="0" marR="0" marT="0" marB="0" anchor="t" anchorCtr="0" horzOverflow="overflow"/>
                </a:tc>
              </a:tr>
              <a:tr h="544561">
                <a:tc>
                  <a:txBody>
                    <a:bodyPr/>
                    <a:lstStyle/>
                    <a:p>
                      <a:pPr defTabSz="1828343">
                        <a:defRPr sz="1800">
                          <a:solidFill>
                            <a:srgbClr val="000000"/>
                          </a:solidFill>
                        </a:defRPr>
                      </a:pPr>
                      <a:r>
                        <a:rPr sz="3000">
                          <a:solidFill>
                            <a:srgbClr val="737572"/>
                          </a:solidFill>
                        </a:rPr>
                        <a:t>Foreigner</a:t>
                      </a:r>
                    </a:p>
                  </a:txBody>
                  <a:tcPr marL="0" marR="0" marT="0" marB="0" anchor="t" anchorCtr="0" horzOverflow="overflow"/>
                </a:tc>
                <a:tc>
                  <a:txBody>
                    <a:bodyPr/>
                    <a:lstStyle/>
                    <a:p>
                      <a:pPr defTabSz="1828343">
                        <a:defRPr sz="1800">
                          <a:solidFill>
                            <a:srgbClr val="000000"/>
                          </a:solidFill>
                        </a:defRPr>
                      </a:pPr>
                      <a:r>
                        <a:rPr sz="3000">
                          <a:solidFill>
                            <a:srgbClr val="737572"/>
                          </a:solidFill>
                        </a:rPr>
                        <a:t>0.70</a:t>
                      </a:r>
                    </a:p>
                  </a:txBody>
                  <a:tcPr marL="0" marR="0" marT="0" marB="0" anchor="t" anchorCtr="0" horzOverflow="overflow"/>
                </a:tc>
                <a:tc>
                  <a:txBody>
                    <a:bodyPr/>
                    <a:lstStyle/>
                    <a:p>
                      <a:pPr defTabSz="1828343">
                        <a:defRPr sz="1800">
                          <a:solidFill>
                            <a:srgbClr val="000000"/>
                          </a:solidFill>
                        </a:defRPr>
                      </a:pPr>
                      <a:r>
                        <a:rPr sz="3000">
                          <a:solidFill>
                            <a:srgbClr val="737572"/>
                          </a:solidFill>
                        </a:rPr>
                        <a:t>0.01</a:t>
                      </a:r>
                    </a:p>
                  </a:txBody>
                  <a:tcPr marL="0" marR="0" marT="0" marB="0" anchor="t" anchorCtr="0" horzOverflow="overflow"/>
                </a:tc>
                <a:tc>
                  <a:txBody>
                    <a:bodyPr/>
                    <a:lstStyle/>
                    <a:p>
                      <a:pPr defTabSz="1828343">
                        <a:defRPr sz="1800">
                          <a:solidFill>
                            <a:srgbClr val="000000"/>
                          </a:solidFill>
                        </a:defRPr>
                      </a:pPr>
                      <a:r>
                        <a:rPr sz="3000">
                          <a:solidFill>
                            <a:srgbClr val="737572"/>
                          </a:solidFill>
                        </a:rPr>
                        <a:t>&lt;0.01*</a:t>
                      </a:r>
                    </a:p>
                  </a:txBody>
                  <a:tcPr marL="0" marR="0" marT="0" marB="0" anchor="t" anchorCtr="0" horzOverflow="overflow"/>
                </a:tc>
              </a:tr>
              <a:tr h="544561">
                <a:tc>
                  <a:txBody>
                    <a:bodyPr/>
                    <a:lstStyle/>
                    <a:p>
                      <a:pPr defTabSz="1828343">
                        <a:defRPr sz="1800">
                          <a:solidFill>
                            <a:srgbClr val="000000"/>
                          </a:solidFill>
                        </a:defRPr>
                      </a:pPr>
                      <a:r>
                        <a:rPr sz="3000">
                          <a:solidFill>
                            <a:srgbClr val="737572"/>
                          </a:solidFill>
                        </a:rPr>
                        <a:t>Permanent Resident (PR)</a:t>
                      </a:r>
                    </a:p>
                  </a:txBody>
                  <a:tcPr marL="0" marR="0" marT="0" marB="0" anchor="t" anchorCtr="0" horzOverflow="overflow"/>
                </a:tc>
                <a:tc>
                  <a:txBody>
                    <a:bodyPr/>
                    <a:lstStyle/>
                    <a:p>
                      <a:pPr defTabSz="1828343">
                        <a:defRPr sz="1800">
                          <a:solidFill>
                            <a:srgbClr val="000000"/>
                          </a:solidFill>
                        </a:defRPr>
                      </a:pPr>
                      <a:r>
                        <a:rPr sz="3000">
                          <a:solidFill>
                            <a:srgbClr val="737572"/>
                          </a:solidFill>
                        </a:rPr>
                        <a:t>0.18</a:t>
                      </a:r>
                    </a:p>
                  </a:txBody>
                  <a:tcPr marL="0" marR="0" marT="0" marB="0" anchor="t" anchorCtr="0" horzOverflow="overflow"/>
                </a:tc>
                <a:tc>
                  <a:txBody>
                    <a:bodyPr/>
                    <a:lstStyle/>
                    <a:p>
                      <a:pPr defTabSz="1828343">
                        <a:defRPr sz="1800">
                          <a:solidFill>
                            <a:srgbClr val="000000"/>
                          </a:solidFill>
                        </a:defRPr>
                      </a:pPr>
                      <a:r>
                        <a:rPr sz="3000">
                          <a:solidFill>
                            <a:srgbClr val="737572"/>
                          </a:solidFill>
                        </a:rPr>
                        <a:t>0.006</a:t>
                      </a:r>
                    </a:p>
                  </a:txBody>
                  <a:tcPr marL="0" marR="0" marT="0" marB="0" anchor="t" anchorCtr="0" horzOverflow="overflow"/>
                </a:tc>
                <a:tc>
                  <a:txBody>
                    <a:bodyPr/>
                    <a:lstStyle/>
                    <a:p>
                      <a:pPr defTabSz="1828343">
                        <a:defRPr sz="1800">
                          <a:solidFill>
                            <a:srgbClr val="000000"/>
                          </a:solidFill>
                        </a:defRPr>
                      </a:pPr>
                      <a:r>
                        <a:rPr sz="3000">
                          <a:solidFill>
                            <a:srgbClr val="737572"/>
                          </a:solidFill>
                        </a:rPr>
                        <a:t>&lt;0.01*</a:t>
                      </a:r>
                    </a:p>
                  </a:txBody>
                  <a:tcPr marL="0" marR="0" marT="0" marB="0" anchor="t" anchorCtr="0" horzOverflow="overflow"/>
                </a:tc>
              </a:tr>
              <a:tr h="544561">
                <a:tc>
                  <a:txBody>
                    <a:bodyPr/>
                    <a:lstStyle/>
                    <a:p>
                      <a:pPr defTabSz="1828343">
                        <a:defRPr sz="1800">
                          <a:solidFill>
                            <a:srgbClr val="000000"/>
                          </a:solidFill>
                        </a:defRPr>
                      </a:pPr>
                      <a:r>
                        <a:rPr sz="3000">
                          <a:solidFill>
                            <a:srgbClr val="737572"/>
                          </a:solidFill>
                        </a:rPr>
                        <a:t>Malay</a:t>
                      </a:r>
                    </a:p>
                  </a:txBody>
                  <a:tcPr marL="0" marR="0" marT="0" marB="0" anchor="t" anchorCtr="0" horzOverflow="overflow"/>
                </a:tc>
                <a:tc>
                  <a:txBody>
                    <a:bodyPr/>
                    <a:lstStyle/>
                    <a:p>
                      <a:pPr defTabSz="1828343">
                        <a:defRPr sz="1800">
                          <a:solidFill>
                            <a:srgbClr val="000000"/>
                          </a:solidFill>
                        </a:defRPr>
                      </a:pPr>
                      <a:r>
                        <a:rPr sz="3000">
                          <a:solidFill>
                            <a:srgbClr val="737572"/>
                          </a:solidFill>
                        </a:rPr>
                        <a:t>0.43</a:t>
                      </a:r>
                    </a:p>
                  </a:txBody>
                  <a:tcPr marL="0" marR="0" marT="0" marB="0" anchor="t" anchorCtr="0" horzOverflow="overflow"/>
                </a:tc>
                <a:tc>
                  <a:txBody>
                    <a:bodyPr/>
                    <a:lstStyle/>
                    <a:p>
                      <a:pPr defTabSz="1828343">
                        <a:defRPr sz="1800">
                          <a:solidFill>
                            <a:srgbClr val="000000"/>
                          </a:solidFill>
                        </a:defRPr>
                      </a:pPr>
                      <a:r>
                        <a:rPr sz="3000">
                          <a:solidFill>
                            <a:srgbClr val="737572"/>
                          </a:solidFill>
                        </a:rPr>
                        <a:t>0.005</a:t>
                      </a:r>
                    </a:p>
                  </a:txBody>
                  <a:tcPr marL="0" marR="0" marT="0" marB="0" anchor="t" anchorCtr="0" horzOverflow="overflow"/>
                </a:tc>
                <a:tc>
                  <a:txBody>
                    <a:bodyPr/>
                    <a:lstStyle/>
                    <a:p>
                      <a:pPr defTabSz="1828343">
                        <a:defRPr sz="1800">
                          <a:solidFill>
                            <a:srgbClr val="000000"/>
                          </a:solidFill>
                        </a:defRPr>
                      </a:pPr>
                      <a:r>
                        <a:rPr sz="3000">
                          <a:solidFill>
                            <a:srgbClr val="737572"/>
                          </a:solidFill>
                        </a:rPr>
                        <a:t>&lt;0.01*</a:t>
                      </a:r>
                    </a:p>
                  </a:txBody>
                  <a:tcPr marL="0" marR="0" marT="0" marB="0" anchor="t" anchorCtr="0" horzOverflow="overflow"/>
                </a:tc>
              </a:tr>
              <a:tr h="544561">
                <a:tc>
                  <a:txBody>
                    <a:bodyPr/>
                    <a:lstStyle/>
                    <a:p>
                      <a:pPr defTabSz="1828343">
                        <a:defRPr sz="1800">
                          <a:solidFill>
                            <a:srgbClr val="000000"/>
                          </a:solidFill>
                        </a:defRPr>
                      </a:pPr>
                      <a:r>
                        <a:rPr sz="3000">
                          <a:solidFill>
                            <a:srgbClr val="737572"/>
                          </a:solidFill>
                        </a:rPr>
                        <a:t>Indian</a:t>
                      </a:r>
                    </a:p>
                  </a:txBody>
                  <a:tcPr marL="0" marR="0" marT="0" marB="0" anchor="t" anchorCtr="0" horzOverflow="overflow"/>
                </a:tc>
                <a:tc>
                  <a:txBody>
                    <a:bodyPr/>
                    <a:lstStyle/>
                    <a:p>
                      <a:pPr defTabSz="1828343">
                        <a:defRPr sz="1800">
                          <a:solidFill>
                            <a:srgbClr val="000000"/>
                          </a:solidFill>
                        </a:defRPr>
                      </a:pPr>
                      <a:r>
                        <a:rPr sz="3000">
                          <a:solidFill>
                            <a:srgbClr val="737572"/>
                          </a:solidFill>
                        </a:rPr>
                        <a:t>0.19</a:t>
                      </a:r>
                    </a:p>
                  </a:txBody>
                  <a:tcPr marL="0" marR="0" marT="0" marB="0" anchor="t" anchorCtr="0" horzOverflow="overflow"/>
                </a:tc>
                <a:tc>
                  <a:txBody>
                    <a:bodyPr/>
                    <a:lstStyle/>
                    <a:p>
                      <a:pPr defTabSz="1828343">
                        <a:defRPr sz="1800">
                          <a:solidFill>
                            <a:srgbClr val="000000"/>
                          </a:solidFill>
                        </a:defRPr>
                      </a:pPr>
                      <a:r>
                        <a:rPr sz="3000">
                          <a:solidFill>
                            <a:srgbClr val="737572"/>
                          </a:solidFill>
                        </a:rPr>
                        <a:t>0.007</a:t>
                      </a:r>
                    </a:p>
                  </a:txBody>
                  <a:tcPr marL="0" marR="0" marT="0" marB="0" anchor="t" anchorCtr="0" horzOverflow="overflow"/>
                </a:tc>
                <a:tc>
                  <a:txBody>
                    <a:bodyPr/>
                    <a:lstStyle/>
                    <a:p>
                      <a:pPr defTabSz="1828343">
                        <a:defRPr sz="1800">
                          <a:solidFill>
                            <a:srgbClr val="000000"/>
                          </a:solidFill>
                        </a:defRPr>
                      </a:pPr>
                      <a:r>
                        <a:rPr sz="3000">
                          <a:solidFill>
                            <a:srgbClr val="737572"/>
                          </a:solidFill>
                        </a:rPr>
                        <a:t>&lt;0.01*</a:t>
                      </a:r>
                    </a:p>
                  </a:txBody>
                  <a:tcPr marL="0" marR="0" marT="0" marB="0" anchor="t" anchorCtr="0" horzOverflow="overflow"/>
                </a:tc>
              </a:tr>
              <a:tr h="544561">
                <a:tc>
                  <a:txBody>
                    <a:bodyPr/>
                    <a:lstStyle/>
                    <a:p>
                      <a:pPr defTabSz="1828343">
                        <a:defRPr sz="1800">
                          <a:solidFill>
                            <a:srgbClr val="000000"/>
                          </a:solidFill>
                        </a:defRPr>
                      </a:pPr>
                      <a:r>
                        <a:rPr sz="3000">
                          <a:solidFill>
                            <a:srgbClr val="737572"/>
                          </a:solidFill>
                        </a:rPr>
                        <a:t>Other</a:t>
                      </a:r>
                    </a:p>
                  </a:txBody>
                  <a:tcPr marL="0" marR="0" marT="0" marB="0" anchor="t" anchorCtr="0" horzOverflow="overflow"/>
                </a:tc>
                <a:tc>
                  <a:txBody>
                    <a:bodyPr/>
                    <a:lstStyle/>
                    <a:p>
                      <a:pPr defTabSz="1828343">
                        <a:defRPr sz="1800">
                          <a:solidFill>
                            <a:srgbClr val="000000"/>
                          </a:solidFill>
                        </a:defRPr>
                      </a:pPr>
                      <a:r>
                        <a:rPr sz="3000">
                          <a:solidFill>
                            <a:srgbClr val="737572"/>
                          </a:solidFill>
                        </a:rPr>
                        <a:t>0.09</a:t>
                      </a:r>
                    </a:p>
                  </a:txBody>
                  <a:tcPr marL="0" marR="0" marT="0" marB="0" anchor="t" anchorCtr="0" horzOverflow="overflow"/>
                </a:tc>
                <a:tc>
                  <a:txBody>
                    <a:bodyPr/>
                    <a:lstStyle/>
                    <a:p>
                      <a:pPr defTabSz="1828343">
                        <a:defRPr sz="1800">
                          <a:solidFill>
                            <a:srgbClr val="000000"/>
                          </a:solidFill>
                        </a:defRPr>
                      </a:pPr>
                      <a:r>
                        <a:rPr sz="3000">
                          <a:solidFill>
                            <a:srgbClr val="737572"/>
                          </a:solidFill>
                        </a:rPr>
                        <a:t>0.009</a:t>
                      </a:r>
                    </a:p>
                  </a:txBody>
                  <a:tcPr marL="0" marR="0" marT="0" marB="0" anchor="t" anchorCtr="0" horzOverflow="overflow"/>
                </a:tc>
                <a:tc>
                  <a:txBody>
                    <a:bodyPr/>
                    <a:lstStyle/>
                    <a:p>
                      <a:pPr defTabSz="1828343">
                        <a:defRPr sz="1800">
                          <a:solidFill>
                            <a:srgbClr val="000000"/>
                          </a:solidFill>
                        </a:defRPr>
                      </a:pPr>
                      <a:r>
                        <a:rPr sz="3000">
                          <a:solidFill>
                            <a:srgbClr val="737572"/>
                          </a:solidFill>
                        </a:rPr>
                        <a:t>&lt;0.01*</a:t>
                      </a:r>
                    </a:p>
                  </a:txBody>
                  <a:tcPr marL="0" marR="0" marT="0" marB="0" anchor="t" anchorCtr="0" horzOverflow="overflow"/>
                </a:tc>
              </a:tr>
            </a:tbl>
          </a:graphicData>
        </a:graphic>
      </p:graphicFrame>
      <p:sp>
        <p:nvSpPr>
          <p:cNvPr id="386" name="Y = β0 + β1 medical history 1 + β2 medical history 6 + β3 high bmi + β4 age &gt; 55 +…"/>
          <p:cNvSpPr txBox="1"/>
          <p:nvPr/>
        </p:nvSpPr>
        <p:spPr>
          <a:xfrm>
            <a:off x="1262297" y="2833564"/>
            <a:ext cx="19433119" cy="172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rPr b="1"/>
              <a:t>Y = β0 + </a:t>
            </a:r>
            <a:r>
              <a:t>β1 medical history 1 + β2 medical history 6 + β3 high bmi + β4 age &gt; 55 + </a:t>
            </a:r>
            <a:endParaRPr b="1"/>
          </a:p>
          <a:p>
            <a:pPr/>
            <a:r>
              <a:rPr b="1"/>
              <a:t>      β5 foreigner + β6 pr + β7 malay + β8 indian, β9 other + </a:t>
            </a:r>
          </a:p>
          <a:p>
            <a:pPr/>
            <a:r>
              <a:t>      β10 symptom_5 + β11 symptom_4 + β12 symptom_3 + β13 symptom_2 + β14 symptom_1 </a:t>
            </a:r>
          </a:p>
        </p:txBody>
      </p:sp>
      <p:sp>
        <p:nvSpPr>
          <p:cNvPr id="387" name="R-squared = 0.931"/>
          <p:cNvSpPr txBox="1"/>
          <p:nvPr/>
        </p:nvSpPr>
        <p:spPr>
          <a:xfrm>
            <a:off x="3898573" y="5126200"/>
            <a:ext cx="10183764" cy="535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900"/>
            </a:pPr>
            <a:r>
              <a:t>R-squared = </a:t>
            </a:r>
            <a:r>
              <a:rPr i="1"/>
              <a:t>0.931</a:t>
            </a:r>
          </a:p>
        </p:txBody>
      </p:sp>
      <p:sp>
        <p:nvSpPr>
          <p:cNvPr id="388"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2" name="Rectangle"/>
          <p:cNvSpPr/>
          <p:nvPr/>
        </p:nvSpPr>
        <p:spPr>
          <a:xfrm>
            <a:off x="1205940" y="550195"/>
            <a:ext cx="21959420" cy="1720473"/>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sp>
        <p:nvSpPr>
          <p:cNvPr id="393" name="Group 3"/>
          <p:cNvSpPr txBox="1"/>
          <p:nvPr/>
        </p:nvSpPr>
        <p:spPr>
          <a:xfrm>
            <a:off x="1632722" y="929973"/>
            <a:ext cx="10960144" cy="3668117"/>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Linear Regression Model</a:t>
            </a:r>
          </a:p>
        </p:txBody>
      </p:sp>
      <p:graphicFrame>
        <p:nvGraphicFramePr>
          <p:cNvPr id="394" name="Table"/>
          <p:cNvGraphicFramePr/>
          <p:nvPr/>
        </p:nvGraphicFramePr>
        <p:xfrm>
          <a:off x="3931262" y="5880163"/>
          <a:ext cx="21012700" cy="2190946"/>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5646388"/>
                <a:gridCol w="3231065"/>
                <a:gridCol w="3729367"/>
                <a:gridCol w="3901953"/>
              </a:tblGrid>
              <a:tr h="544561">
                <a:tc>
                  <a:txBody>
                    <a:bodyPr/>
                    <a:lstStyle/>
                    <a:p>
                      <a:pPr defTabSz="1828343">
                        <a:defRPr sz="1800">
                          <a:solidFill>
                            <a:srgbClr val="000000"/>
                          </a:solidFill>
                        </a:defRPr>
                      </a:pPr>
                      <a:r>
                        <a:rPr b="1" sz="3000">
                          <a:solidFill>
                            <a:srgbClr val="737572"/>
                          </a:solidFill>
                        </a:rPr>
                        <a:t>Parameter</a:t>
                      </a:r>
                    </a:p>
                  </a:txBody>
                  <a:tcPr marL="0" marR="0" marT="0" marB="0" anchor="t" anchorCtr="0" horzOverflow="overflow"/>
                </a:tc>
                <a:tc>
                  <a:txBody>
                    <a:bodyPr/>
                    <a:lstStyle/>
                    <a:p>
                      <a:pPr defTabSz="1828343">
                        <a:defRPr sz="1800">
                          <a:solidFill>
                            <a:srgbClr val="000000"/>
                          </a:solidFill>
                        </a:defRPr>
                      </a:pPr>
                      <a:r>
                        <a:rPr b="1" sz="3000">
                          <a:solidFill>
                            <a:srgbClr val="737572"/>
                          </a:solidFill>
                        </a:rPr>
                        <a:t>Estimate</a:t>
                      </a:r>
                    </a:p>
                  </a:txBody>
                  <a:tcPr marL="0" marR="0" marT="0" marB="0" anchor="t" anchorCtr="0" horzOverflow="overflow"/>
                </a:tc>
                <a:tc>
                  <a:txBody>
                    <a:bodyPr/>
                    <a:lstStyle/>
                    <a:p>
                      <a:pPr defTabSz="1828343">
                        <a:defRPr sz="1800">
                          <a:solidFill>
                            <a:srgbClr val="000000"/>
                          </a:solidFill>
                        </a:defRPr>
                      </a:pPr>
                      <a:r>
                        <a:rPr b="1" sz="3000">
                          <a:solidFill>
                            <a:srgbClr val="737572"/>
                          </a:solidFill>
                        </a:rPr>
                        <a:t>Standard Error</a:t>
                      </a:r>
                    </a:p>
                  </a:txBody>
                  <a:tcPr marL="0" marR="0" marT="0" marB="0" anchor="t" anchorCtr="0" horzOverflow="overflow"/>
                </a:tc>
                <a:tc>
                  <a:txBody>
                    <a:bodyPr/>
                    <a:lstStyle/>
                    <a:p>
                      <a:pPr defTabSz="1828343">
                        <a:defRPr sz="1800">
                          <a:solidFill>
                            <a:srgbClr val="000000"/>
                          </a:solidFill>
                        </a:defRPr>
                      </a:pPr>
                      <a:r>
                        <a:rPr b="1" sz="3000">
                          <a:solidFill>
                            <a:srgbClr val="737572"/>
                          </a:solidFill>
                        </a:rPr>
                        <a:t>P-Value</a:t>
                      </a:r>
                    </a:p>
                  </a:txBody>
                  <a:tcPr marL="0" marR="0" marT="0" marB="0" anchor="t" anchorCtr="0" horzOverflow="overflow"/>
                </a:tc>
              </a:tr>
              <a:tr h="544561">
                <a:tc>
                  <a:txBody>
                    <a:bodyPr/>
                    <a:lstStyle/>
                    <a:p>
                      <a:pPr defTabSz="1828343">
                        <a:defRPr sz="1800">
                          <a:solidFill>
                            <a:srgbClr val="000000"/>
                          </a:solidFill>
                        </a:defRPr>
                      </a:pPr>
                      <a:r>
                        <a:rPr sz="3000">
                          <a:solidFill>
                            <a:srgbClr val="737572"/>
                          </a:solidFill>
                        </a:rPr>
                        <a:t>Symptom 5</a:t>
                      </a:r>
                    </a:p>
                  </a:txBody>
                  <a:tcPr marL="0" marR="0" marT="0" marB="0" anchor="t" anchorCtr="0" horzOverflow="overflow"/>
                </a:tc>
                <a:tc>
                  <a:txBody>
                    <a:bodyPr/>
                    <a:lstStyle/>
                    <a:p>
                      <a:pPr defTabSz="1828343">
                        <a:defRPr sz="1800">
                          <a:solidFill>
                            <a:srgbClr val="000000"/>
                          </a:solidFill>
                        </a:defRPr>
                      </a:pPr>
                      <a:r>
                        <a:rPr sz="3000">
                          <a:solidFill>
                            <a:srgbClr val="737572"/>
                          </a:solidFill>
                        </a:rPr>
                        <a:t>0.51</a:t>
                      </a:r>
                    </a:p>
                  </a:txBody>
                  <a:tcPr marL="0" marR="0" marT="0" marB="0" anchor="t" anchorCtr="0" horzOverflow="overflow"/>
                </a:tc>
                <a:tc>
                  <a:txBody>
                    <a:bodyPr/>
                    <a:lstStyle/>
                    <a:p>
                      <a:pPr defTabSz="1828343">
                        <a:defRPr sz="1800">
                          <a:solidFill>
                            <a:srgbClr val="000000"/>
                          </a:solidFill>
                        </a:defRPr>
                      </a:pPr>
                      <a:r>
                        <a:rPr sz="3000">
                          <a:solidFill>
                            <a:srgbClr val="737572"/>
                          </a:solidFill>
                        </a:rPr>
                        <a:t>0.004</a:t>
                      </a:r>
                    </a:p>
                  </a:txBody>
                  <a:tcPr marL="0" marR="0" marT="0" marB="0" anchor="t" anchorCtr="0" horzOverflow="overflow"/>
                </a:tc>
                <a:tc>
                  <a:txBody>
                    <a:bodyPr/>
                    <a:lstStyle/>
                    <a:p>
                      <a:pPr defTabSz="1828343">
                        <a:defRPr sz="1800">
                          <a:solidFill>
                            <a:srgbClr val="000000"/>
                          </a:solidFill>
                        </a:defRPr>
                      </a:pPr>
                      <a:r>
                        <a:rPr sz="3000">
                          <a:solidFill>
                            <a:srgbClr val="737572"/>
                          </a:solidFill>
                        </a:rPr>
                        <a:t>&lt;0.01*</a:t>
                      </a:r>
                    </a:p>
                  </a:txBody>
                  <a:tcPr marL="0" marR="0" marT="0" marB="0" anchor="t" anchorCtr="0" horzOverflow="overflow"/>
                </a:tc>
              </a:tr>
              <a:tr h="544561">
                <a:tc>
                  <a:txBody>
                    <a:bodyPr/>
                    <a:lstStyle/>
                    <a:p>
                      <a:pPr defTabSz="1828343">
                        <a:defRPr sz="1800">
                          <a:solidFill>
                            <a:srgbClr val="000000"/>
                          </a:solidFill>
                        </a:defRPr>
                      </a:pPr>
                      <a:r>
                        <a:rPr sz="3000">
                          <a:solidFill>
                            <a:srgbClr val="737572"/>
                          </a:solidFill>
                        </a:rPr>
                        <a:t>Symptom 4</a:t>
                      </a:r>
                    </a:p>
                  </a:txBody>
                  <a:tcPr marL="0" marR="0" marT="0" marB="0" anchor="t" anchorCtr="0" horzOverflow="overflow"/>
                </a:tc>
                <a:tc>
                  <a:txBody>
                    <a:bodyPr/>
                    <a:lstStyle/>
                    <a:p>
                      <a:pPr defTabSz="1828343">
                        <a:defRPr sz="1800">
                          <a:solidFill>
                            <a:srgbClr val="000000"/>
                          </a:solidFill>
                        </a:defRPr>
                      </a:pPr>
                      <a:r>
                        <a:rPr sz="3000">
                          <a:solidFill>
                            <a:srgbClr val="737572"/>
                          </a:solidFill>
                        </a:rPr>
                        <a:t>0.18</a:t>
                      </a:r>
                    </a:p>
                  </a:txBody>
                  <a:tcPr marL="0" marR="0" marT="0" marB="0" anchor="t" anchorCtr="0" horzOverflow="overflow"/>
                </a:tc>
                <a:tc>
                  <a:txBody>
                    <a:bodyPr/>
                    <a:lstStyle/>
                    <a:p>
                      <a:pPr defTabSz="1828343">
                        <a:defRPr sz="1800">
                          <a:solidFill>
                            <a:srgbClr val="000000"/>
                          </a:solidFill>
                        </a:defRPr>
                      </a:pPr>
                      <a:r>
                        <a:rPr sz="3000">
                          <a:solidFill>
                            <a:srgbClr val="737572"/>
                          </a:solidFill>
                        </a:rPr>
                        <a:t>0.005</a:t>
                      </a:r>
                    </a:p>
                  </a:txBody>
                  <a:tcPr marL="0" marR="0" marT="0" marB="0" anchor="t" anchorCtr="0" horzOverflow="overflow"/>
                </a:tc>
                <a:tc>
                  <a:txBody>
                    <a:bodyPr/>
                    <a:lstStyle/>
                    <a:p>
                      <a:pPr defTabSz="1828343">
                        <a:defRPr sz="1800">
                          <a:solidFill>
                            <a:srgbClr val="000000"/>
                          </a:solidFill>
                        </a:defRPr>
                      </a:pPr>
                      <a:r>
                        <a:rPr sz="3000">
                          <a:solidFill>
                            <a:srgbClr val="737572"/>
                          </a:solidFill>
                        </a:rPr>
                        <a:t>&lt;0.01*</a:t>
                      </a:r>
                    </a:p>
                  </a:txBody>
                  <a:tcPr marL="0" marR="0" marT="0" marB="0" anchor="t" anchorCtr="0" horzOverflow="overflow"/>
                </a:tc>
              </a:tr>
              <a:tr h="544561">
                <a:tc>
                  <a:txBody>
                    <a:bodyPr/>
                    <a:lstStyle/>
                    <a:p>
                      <a:pPr defTabSz="1828343">
                        <a:defRPr sz="1800">
                          <a:solidFill>
                            <a:srgbClr val="000000"/>
                          </a:solidFill>
                        </a:defRPr>
                      </a:pPr>
                      <a:r>
                        <a:rPr sz="3000">
                          <a:solidFill>
                            <a:srgbClr val="737572"/>
                          </a:solidFill>
                        </a:rPr>
                        <a:t>Symptom 3</a:t>
                      </a:r>
                    </a:p>
                  </a:txBody>
                  <a:tcPr marL="0" marR="0" marT="0" marB="0" anchor="t" anchorCtr="0" horzOverflow="overflow"/>
                </a:tc>
                <a:tc>
                  <a:txBody>
                    <a:bodyPr/>
                    <a:lstStyle/>
                    <a:p>
                      <a:pPr defTabSz="1828343">
                        <a:defRPr sz="1800">
                          <a:solidFill>
                            <a:srgbClr val="000000"/>
                          </a:solidFill>
                        </a:defRPr>
                      </a:pPr>
                      <a:r>
                        <a:rPr sz="3000">
                          <a:solidFill>
                            <a:srgbClr val="737572"/>
                          </a:solidFill>
                        </a:rPr>
                        <a:t>0.20</a:t>
                      </a:r>
                    </a:p>
                  </a:txBody>
                  <a:tcPr marL="0" marR="0" marT="0" marB="0" anchor="t" anchorCtr="0" horzOverflow="overflow"/>
                </a:tc>
                <a:tc>
                  <a:txBody>
                    <a:bodyPr/>
                    <a:lstStyle/>
                    <a:p>
                      <a:pPr defTabSz="1828343">
                        <a:defRPr sz="1800">
                          <a:solidFill>
                            <a:srgbClr val="000000"/>
                          </a:solidFill>
                        </a:defRPr>
                      </a:pPr>
                      <a:r>
                        <a:rPr sz="3000">
                          <a:solidFill>
                            <a:srgbClr val="737572"/>
                          </a:solidFill>
                        </a:rPr>
                        <a:t>0.004</a:t>
                      </a:r>
                    </a:p>
                  </a:txBody>
                  <a:tcPr marL="0" marR="0" marT="0" marB="0" anchor="t" anchorCtr="0" horzOverflow="overflow"/>
                </a:tc>
                <a:tc>
                  <a:txBody>
                    <a:bodyPr/>
                    <a:lstStyle/>
                    <a:p>
                      <a:pPr defTabSz="1828343">
                        <a:defRPr sz="1800">
                          <a:solidFill>
                            <a:srgbClr val="000000"/>
                          </a:solidFill>
                        </a:defRPr>
                      </a:pPr>
                      <a:r>
                        <a:rPr sz="3000">
                          <a:solidFill>
                            <a:srgbClr val="737572"/>
                          </a:solidFill>
                        </a:rPr>
                        <a:t>&lt;0.01*</a:t>
                      </a:r>
                    </a:p>
                  </a:txBody>
                  <a:tcPr marL="0" marR="0" marT="0" marB="0" anchor="t" anchorCtr="0" horzOverflow="overflow"/>
                </a:tc>
              </a:tr>
              <a:tr h="544561">
                <a:tc>
                  <a:txBody>
                    <a:bodyPr/>
                    <a:lstStyle/>
                    <a:p>
                      <a:pPr defTabSz="1828343">
                        <a:defRPr sz="1800">
                          <a:solidFill>
                            <a:srgbClr val="000000"/>
                          </a:solidFill>
                        </a:defRPr>
                      </a:pPr>
                      <a:r>
                        <a:rPr sz="3000">
                          <a:solidFill>
                            <a:srgbClr val="737572"/>
                          </a:solidFill>
                        </a:rPr>
                        <a:t>Symptom 2</a:t>
                      </a:r>
                    </a:p>
                  </a:txBody>
                  <a:tcPr marL="0" marR="0" marT="0" marB="0" anchor="t" anchorCtr="0" horzOverflow="overflow"/>
                </a:tc>
                <a:tc>
                  <a:txBody>
                    <a:bodyPr/>
                    <a:lstStyle/>
                    <a:p>
                      <a:pPr defTabSz="1828343">
                        <a:defRPr sz="1800">
                          <a:solidFill>
                            <a:srgbClr val="000000"/>
                          </a:solidFill>
                        </a:defRPr>
                      </a:pPr>
                      <a:r>
                        <a:rPr sz="3000">
                          <a:solidFill>
                            <a:srgbClr val="737572"/>
                          </a:solidFill>
                        </a:rPr>
                        <a:t>0.19</a:t>
                      </a:r>
                    </a:p>
                  </a:txBody>
                  <a:tcPr marL="0" marR="0" marT="0" marB="0" anchor="t" anchorCtr="0" horzOverflow="overflow"/>
                </a:tc>
                <a:tc>
                  <a:txBody>
                    <a:bodyPr/>
                    <a:lstStyle/>
                    <a:p>
                      <a:pPr defTabSz="1828343">
                        <a:defRPr sz="1800">
                          <a:solidFill>
                            <a:srgbClr val="000000"/>
                          </a:solidFill>
                        </a:defRPr>
                      </a:pPr>
                      <a:r>
                        <a:rPr sz="3000">
                          <a:solidFill>
                            <a:srgbClr val="737572"/>
                          </a:solidFill>
                        </a:rPr>
                        <a:t>0.004</a:t>
                      </a:r>
                    </a:p>
                  </a:txBody>
                  <a:tcPr marL="0" marR="0" marT="0" marB="0" anchor="t" anchorCtr="0" horzOverflow="overflow"/>
                </a:tc>
                <a:tc>
                  <a:txBody>
                    <a:bodyPr/>
                    <a:lstStyle/>
                    <a:p>
                      <a:pPr defTabSz="1828343">
                        <a:defRPr sz="1800">
                          <a:solidFill>
                            <a:srgbClr val="000000"/>
                          </a:solidFill>
                        </a:defRPr>
                      </a:pPr>
                      <a:r>
                        <a:rPr sz="3000">
                          <a:solidFill>
                            <a:srgbClr val="737572"/>
                          </a:solidFill>
                        </a:rPr>
                        <a:t>&lt;0.01*</a:t>
                      </a:r>
                    </a:p>
                  </a:txBody>
                  <a:tcPr marL="0" marR="0" marT="0" marB="0" anchor="t" anchorCtr="0" horzOverflow="overflow"/>
                </a:tc>
              </a:tr>
              <a:tr h="544561">
                <a:tc>
                  <a:txBody>
                    <a:bodyPr/>
                    <a:lstStyle/>
                    <a:p>
                      <a:pPr defTabSz="1828343">
                        <a:defRPr sz="1800">
                          <a:solidFill>
                            <a:srgbClr val="000000"/>
                          </a:solidFill>
                        </a:defRPr>
                      </a:pPr>
                      <a:r>
                        <a:rPr sz="3000">
                          <a:solidFill>
                            <a:srgbClr val="737572"/>
                          </a:solidFill>
                        </a:rPr>
                        <a:t>Symptom 1</a:t>
                      </a:r>
                    </a:p>
                  </a:txBody>
                  <a:tcPr marL="0" marR="0" marT="0" marB="0" anchor="t" anchorCtr="0" horzOverflow="overflow"/>
                </a:tc>
                <a:tc>
                  <a:txBody>
                    <a:bodyPr/>
                    <a:lstStyle/>
                    <a:p>
                      <a:pPr defTabSz="1828343">
                        <a:defRPr sz="1800">
                          <a:solidFill>
                            <a:srgbClr val="000000"/>
                          </a:solidFill>
                        </a:defRPr>
                      </a:pPr>
                      <a:r>
                        <a:rPr sz="3000">
                          <a:solidFill>
                            <a:srgbClr val="737572"/>
                          </a:solidFill>
                        </a:rPr>
                        <a:t>0.14</a:t>
                      </a:r>
                    </a:p>
                  </a:txBody>
                  <a:tcPr marL="0" marR="0" marT="0" marB="0" anchor="t" anchorCtr="0" horzOverflow="overflow"/>
                </a:tc>
                <a:tc>
                  <a:txBody>
                    <a:bodyPr/>
                    <a:lstStyle/>
                    <a:p>
                      <a:pPr defTabSz="1828343">
                        <a:defRPr sz="1800">
                          <a:solidFill>
                            <a:srgbClr val="000000"/>
                          </a:solidFill>
                        </a:defRPr>
                      </a:pPr>
                      <a:r>
                        <a:rPr sz="3000">
                          <a:solidFill>
                            <a:srgbClr val="737572"/>
                          </a:solidFill>
                        </a:rPr>
                        <a:t>0.004</a:t>
                      </a:r>
                    </a:p>
                  </a:txBody>
                  <a:tcPr marL="0" marR="0" marT="0" marB="0" anchor="t" anchorCtr="0" horzOverflow="overflow"/>
                </a:tc>
                <a:tc>
                  <a:txBody>
                    <a:bodyPr/>
                    <a:lstStyle/>
                    <a:p>
                      <a:pPr defTabSz="1828343">
                        <a:defRPr sz="1800">
                          <a:solidFill>
                            <a:srgbClr val="000000"/>
                          </a:solidFill>
                        </a:defRPr>
                      </a:pPr>
                      <a:r>
                        <a:rPr sz="3000">
                          <a:solidFill>
                            <a:srgbClr val="737572"/>
                          </a:solidFill>
                        </a:rPr>
                        <a:t>&lt;0.01*</a:t>
                      </a:r>
                    </a:p>
                  </a:txBody>
                  <a:tcPr marL="0" marR="0" marT="0" marB="0" anchor="t" anchorCtr="0" horzOverflow="overflow"/>
                </a:tc>
              </a:tr>
            </a:tbl>
          </a:graphicData>
        </a:graphic>
      </p:graphicFrame>
      <p:sp>
        <p:nvSpPr>
          <p:cNvPr id="395" name="Y = β0 + β1 medical history 1 + β2 medical history 6 + β3 high bmi + β4 age &gt; 55 +…"/>
          <p:cNvSpPr txBox="1"/>
          <p:nvPr/>
        </p:nvSpPr>
        <p:spPr>
          <a:xfrm>
            <a:off x="1262297" y="2833564"/>
            <a:ext cx="20315819" cy="172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rPr b="1"/>
              <a:t>Y = β0 + </a:t>
            </a:r>
            <a:r>
              <a:t>β1 medical history 1 + β2 medical history 6 + β3 high bmi + β4 age &gt; 55 + </a:t>
            </a:r>
            <a:endParaRPr b="1"/>
          </a:p>
          <a:p>
            <a:pPr/>
            <a:r>
              <a:rPr b="1"/>
              <a:t>      </a:t>
            </a:r>
            <a:r>
              <a:t>β5 foreigner + β6 pr + β7 malay + β8 indian, β9 other + </a:t>
            </a:r>
          </a:p>
          <a:p>
            <a:pPr/>
            <a:r>
              <a:t>      </a:t>
            </a:r>
            <a:r>
              <a:rPr b="1"/>
              <a:t>β10 symptom_5 + β11 symptom_4 + β12 symptom_3 + β13 symptom_2 + β14 symptom_1 </a:t>
            </a:r>
          </a:p>
        </p:txBody>
      </p:sp>
      <p:sp>
        <p:nvSpPr>
          <p:cNvPr id="396" name="R-squared = 0.931"/>
          <p:cNvSpPr txBox="1"/>
          <p:nvPr/>
        </p:nvSpPr>
        <p:spPr>
          <a:xfrm>
            <a:off x="3898573" y="5126200"/>
            <a:ext cx="10183764" cy="535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900"/>
            </a:pPr>
            <a:r>
              <a:t>R-squared = </a:t>
            </a:r>
            <a:r>
              <a:rPr i="1"/>
              <a:t>0.931</a:t>
            </a:r>
          </a:p>
        </p:txBody>
      </p:sp>
      <p:sp>
        <p:nvSpPr>
          <p:cNvPr id="397"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
        <p:nvSpPr>
          <p:cNvPr id="398" name="Symptom 5 is ~ 67 % higher…"/>
          <p:cNvSpPr txBox="1"/>
          <p:nvPr/>
        </p:nvSpPr>
        <p:spPr>
          <a:xfrm>
            <a:off x="7964569" y="10228354"/>
            <a:ext cx="6364032" cy="250287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2" marL="1012657" indent="-250657" defTabSz="457200">
              <a:lnSpc>
                <a:spcPts val="5200"/>
              </a:lnSpc>
              <a:buSzPct val="100000"/>
              <a:buChar char="•"/>
              <a:defRPr sz="3100">
                <a:latin typeface="Helvetica Neue"/>
                <a:ea typeface="Helvetica Neue"/>
                <a:cs typeface="Helvetica Neue"/>
                <a:sym typeface="Helvetica Neue"/>
              </a:defRPr>
            </a:pPr>
            <a:r>
              <a:t>Symptom 5 is </a:t>
            </a:r>
            <a:r>
              <a:rPr b="1"/>
              <a:t>~ 67 %</a:t>
            </a:r>
            <a:r>
              <a:t> higher </a:t>
            </a:r>
          </a:p>
          <a:p>
            <a:pPr lvl="2" marL="1012657" indent="-250657" defTabSz="457200">
              <a:lnSpc>
                <a:spcPts val="5200"/>
              </a:lnSpc>
              <a:buSzPct val="100000"/>
              <a:buChar char="•"/>
              <a:defRPr sz="3100">
                <a:latin typeface="Helvetica Neue"/>
                <a:ea typeface="Helvetica Neue"/>
                <a:cs typeface="Helvetica Neue"/>
                <a:sym typeface="Helvetica Neue"/>
              </a:defRPr>
            </a:pPr>
            <a:r>
              <a:t>Symptom 4 is </a:t>
            </a:r>
            <a:r>
              <a:rPr b="1"/>
              <a:t>~ 20 %</a:t>
            </a:r>
            <a:r>
              <a:t> higher</a:t>
            </a:r>
          </a:p>
          <a:p>
            <a:pPr lvl="2" marL="1012657" indent="-250657" defTabSz="457200">
              <a:lnSpc>
                <a:spcPts val="5200"/>
              </a:lnSpc>
              <a:buSzPct val="100000"/>
              <a:buChar char="•"/>
              <a:defRPr sz="3100">
                <a:latin typeface="Helvetica Neue"/>
                <a:ea typeface="Helvetica Neue"/>
                <a:cs typeface="Helvetica Neue"/>
                <a:sym typeface="Helvetica Neue"/>
              </a:defRPr>
            </a:pPr>
            <a:r>
              <a:t>Symptom 3 is ~ </a:t>
            </a:r>
            <a:r>
              <a:rPr b="1"/>
              <a:t>22</a:t>
            </a:r>
            <a:r>
              <a:t> </a:t>
            </a:r>
            <a:r>
              <a:rPr b="1"/>
              <a:t>%</a:t>
            </a:r>
            <a:r>
              <a:t> higher</a:t>
            </a:r>
          </a:p>
          <a:p>
            <a:pPr lvl="2" marL="1012657" indent="-250657" defTabSz="457200">
              <a:lnSpc>
                <a:spcPts val="5200"/>
              </a:lnSpc>
              <a:buSzPct val="100000"/>
              <a:buChar char="•"/>
              <a:defRPr sz="3100">
                <a:latin typeface="Helvetica Neue"/>
                <a:ea typeface="Helvetica Neue"/>
                <a:cs typeface="Helvetica Neue"/>
                <a:sym typeface="Helvetica Neue"/>
              </a:defRPr>
            </a:pPr>
            <a:r>
              <a:t>Symptom 2  is ~ </a:t>
            </a:r>
            <a:r>
              <a:rPr b="1"/>
              <a:t>21</a:t>
            </a:r>
            <a:r>
              <a:t> % higher</a:t>
            </a:r>
          </a:p>
          <a:p>
            <a:pPr lvl="2" marL="1012657" indent="-250657" defTabSz="457200">
              <a:lnSpc>
                <a:spcPts val="5200"/>
              </a:lnSpc>
              <a:buSzPct val="100000"/>
              <a:buChar char="•"/>
              <a:defRPr sz="3100">
                <a:latin typeface="Helvetica Neue"/>
                <a:ea typeface="Helvetica Neue"/>
                <a:cs typeface="Helvetica Neue"/>
                <a:sym typeface="Helvetica Neue"/>
              </a:defRPr>
            </a:pPr>
            <a:r>
              <a:t>Symptom 1 is ~ </a:t>
            </a:r>
            <a:r>
              <a:rPr b="1"/>
              <a:t>15</a:t>
            </a:r>
            <a:r>
              <a:t>% higher</a:t>
            </a:r>
          </a:p>
        </p:txBody>
      </p:sp>
      <p:sp>
        <p:nvSpPr>
          <p:cNvPr id="399" name="Total bill for patients with condition X and presented with :"/>
          <p:cNvSpPr txBox="1"/>
          <p:nvPr/>
        </p:nvSpPr>
        <p:spPr>
          <a:xfrm>
            <a:off x="6391306" y="9583574"/>
            <a:ext cx="11588687" cy="59969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lnSpc>
                <a:spcPts val="5700"/>
              </a:lnSpc>
              <a:defRPr sz="3500">
                <a:latin typeface="Helvetica Neue"/>
                <a:ea typeface="Helvetica Neue"/>
                <a:cs typeface="Helvetica Neue"/>
                <a:sym typeface="Helvetica Neue"/>
              </a:defRPr>
            </a:lvl1pPr>
          </a:lstStyle>
          <a:p>
            <a:pPr/>
            <a:r>
              <a:t>Total bill for patients with condition X and presented with :</a:t>
            </a:r>
          </a:p>
        </p:txBody>
      </p:sp>
      <p:sp>
        <p:nvSpPr>
          <p:cNvPr id="400" name="compared to those who didn’t"/>
          <p:cNvSpPr txBox="1"/>
          <p:nvPr/>
        </p:nvSpPr>
        <p:spPr>
          <a:xfrm>
            <a:off x="8379096" y="12774737"/>
            <a:ext cx="6082221" cy="59969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lnSpc>
                <a:spcPts val="5700"/>
              </a:lnSpc>
              <a:defRPr sz="3500">
                <a:latin typeface="Helvetica Neue"/>
                <a:ea typeface="Helvetica Neue"/>
                <a:cs typeface="Helvetica Neue"/>
                <a:sym typeface="Helvetica Neue"/>
              </a:defRPr>
            </a:lvl1pPr>
          </a:lstStyle>
          <a:p>
            <a:pPr/>
            <a:r>
              <a:t>compared to those who didn’t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 name="Our Data"/>
          <p:cNvSpPr txBox="1"/>
          <p:nvPr/>
        </p:nvSpPr>
        <p:spPr>
          <a:xfrm>
            <a:off x="6967739" y="5253635"/>
            <a:ext cx="13922958" cy="2011586"/>
          </a:xfrm>
          <a:prstGeom prst="rect">
            <a:avLst/>
          </a:prstGeom>
          <a:ln w="12700">
            <a:miter lim="400000"/>
          </a:ln>
          <a:extLst>
            <a:ext uri="{C572A759-6A51-4108-AA02-DFA0A04FC94B}">
              <ma14:wrappingTextBoxFlag xmlns:ma14="http://schemas.microsoft.com/office/mac/drawingml/2011/main" val="1"/>
            </a:ext>
          </a:extLst>
        </p:spPr>
        <p:txBody>
          <a:bodyPr lIns="91392" tIns="91392" rIns="91392" bIns="91392">
            <a:spAutoFit/>
          </a:bodyPr>
          <a:lstStyle>
            <a:lvl1pPr defTabSz="1828800">
              <a:defRPr b="1" sz="12000">
                <a:solidFill>
                  <a:srgbClr val="222B35"/>
                </a:solidFill>
              </a:defRPr>
            </a:lvl1pPr>
          </a:lstStyle>
          <a:p>
            <a:pPr/>
            <a:r>
              <a:t>Our Data</a:t>
            </a:r>
          </a:p>
        </p:txBody>
      </p:sp>
      <p:sp>
        <p:nvSpPr>
          <p:cNvPr id="95" name="Shape"/>
          <p:cNvSpPr/>
          <p:nvPr/>
        </p:nvSpPr>
        <p:spPr>
          <a:xfrm>
            <a:off x="-959541" y="5004765"/>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96" name="Shape"/>
          <p:cNvSpPr/>
          <p:nvPr/>
        </p:nvSpPr>
        <p:spPr>
          <a:xfrm>
            <a:off x="936295" y="-19285"/>
            <a:ext cx="5346739" cy="5347583"/>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97" name="Shape"/>
          <p:cNvSpPr/>
          <p:nvPr/>
        </p:nvSpPr>
        <p:spPr>
          <a:xfrm>
            <a:off x="2355200" y="8025791"/>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98" name="Shape"/>
          <p:cNvSpPr/>
          <p:nvPr/>
        </p:nvSpPr>
        <p:spPr>
          <a:xfrm>
            <a:off x="1502662" y="11231267"/>
            <a:ext cx="1269139" cy="1269340"/>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99" name="Shape"/>
          <p:cNvSpPr/>
          <p:nvPr/>
        </p:nvSpPr>
        <p:spPr>
          <a:xfrm>
            <a:off x="4447527" y="12932181"/>
            <a:ext cx="1269139" cy="1269340"/>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100" name="Shape"/>
          <p:cNvSpPr/>
          <p:nvPr/>
        </p:nvSpPr>
        <p:spPr>
          <a:xfrm>
            <a:off x="240743" y="8881722"/>
            <a:ext cx="797338" cy="797464"/>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101" name="A summary of our dataset ."/>
          <p:cNvSpPr txBox="1"/>
          <p:nvPr/>
        </p:nvSpPr>
        <p:spPr>
          <a:xfrm>
            <a:off x="7129185" y="7223869"/>
            <a:ext cx="12884060" cy="792385"/>
          </a:xfrm>
          <a:prstGeom prst="rect">
            <a:avLst/>
          </a:prstGeom>
          <a:ln w="12700">
            <a:miter lim="400000"/>
          </a:ln>
          <a:extLst>
            <a:ext uri="{C572A759-6A51-4108-AA02-DFA0A04FC94B}">
              <ma14:wrappingTextBoxFlag xmlns:ma14="http://schemas.microsoft.com/office/mac/drawingml/2011/main" val="1"/>
            </a:ext>
          </a:extLst>
        </p:spPr>
        <p:txBody>
          <a:bodyPr lIns="91392" tIns="91392" rIns="91392" bIns="91392">
            <a:spAutoFit/>
          </a:bodyPr>
          <a:lstStyle>
            <a:lvl1pPr defTabSz="1828800">
              <a:defRPr b="1" sz="4000">
                <a:solidFill>
                  <a:srgbClr val="4C99F9"/>
                </a:solidFill>
              </a:defRPr>
            </a:lvl1pPr>
          </a:lstStyle>
          <a:p>
            <a:pPr/>
            <a:r>
              <a:t>A summary of our dataset .</a:t>
            </a:r>
          </a:p>
        </p:txBody>
      </p:sp>
      <p:sp>
        <p:nvSpPr>
          <p:cNvPr id="102" name="Shape"/>
          <p:cNvSpPr/>
          <p:nvPr/>
        </p:nvSpPr>
        <p:spPr>
          <a:xfrm>
            <a:off x="6504169" y="-1164220"/>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103" name="Shape"/>
          <p:cNvSpPr/>
          <p:nvPr/>
        </p:nvSpPr>
        <p:spPr>
          <a:xfrm>
            <a:off x="10471611" y="834115"/>
            <a:ext cx="797339" cy="797464"/>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104" name="Slide Number"/>
          <p:cNvSpPr txBox="1"/>
          <p:nvPr>
            <p:ph type="sldNum" sz="quarter" idx="2"/>
          </p:nvPr>
        </p:nvSpPr>
        <p:spPr>
          <a:xfrm>
            <a:off x="22330772" y="12799042"/>
            <a:ext cx="365001" cy="5510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4" name="Use Cases"/>
          <p:cNvSpPr txBox="1"/>
          <p:nvPr/>
        </p:nvSpPr>
        <p:spPr>
          <a:xfrm>
            <a:off x="6967739" y="5253635"/>
            <a:ext cx="14792794" cy="1808386"/>
          </a:xfrm>
          <a:prstGeom prst="rect">
            <a:avLst/>
          </a:prstGeom>
          <a:ln w="12700">
            <a:miter lim="400000"/>
          </a:ln>
          <a:extLst>
            <a:ext uri="{C572A759-6A51-4108-AA02-DFA0A04FC94B}">
              <ma14:wrappingTextBoxFlag xmlns:ma14="http://schemas.microsoft.com/office/mac/drawingml/2011/main" val="1"/>
            </a:ext>
          </a:extLst>
        </p:spPr>
        <p:txBody>
          <a:bodyPr lIns="91392" tIns="91392" rIns="91392" bIns="91392">
            <a:spAutoFit/>
          </a:bodyPr>
          <a:lstStyle>
            <a:lvl1pPr defTabSz="1828800">
              <a:defRPr b="1" sz="10700">
                <a:solidFill>
                  <a:srgbClr val="222B35"/>
                </a:solidFill>
              </a:defRPr>
            </a:lvl1pPr>
          </a:lstStyle>
          <a:p>
            <a:pPr/>
            <a:r>
              <a:t>Use Cases</a:t>
            </a:r>
          </a:p>
        </p:txBody>
      </p:sp>
      <p:sp>
        <p:nvSpPr>
          <p:cNvPr id="405" name="Shape"/>
          <p:cNvSpPr/>
          <p:nvPr/>
        </p:nvSpPr>
        <p:spPr>
          <a:xfrm>
            <a:off x="-959541" y="5004765"/>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406" name="Shape"/>
          <p:cNvSpPr/>
          <p:nvPr/>
        </p:nvSpPr>
        <p:spPr>
          <a:xfrm>
            <a:off x="936295" y="-19285"/>
            <a:ext cx="5346739" cy="5347583"/>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407" name="Shape"/>
          <p:cNvSpPr/>
          <p:nvPr/>
        </p:nvSpPr>
        <p:spPr>
          <a:xfrm>
            <a:off x="2355200" y="8025791"/>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408" name="Shape"/>
          <p:cNvSpPr/>
          <p:nvPr/>
        </p:nvSpPr>
        <p:spPr>
          <a:xfrm>
            <a:off x="1502662" y="11231267"/>
            <a:ext cx="1269139" cy="1269340"/>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409" name="Shape"/>
          <p:cNvSpPr/>
          <p:nvPr/>
        </p:nvSpPr>
        <p:spPr>
          <a:xfrm>
            <a:off x="4447527" y="12932181"/>
            <a:ext cx="1269139" cy="1269340"/>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410" name="Shape"/>
          <p:cNvSpPr/>
          <p:nvPr/>
        </p:nvSpPr>
        <p:spPr>
          <a:xfrm>
            <a:off x="240743" y="8881722"/>
            <a:ext cx="797338" cy="797464"/>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411" name="Insights are only valuable if they are used ."/>
          <p:cNvSpPr txBox="1"/>
          <p:nvPr/>
        </p:nvSpPr>
        <p:spPr>
          <a:xfrm>
            <a:off x="7129185" y="7223869"/>
            <a:ext cx="12884060" cy="792385"/>
          </a:xfrm>
          <a:prstGeom prst="rect">
            <a:avLst/>
          </a:prstGeom>
          <a:ln w="12700">
            <a:miter lim="400000"/>
          </a:ln>
          <a:extLst>
            <a:ext uri="{C572A759-6A51-4108-AA02-DFA0A04FC94B}">
              <ma14:wrappingTextBoxFlag xmlns:ma14="http://schemas.microsoft.com/office/mac/drawingml/2011/main" val="1"/>
            </a:ext>
          </a:extLst>
        </p:spPr>
        <p:txBody>
          <a:bodyPr lIns="91392" tIns="91392" rIns="91392" bIns="91392">
            <a:spAutoFit/>
          </a:bodyPr>
          <a:lstStyle>
            <a:lvl1pPr defTabSz="1828800">
              <a:defRPr b="1" sz="4000">
                <a:solidFill>
                  <a:srgbClr val="4C99F9"/>
                </a:solidFill>
              </a:defRPr>
            </a:lvl1pPr>
          </a:lstStyle>
          <a:p>
            <a:pPr/>
            <a:r>
              <a:t>Insights are only valuable if they are used .</a:t>
            </a:r>
          </a:p>
        </p:txBody>
      </p:sp>
      <p:sp>
        <p:nvSpPr>
          <p:cNvPr id="412" name="Shape"/>
          <p:cNvSpPr/>
          <p:nvPr/>
        </p:nvSpPr>
        <p:spPr>
          <a:xfrm>
            <a:off x="6504169" y="-1164220"/>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413" name="Shape"/>
          <p:cNvSpPr/>
          <p:nvPr/>
        </p:nvSpPr>
        <p:spPr>
          <a:xfrm>
            <a:off x="10471611" y="834115"/>
            <a:ext cx="797339" cy="797464"/>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41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15"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7" name="Rectangle"/>
          <p:cNvSpPr/>
          <p:nvPr/>
        </p:nvSpPr>
        <p:spPr>
          <a:xfrm>
            <a:off x="984389" y="746225"/>
            <a:ext cx="21959420" cy="1536045"/>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sp>
        <p:nvSpPr>
          <p:cNvPr id="418" name="Group 3"/>
          <p:cNvSpPr txBox="1"/>
          <p:nvPr/>
        </p:nvSpPr>
        <p:spPr>
          <a:xfrm>
            <a:off x="1163667" y="910430"/>
            <a:ext cx="10960143" cy="1673059"/>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Use Case Discussion</a:t>
            </a:r>
          </a:p>
        </p:txBody>
      </p:sp>
      <p:sp>
        <p:nvSpPr>
          <p:cNvPr id="419" name="Group 3"/>
          <p:cNvSpPr txBox="1"/>
          <p:nvPr/>
        </p:nvSpPr>
        <p:spPr>
          <a:xfrm>
            <a:off x="1711436" y="3305771"/>
            <a:ext cx="23038485" cy="6288933"/>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defRPr spc="422" sz="3800">
                <a:solidFill>
                  <a:srgbClr val="2B2C2B"/>
                </a:solidFill>
                <a:latin typeface="Helvetica Neue"/>
                <a:ea typeface="Helvetica Neue"/>
                <a:cs typeface="Helvetica Neue"/>
                <a:sym typeface="Helvetica Neue"/>
              </a:defRPr>
            </a:pPr>
            <a:r>
              <a:t>Findings suggest that admission cost per year are significantly affected by</a:t>
            </a:r>
          </a:p>
          <a:p>
            <a:pPr>
              <a:defRPr spc="422" sz="3800">
                <a:solidFill>
                  <a:srgbClr val="2B2C2B"/>
                </a:solidFill>
                <a:latin typeface="Helvetica Neue"/>
                <a:ea typeface="Helvetica Neue"/>
                <a:cs typeface="Helvetica Neue"/>
                <a:sym typeface="Helvetica Neue"/>
              </a:defRPr>
            </a:pP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Number of admitted encounters,</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Medical history, </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Body Mass Index</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Age</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Demographics</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Treatment/Care </a:t>
            </a:r>
            <a:br/>
            <a:r>
              <a:t>of Symptom 5</a:t>
            </a:r>
          </a:p>
        </p:txBody>
      </p:sp>
      <p:sp>
        <p:nvSpPr>
          <p:cNvPr id="420"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2" name="Rectangle"/>
          <p:cNvSpPr/>
          <p:nvPr/>
        </p:nvSpPr>
        <p:spPr>
          <a:xfrm>
            <a:off x="950537" y="4791387"/>
            <a:ext cx="22203531" cy="904936"/>
          </a:xfrm>
          <a:prstGeom prst="rect">
            <a:avLst/>
          </a:prstGeom>
          <a:solidFill>
            <a:schemeClr val="accent2">
              <a:alpha val="31993"/>
            </a:schemeClr>
          </a:solidFill>
          <a:ln w="12700">
            <a:miter lim="400000"/>
          </a:ln>
        </p:spPr>
        <p:txBody>
          <a:bodyPr lIns="45719" rIns="45719" anchor="ctr"/>
          <a:lstStyle/>
          <a:p>
            <a:pPr algn="ctr" defTabSz="1828800">
              <a:defRPr>
                <a:solidFill>
                  <a:srgbClr val="FFFFFF"/>
                </a:solidFill>
              </a:defRPr>
            </a:pPr>
          </a:p>
        </p:txBody>
      </p:sp>
      <p:sp>
        <p:nvSpPr>
          <p:cNvPr id="423" name="TextBox 25"/>
          <p:cNvSpPr txBox="1"/>
          <p:nvPr/>
        </p:nvSpPr>
        <p:spPr>
          <a:xfrm>
            <a:off x="1336191" y="3713533"/>
            <a:ext cx="23038485" cy="6288934"/>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defRPr spc="422" sz="3800">
                <a:solidFill>
                  <a:srgbClr val="2B2C2B"/>
                </a:solidFill>
                <a:latin typeface="Helvetica Neue"/>
                <a:ea typeface="Helvetica Neue"/>
                <a:cs typeface="Helvetica Neue"/>
                <a:sym typeface="Helvetica Neue"/>
              </a:defRPr>
            </a:pPr>
            <a:r>
              <a:t>Findings suggest that admission cost per year are significantly affected by</a:t>
            </a:r>
          </a:p>
          <a:p>
            <a:pPr>
              <a:defRPr spc="422" sz="3800">
                <a:solidFill>
                  <a:srgbClr val="2B2C2B"/>
                </a:solidFill>
                <a:latin typeface="Helvetica Neue"/>
                <a:ea typeface="Helvetica Neue"/>
                <a:cs typeface="Helvetica Neue"/>
                <a:sym typeface="Helvetica Neue"/>
              </a:defRPr>
            </a:pP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Number of admitted encounters</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Medical history</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Body Mass Index</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Age</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Demographics</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Treatment/Care of </a:t>
            </a:r>
            <a:br/>
            <a:r>
              <a:t>Symptom 5</a:t>
            </a:r>
          </a:p>
        </p:txBody>
      </p:sp>
      <p:sp>
        <p:nvSpPr>
          <p:cNvPr id="424" name="Rectangle"/>
          <p:cNvSpPr/>
          <p:nvPr/>
        </p:nvSpPr>
        <p:spPr>
          <a:xfrm>
            <a:off x="8230073" y="5687522"/>
            <a:ext cx="14909713" cy="4189720"/>
          </a:xfrm>
          <a:prstGeom prst="rect">
            <a:avLst/>
          </a:prstGeom>
          <a:solidFill>
            <a:schemeClr val="accent2">
              <a:alpha val="31993"/>
            </a:schemeClr>
          </a:solidFill>
          <a:ln w="12700">
            <a:miter lim="400000"/>
          </a:ln>
        </p:spPr>
        <p:txBody>
          <a:bodyPr lIns="45719" rIns="45719" anchor="ctr"/>
          <a:lstStyle/>
          <a:p>
            <a:pPr algn="ctr" defTabSz="1828800">
              <a:defRPr>
                <a:solidFill>
                  <a:srgbClr val="FFFFFF"/>
                </a:solidFill>
              </a:defRPr>
            </a:pPr>
          </a:p>
        </p:txBody>
      </p:sp>
      <p:sp>
        <p:nvSpPr>
          <p:cNvPr id="425" name="TextBox 25"/>
          <p:cNvSpPr txBox="1"/>
          <p:nvPr/>
        </p:nvSpPr>
        <p:spPr>
          <a:xfrm>
            <a:off x="8915082" y="5784830"/>
            <a:ext cx="13912938" cy="3995104"/>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marL="381000" indent="-381000">
              <a:lnSpc>
                <a:spcPct val="130000"/>
              </a:lnSpc>
              <a:buSzPct val="100000"/>
              <a:buChar char="•"/>
              <a:defRPr spc="422" sz="3800">
                <a:solidFill>
                  <a:srgbClr val="2B2C2B"/>
                </a:solidFill>
                <a:latin typeface="Helvetica Neue"/>
                <a:ea typeface="Helvetica Neue"/>
                <a:cs typeface="Helvetica Neue"/>
                <a:sym typeface="Helvetica Neue"/>
              </a:defRPr>
            </a:pPr>
            <a:r>
              <a:t>Cost per year increases with frequent admissions</a:t>
            </a:r>
          </a:p>
          <a:p>
            <a:pPr marL="381000" indent="-381000">
              <a:lnSpc>
                <a:spcPct val="130000"/>
              </a:lnSpc>
              <a:buSzPct val="100000"/>
              <a:buChar char="•"/>
              <a:defRPr spc="422" sz="3800">
                <a:solidFill>
                  <a:srgbClr val="2B2C2B"/>
                </a:solidFill>
                <a:latin typeface="Helvetica Neue"/>
                <a:ea typeface="Helvetica Neue"/>
                <a:cs typeface="Helvetica Neue"/>
                <a:sym typeface="Helvetica Neue"/>
              </a:defRPr>
            </a:pPr>
            <a:r>
              <a:t>Patients with existing co-morbidities have tend to have readmissions</a:t>
            </a:r>
          </a:p>
          <a:p>
            <a:pPr marL="381000" indent="-381000">
              <a:lnSpc>
                <a:spcPct val="130000"/>
              </a:lnSpc>
              <a:buSzPct val="100000"/>
              <a:buChar char="•"/>
              <a:defRPr spc="422" sz="3800">
                <a:solidFill>
                  <a:srgbClr val="2B2C2B"/>
                </a:solidFill>
                <a:latin typeface="Helvetica Neue"/>
                <a:ea typeface="Helvetica Neue"/>
                <a:cs typeface="Helvetica Neue"/>
                <a:sym typeface="Helvetica Neue"/>
              </a:defRPr>
            </a:pPr>
            <a:r>
              <a:t>Consider continuity of care for these patients after discharge to prevent readmission</a:t>
            </a:r>
          </a:p>
        </p:txBody>
      </p:sp>
      <p:sp>
        <p:nvSpPr>
          <p:cNvPr id="426"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
        <p:nvSpPr>
          <p:cNvPr id="427" name="Rectangle"/>
          <p:cNvSpPr/>
          <p:nvPr/>
        </p:nvSpPr>
        <p:spPr>
          <a:xfrm>
            <a:off x="984389" y="746226"/>
            <a:ext cx="21959421" cy="1536044"/>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sp>
        <p:nvSpPr>
          <p:cNvPr id="428" name="Group 3"/>
          <p:cNvSpPr txBox="1"/>
          <p:nvPr/>
        </p:nvSpPr>
        <p:spPr>
          <a:xfrm>
            <a:off x="1163667" y="910429"/>
            <a:ext cx="10960143" cy="1673060"/>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Use Case Discussion</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0" name="Rectangle"/>
          <p:cNvSpPr/>
          <p:nvPr/>
        </p:nvSpPr>
        <p:spPr>
          <a:xfrm>
            <a:off x="828633" y="5239631"/>
            <a:ext cx="22203531" cy="904936"/>
          </a:xfrm>
          <a:prstGeom prst="rect">
            <a:avLst/>
          </a:prstGeom>
          <a:solidFill>
            <a:schemeClr val="accent2">
              <a:alpha val="31993"/>
            </a:schemeClr>
          </a:solidFill>
          <a:ln w="12700">
            <a:miter lim="400000"/>
          </a:ln>
        </p:spPr>
        <p:txBody>
          <a:bodyPr lIns="45719" rIns="45719" anchor="ctr"/>
          <a:lstStyle/>
          <a:p>
            <a:pPr algn="ctr" defTabSz="1828800">
              <a:defRPr>
                <a:solidFill>
                  <a:srgbClr val="FFFFFF"/>
                </a:solidFill>
              </a:defRPr>
            </a:pPr>
          </a:p>
        </p:txBody>
      </p:sp>
      <p:sp>
        <p:nvSpPr>
          <p:cNvPr id="431" name="Rectangle"/>
          <p:cNvSpPr/>
          <p:nvPr/>
        </p:nvSpPr>
        <p:spPr>
          <a:xfrm>
            <a:off x="8151637" y="6128619"/>
            <a:ext cx="14909713" cy="3997987"/>
          </a:xfrm>
          <a:prstGeom prst="rect">
            <a:avLst/>
          </a:prstGeom>
          <a:solidFill>
            <a:schemeClr val="accent2">
              <a:alpha val="31993"/>
            </a:schemeClr>
          </a:solidFill>
          <a:ln w="12700">
            <a:miter lim="400000"/>
          </a:ln>
        </p:spPr>
        <p:txBody>
          <a:bodyPr lIns="45719" rIns="45719" anchor="ctr"/>
          <a:lstStyle/>
          <a:p>
            <a:pPr algn="ctr" defTabSz="1828800">
              <a:defRPr>
                <a:solidFill>
                  <a:srgbClr val="FFFFFF"/>
                </a:solidFill>
              </a:defRPr>
            </a:pPr>
          </a:p>
        </p:txBody>
      </p:sp>
      <p:sp>
        <p:nvSpPr>
          <p:cNvPr id="432" name="TextBox 25"/>
          <p:cNvSpPr txBox="1"/>
          <p:nvPr/>
        </p:nvSpPr>
        <p:spPr>
          <a:xfrm>
            <a:off x="8932793" y="5404863"/>
            <a:ext cx="13912938" cy="4526812"/>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marL="381000" indent="-381000">
              <a:lnSpc>
                <a:spcPct val="110000"/>
              </a:lnSpc>
              <a:buSzPct val="100000"/>
              <a:buChar char="•"/>
              <a:defRPr spc="422" sz="3800">
                <a:solidFill>
                  <a:srgbClr val="2B2C2B"/>
                </a:solidFill>
                <a:latin typeface="Helvetica Neue"/>
                <a:ea typeface="Helvetica Neue"/>
                <a:cs typeface="Helvetica Neue"/>
                <a:sym typeface="Helvetica Neue"/>
              </a:defRPr>
            </a:pPr>
            <a:r>
              <a:t>Increases complexity, more complications, more need for healthcare attention</a:t>
            </a:r>
          </a:p>
          <a:p>
            <a:pPr marL="381000" indent="-381000">
              <a:lnSpc>
                <a:spcPct val="110000"/>
              </a:lnSpc>
              <a:buSzPct val="100000"/>
              <a:buChar char="•"/>
              <a:defRPr spc="422" sz="3800">
                <a:solidFill>
                  <a:srgbClr val="2B2C2B"/>
                </a:solidFill>
                <a:latin typeface="Helvetica Neue"/>
                <a:ea typeface="Helvetica Neue"/>
                <a:cs typeface="Helvetica Neue"/>
                <a:sym typeface="Helvetica Neue"/>
              </a:defRPr>
            </a:pPr>
            <a:r>
              <a:t>Preventive care for patients without existing conditions through regular screenings</a:t>
            </a:r>
          </a:p>
          <a:p>
            <a:pPr marL="381000" indent="-381000">
              <a:lnSpc>
                <a:spcPct val="110000"/>
              </a:lnSpc>
              <a:buSzPct val="100000"/>
              <a:buChar char="•"/>
              <a:defRPr spc="422" sz="3800">
                <a:solidFill>
                  <a:srgbClr val="2B2C2B"/>
                </a:solidFill>
                <a:latin typeface="Helvetica Neue"/>
                <a:ea typeface="Helvetica Neue"/>
                <a:cs typeface="Helvetica Neue"/>
                <a:sym typeface="Helvetica Neue"/>
              </a:defRPr>
            </a:pPr>
            <a:r>
              <a:t>Medical History 1 and 6 have bigger impact than others</a:t>
            </a:r>
          </a:p>
          <a:p>
            <a:pPr marL="381000" indent="-381000">
              <a:lnSpc>
                <a:spcPct val="110000"/>
              </a:lnSpc>
              <a:buSzPct val="100000"/>
              <a:buChar char="•"/>
              <a:defRPr spc="422" sz="3800">
                <a:solidFill>
                  <a:srgbClr val="2B2C2B"/>
                </a:solidFill>
                <a:latin typeface="Helvetica Neue"/>
                <a:ea typeface="Helvetica Neue"/>
                <a:cs typeface="Helvetica Neue"/>
                <a:sym typeface="Helvetica Neue"/>
              </a:defRPr>
            </a:pPr>
            <a:r>
              <a:t>Not enough information</a:t>
            </a:r>
          </a:p>
        </p:txBody>
      </p:sp>
      <p:sp>
        <p:nvSpPr>
          <p:cNvPr id="433"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
        <p:nvSpPr>
          <p:cNvPr id="434" name="TextBox 25"/>
          <p:cNvSpPr txBox="1"/>
          <p:nvPr/>
        </p:nvSpPr>
        <p:spPr>
          <a:xfrm>
            <a:off x="1235487" y="3589394"/>
            <a:ext cx="23038484" cy="6288933"/>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defRPr spc="422" sz="3800">
                <a:solidFill>
                  <a:srgbClr val="2B2C2B"/>
                </a:solidFill>
                <a:latin typeface="Helvetica Neue"/>
                <a:ea typeface="Helvetica Neue"/>
                <a:cs typeface="Helvetica Neue"/>
                <a:sym typeface="Helvetica Neue"/>
              </a:defRPr>
            </a:pPr>
            <a:r>
              <a:t>Findings suggest that admission cost per year are significantly affected by</a:t>
            </a:r>
          </a:p>
          <a:p>
            <a:pPr>
              <a:defRPr spc="422" sz="3800">
                <a:solidFill>
                  <a:srgbClr val="2B2C2B"/>
                </a:solidFill>
                <a:latin typeface="Helvetica Neue"/>
                <a:ea typeface="Helvetica Neue"/>
                <a:cs typeface="Helvetica Neue"/>
                <a:sym typeface="Helvetica Neue"/>
              </a:defRPr>
            </a:pP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Number of admitted encounters</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Medical history</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Body Mass Index</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Age</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Demographics</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Treatment/Care of </a:t>
            </a:r>
            <a:br/>
            <a:r>
              <a:t>Symptom 5</a:t>
            </a:r>
          </a:p>
        </p:txBody>
      </p:sp>
      <p:sp>
        <p:nvSpPr>
          <p:cNvPr id="435" name="Rectangle"/>
          <p:cNvSpPr/>
          <p:nvPr/>
        </p:nvSpPr>
        <p:spPr>
          <a:xfrm>
            <a:off x="984389" y="746226"/>
            <a:ext cx="21959421" cy="1536044"/>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sp>
        <p:nvSpPr>
          <p:cNvPr id="436" name="Group 3"/>
          <p:cNvSpPr txBox="1"/>
          <p:nvPr/>
        </p:nvSpPr>
        <p:spPr>
          <a:xfrm>
            <a:off x="1163667" y="910429"/>
            <a:ext cx="10960143" cy="1673060"/>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Use Case Discussion</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8" name="Rectangle"/>
          <p:cNvSpPr/>
          <p:nvPr/>
        </p:nvSpPr>
        <p:spPr>
          <a:xfrm>
            <a:off x="727928" y="5851933"/>
            <a:ext cx="7508155" cy="904936"/>
          </a:xfrm>
          <a:prstGeom prst="rect">
            <a:avLst/>
          </a:prstGeom>
          <a:solidFill>
            <a:schemeClr val="accent2">
              <a:alpha val="31993"/>
            </a:schemeClr>
          </a:solidFill>
          <a:ln w="12700">
            <a:miter lim="400000"/>
          </a:ln>
        </p:spPr>
        <p:txBody>
          <a:bodyPr lIns="45719" rIns="45719" anchor="ctr"/>
          <a:lstStyle/>
          <a:p>
            <a:pPr algn="ctr" defTabSz="1828800">
              <a:defRPr>
                <a:solidFill>
                  <a:srgbClr val="FFFFFF"/>
                </a:solidFill>
              </a:defRPr>
            </a:pPr>
          </a:p>
        </p:txBody>
      </p:sp>
      <p:sp>
        <p:nvSpPr>
          <p:cNvPr id="439" name="Rectangle"/>
          <p:cNvSpPr/>
          <p:nvPr/>
        </p:nvSpPr>
        <p:spPr>
          <a:xfrm>
            <a:off x="8232848" y="5303580"/>
            <a:ext cx="14909712" cy="4983929"/>
          </a:xfrm>
          <a:prstGeom prst="rect">
            <a:avLst/>
          </a:prstGeom>
          <a:solidFill>
            <a:schemeClr val="accent2">
              <a:alpha val="31993"/>
            </a:schemeClr>
          </a:solidFill>
          <a:ln w="12700">
            <a:miter lim="400000"/>
          </a:ln>
        </p:spPr>
        <p:txBody>
          <a:bodyPr lIns="45719" rIns="45719" anchor="ctr"/>
          <a:lstStyle/>
          <a:p>
            <a:pPr algn="ctr" defTabSz="1828800">
              <a:defRPr>
                <a:solidFill>
                  <a:srgbClr val="FFFFFF"/>
                </a:solidFill>
              </a:defRPr>
            </a:pPr>
          </a:p>
        </p:txBody>
      </p:sp>
      <p:sp>
        <p:nvSpPr>
          <p:cNvPr id="440" name="TextBox 25"/>
          <p:cNvSpPr txBox="1"/>
          <p:nvPr/>
        </p:nvSpPr>
        <p:spPr>
          <a:xfrm>
            <a:off x="8731235" y="5714607"/>
            <a:ext cx="13912938" cy="4161876"/>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marL="381000" indent="-381000">
              <a:lnSpc>
                <a:spcPct val="120000"/>
              </a:lnSpc>
              <a:buSzPct val="100000"/>
              <a:buChar char="•"/>
              <a:defRPr spc="422" sz="3800">
                <a:solidFill>
                  <a:srgbClr val="2B2C2B"/>
                </a:solidFill>
                <a:latin typeface="Helvetica Neue"/>
                <a:ea typeface="Helvetica Neue"/>
                <a:cs typeface="Helvetica Neue"/>
                <a:sym typeface="Helvetica Neue"/>
              </a:defRPr>
            </a:pPr>
            <a:r>
              <a:t>Not surprising that patients with high health risk to have more complications and require more interventions</a:t>
            </a:r>
          </a:p>
          <a:p>
            <a:pPr marL="381000" indent="-381000">
              <a:lnSpc>
                <a:spcPct val="120000"/>
              </a:lnSpc>
              <a:buSzPct val="100000"/>
              <a:buChar char="•"/>
              <a:defRPr spc="422" sz="3800">
                <a:solidFill>
                  <a:srgbClr val="2B2C2B"/>
                </a:solidFill>
                <a:latin typeface="Helvetica Neue"/>
                <a:ea typeface="Helvetica Neue"/>
                <a:cs typeface="Helvetica Neue"/>
                <a:sym typeface="Helvetica Neue"/>
              </a:defRPr>
            </a:pPr>
            <a:r>
              <a:t>Better manage patient’s BMI by encouraging them to participate in health programmes</a:t>
            </a:r>
          </a:p>
          <a:p>
            <a:pPr marL="381000" indent="-381000">
              <a:lnSpc>
                <a:spcPct val="120000"/>
              </a:lnSpc>
              <a:buSzPct val="100000"/>
              <a:buChar char="•"/>
              <a:defRPr spc="422" sz="3800">
                <a:solidFill>
                  <a:srgbClr val="2B2C2B"/>
                </a:solidFill>
                <a:latin typeface="Helvetica Neue"/>
                <a:ea typeface="Helvetica Neue"/>
                <a:cs typeface="Helvetica Neue"/>
                <a:sym typeface="Helvetica Neue"/>
              </a:defRPr>
            </a:pPr>
            <a:r>
              <a:t>Frequent health screenings</a:t>
            </a:r>
          </a:p>
        </p:txBody>
      </p:sp>
      <p:sp>
        <p:nvSpPr>
          <p:cNvPr id="441"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
        <p:nvSpPr>
          <p:cNvPr id="442" name="TextBox 25"/>
          <p:cNvSpPr txBox="1"/>
          <p:nvPr/>
        </p:nvSpPr>
        <p:spPr>
          <a:xfrm>
            <a:off x="1134782" y="3428491"/>
            <a:ext cx="23038484" cy="6288933"/>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defRPr spc="422" sz="3800">
                <a:solidFill>
                  <a:srgbClr val="2B2C2B"/>
                </a:solidFill>
                <a:latin typeface="Helvetica Neue"/>
                <a:ea typeface="Helvetica Neue"/>
                <a:cs typeface="Helvetica Neue"/>
                <a:sym typeface="Helvetica Neue"/>
              </a:defRPr>
            </a:pPr>
            <a:r>
              <a:t>Findings suggest that admission cost per year are significantly affected by</a:t>
            </a:r>
          </a:p>
          <a:p>
            <a:pPr>
              <a:defRPr spc="422" sz="3800">
                <a:solidFill>
                  <a:srgbClr val="2B2C2B"/>
                </a:solidFill>
                <a:latin typeface="Helvetica Neue"/>
                <a:ea typeface="Helvetica Neue"/>
                <a:cs typeface="Helvetica Neue"/>
                <a:sym typeface="Helvetica Neue"/>
              </a:defRPr>
            </a:pP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Number of admitted encounters</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Medical history</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Body Mass Index</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Age</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Demographics</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Treatment/Care of </a:t>
            </a:r>
            <a:br/>
            <a:r>
              <a:t>Symptom 5</a:t>
            </a:r>
          </a:p>
        </p:txBody>
      </p:sp>
      <p:sp>
        <p:nvSpPr>
          <p:cNvPr id="443" name="Rectangle"/>
          <p:cNvSpPr/>
          <p:nvPr/>
        </p:nvSpPr>
        <p:spPr>
          <a:xfrm>
            <a:off x="984389" y="746226"/>
            <a:ext cx="21959421" cy="1536044"/>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sp>
        <p:nvSpPr>
          <p:cNvPr id="444" name="Group 3"/>
          <p:cNvSpPr txBox="1"/>
          <p:nvPr/>
        </p:nvSpPr>
        <p:spPr>
          <a:xfrm>
            <a:off x="1163667" y="910429"/>
            <a:ext cx="10960143" cy="1673060"/>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Use Case Discussion</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6" name="Rectangle"/>
          <p:cNvSpPr/>
          <p:nvPr/>
        </p:nvSpPr>
        <p:spPr>
          <a:xfrm>
            <a:off x="707787" y="6474224"/>
            <a:ext cx="7508155" cy="1483142"/>
          </a:xfrm>
          <a:prstGeom prst="rect">
            <a:avLst/>
          </a:prstGeom>
          <a:solidFill>
            <a:schemeClr val="accent2">
              <a:alpha val="31993"/>
            </a:schemeClr>
          </a:solidFill>
          <a:ln w="12700">
            <a:miter lim="400000"/>
          </a:ln>
        </p:spPr>
        <p:txBody>
          <a:bodyPr lIns="45719" rIns="45719" anchor="ctr"/>
          <a:lstStyle/>
          <a:p>
            <a:pPr algn="ctr" defTabSz="1828800">
              <a:defRPr>
                <a:solidFill>
                  <a:srgbClr val="FFFFFF"/>
                </a:solidFill>
              </a:defRPr>
            </a:pPr>
          </a:p>
        </p:txBody>
      </p:sp>
      <p:sp>
        <p:nvSpPr>
          <p:cNvPr id="447" name="Rectangle"/>
          <p:cNvSpPr/>
          <p:nvPr/>
        </p:nvSpPr>
        <p:spPr>
          <a:xfrm>
            <a:off x="8212707" y="5227371"/>
            <a:ext cx="14909712" cy="5136348"/>
          </a:xfrm>
          <a:prstGeom prst="rect">
            <a:avLst/>
          </a:prstGeom>
          <a:solidFill>
            <a:schemeClr val="accent2">
              <a:alpha val="31993"/>
            </a:schemeClr>
          </a:solidFill>
          <a:ln w="12700">
            <a:miter lim="400000"/>
          </a:ln>
        </p:spPr>
        <p:txBody>
          <a:bodyPr lIns="45719" rIns="45719" anchor="ctr"/>
          <a:lstStyle/>
          <a:p>
            <a:pPr algn="ctr" defTabSz="1828800">
              <a:defRPr>
                <a:solidFill>
                  <a:srgbClr val="FFFFFF"/>
                </a:solidFill>
              </a:defRPr>
            </a:pPr>
          </a:p>
        </p:txBody>
      </p:sp>
      <p:sp>
        <p:nvSpPr>
          <p:cNvPr id="448" name="TextBox 25"/>
          <p:cNvSpPr txBox="1"/>
          <p:nvPr/>
        </p:nvSpPr>
        <p:spPr>
          <a:xfrm>
            <a:off x="8711094" y="5470309"/>
            <a:ext cx="13912938" cy="4742468"/>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marL="381000" indent="-381000">
              <a:lnSpc>
                <a:spcPct val="130000"/>
              </a:lnSpc>
              <a:buSzPct val="100000"/>
              <a:buChar char="•"/>
              <a:defRPr spc="422" sz="3800">
                <a:solidFill>
                  <a:srgbClr val="2B2C2B"/>
                </a:solidFill>
                <a:latin typeface="Helvetica Neue"/>
                <a:ea typeface="Helvetica Neue"/>
                <a:cs typeface="Helvetica Neue"/>
                <a:sym typeface="Helvetica Neue"/>
              </a:defRPr>
            </a:pPr>
            <a:r>
              <a:t>Expected that elderly patients would need more medical attention than younger population</a:t>
            </a:r>
          </a:p>
          <a:p>
            <a:pPr marL="381000" indent="-381000">
              <a:lnSpc>
                <a:spcPct val="130000"/>
              </a:lnSpc>
              <a:buSzPct val="100000"/>
              <a:buChar char="•"/>
              <a:defRPr spc="422" sz="3800">
                <a:solidFill>
                  <a:srgbClr val="2B2C2B"/>
                </a:solidFill>
                <a:latin typeface="Helvetica Neue"/>
                <a:ea typeface="Helvetica Neue"/>
                <a:cs typeface="Helvetica Neue"/>
                <a:sym typeface="Helvetica Neue"/>
              </a:defRPr>
            </a:pPr>
            <a:r>
              <a:t>Non-Singaporeans have less subsidies</a:t>
            </a:r>
          </a:p>
          <a:p>
            <a:pPr marL="381000" indent="-381000">
              <a:lnSpc>
                <a:spcPct val="130000"/>
              </a:lnSpc>
              <a:buSzPct val="100000"/>
              <a:buChar char="•"/>
              <a:defRPr spc="422" sz="3800">
                <a:solidFill>
                  <a:srgbClr val="2B2C2B"/>
                </a:solidFill>
                <a:latin typeface="Helvetica Neue"/>
                <a:ea typeface="Helvetica Neue"/>
                <a:cs typeface="Helvetica Neue"/>
                <a:sym typeface="Helvetica Neue"/>
              </a:defRPr>
            </a:pPr>
            <a:r>
              <a:t>Non-modifiable variables, but allows healthcare providers/ministry of health to target population for policy planning and interventions</a:t>
            </a:r>
          </a:p>
        </p:txBody>
      </p:sp>
      <p:sp>
        <p:nvSpPr>
          <p:cNvPr id="449"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
        <p:nvSpPr>
          <p:cNvPr id="450" name="TextBox 25"/>
          <p:cNvSpPr txBox="1"/>
          <p:nvPr/>
        </p:nvSpPr>
        <p:spPr>
          <a:xfrm>
            <a:off x="1114641" y="3352281"/>
            <a:ext cx="23038484" cy="6288933"/>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defRPr spc="422" sz="3800">
                <a:solidFill>
                  <a:srgbClr val="2B2C2B"/>
                </a:solidFill>
                <a:latin typeface="Helvetica Neue"/>
                <a:ea typeface="Helvetica Neue"/>
                <a:cs typeface="Helvetica Neue"/>
                <a:sym typeface="Helvetica Neue"/>
              </a:defRPr>
            </a:pPr>
            <a:r>
              <a:t>Findings suggest that admission cost per year are significantly affected by</a:t>
            </a:r>
          </a:p>
          <a:p>
            <a:pPr>
              <a:defRPr spc="422" sz="3800">
                <a:solidFill>
                  <a:srgbClr val="2B2C2B"/>
                </a:solidFill>
                <a:latin typeface="Helvetica Neue"/>
                <a:ea typeface="Helvetica Neue"/>
                <a:cs typeface="Helvetica Neue"/>
                <a:sym typeface="Helvetica Neue"/>
              </a:defRPr>
            </a:pP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Number of admitted encounters</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Medical history</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Body Mass Index</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Age</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Demographics</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Treatment/Care of </a:t>
            </a:r>
            <a:br/>
            <a:r>
              <a:t>Symptom 5</a:t>
            </a:r>
          </a:p>
        </p:txBody>
      </p:sp>
      <p:sp>
        <p:nvSpPr>
          <p:cNvPr id="451" name="Rectangle"/>
          <p:cNvSpPr/>
          <p:nvPr/>
        </p:nvSpPr>
        <p:spPr>
          <a:xfrm>
            <a:off x="984389" y="746226"/>
            <a:ext cx="21959421" cy="1536044"/>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sp>
        <p:nvSpPr>
          <p:cNvPr id="452" name="Group 3"/>
          <p:cNvSpPr txBox="1"/>
          <p:nvPr/>
        </p:nvSpPr>
        <p:spPr>
          <a:xfrm>
            <a:off x="1163667" y="910429"/>
            <a:ext cx="10960143" cy="1673060"/>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Use Case Discussion</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4" name="Rectangle"/>
          <p:cNvSpPr/>
          <p:nvPr/>
        </p:nvSpPr>
        <p:spPr>
          <a:xfrm>
            <a:off x="748069" y="7858524"/>
            <a:ext cx="7508155" cy="1483142"/>
          </a:xfrm>
          <a:prstGeom prst="rect">
            <a:avLst/>
          </a:prstGeom>
          <a:solidFill>
            <a:schemeClr val="accent2">
              <a:alpha val="31993"/>
            </a:schemeClr>
          </a:solidFill>
          <a:ln w="12700">
            <a:miter lim="400000"/>
          </a:ln>
        </p:spPr>
        <p:txBody>
          <a:bodyPr lIns="45719" rIns="45719" anchor="ctr"/>
          <a:lstStyle/>
          <a:p>
            <a:pPr algn="ctr" defTabSz="1828800">
              <a:defRPr>
                <a:solidFill>
                  <a:srgbClr val="FFFFFF"/>
                </a:solidFill>
              </a:defRPr>
            </a:pPr>
          </a:p>
        </p:txBody>
      </p:sp>
      <p:sp>
        <p:nvSpPr>
          <p:cNvPr id="455" name="TextBox 25"/>
          <p:cNvSpPr txBox="1"/>
          <p:nvPr/>
        </p:nvSpPr>
        <p:spPr>
          <a:xfrm>
            <a:off x="1154923" y="3352281"/>
            <a:ext cx="23038484" cy="6288933"/>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defRPr spc="422" sz="3800">
                <a:solidFill>
                  <a:srgbClr val="2B2C2B"/>
                </a:solidFill>
                <a:latin typeface="Helvetica Neue"/>
                <a:ea typeface="Helvetica Neue"/>
                <a:cs typeface="Helvetica Neue"/>
                <a:sym typeface="Helvetica Neue"/>
              </a:defRPr>
            </a:pPr>
            <a:r>
              <a:t>Findings suggest that admission cost per year are significantly affected by</a:t>
            </a:r>
          </a:p>
          <a:p>
            <a:pPr>
              <a:defRPr spc="422" sz="3800">
                <a:solidFill>
                  <a:srgbClr val="2B2C2B"/>
                </a:solidFill>
                <a:latin typeface="Helvetica Neue"/>
                <a:ea typeface="Helvetica Neue"/>
                <a:cs typeface="Helvetica Neue"/>
                <a:sym typeface="Helvetica Neue"/>
              </a:defRPr>
            </a:pP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Number of admitted encounters</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Medical history</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Body Mass Index</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Age</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Demographics</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Treatment/Care of </a:t>
            </a:r>
            <a:br/>
            <a:r>
              <a:t>Symptom 5</a:t>
            </a:r>
          </a:p>
        </p:txBody>
      </p:sp>
      <p:sp>
        <p:nvSpPr>
          <p:cNvPr id="456" name="Rectangle"/>
          <p:cNvSpPr/>
          <p:nvPr/>
        </p:nvSpPr>
        <p:spPr>
          <a:xfrm>
            <a:off x="8252989" y="7026302"/>
            <a:ext cx="14909712" cy="3337417"/>
          </a:xfrm>
          <a:prstGeom prst="rect">
            <a:avLst/>
          </a:prstGeom>
          <a:solidFill>
            <a:schemeClr val="accent2">
              <a:alpha val="31993"/>
            </a:schemeClr>
          </a:solidFill>
          <a:ln w="12700">
            <a:miter lim="400000"/>
          </a:ln>
        </p:spPr>
        <p:txBody>
          <a:bodyPr lIns="45719" rIns="45719" anchor="ctr"/>
          <a:lstStyle/>
          <a:p>
            <a:pPr algn="ctr" defTabSz="1828800">
              <a:defRPr>
                <a:solidFill>
                  <a:srgbClr val="FFFFFF"/>
                </a:solidFill>
              </a:defRPr>
            </a:pPr>
          </a:p>
        </p:txBody>
      </p:sp>
      <p:sp>
        <p:nvSpPr>
          <p:cNvPr id="457" name="TextBox 25"/>
          <p:cNvSpPr txBox="1"/>
          <p:nvPr/>
        </p:nvSpPr>
        <p:spPr>
          <a:xfrm>
            <a:off x="8751376" y="7618328"/>
            <a:ext cx="13912938" cy="2480038"/>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marL="381000" indent="-381000">
              <a:lnSpc>
                <a:spcPct val="130000"/>
              </a:lnSpc>
              <a:buSzPct val="100000"/>
              <a:buChar char="•"/>
              <a:defRPr spc="422" sz="3800">
                <a:solidFill>
                  <a:srgbClr val="2B2C2B"/>
                </a:solidFill>
                <a:latin typeface="Helvetica Neue"/>
                <a:ea typeface="Helvetica Neue"/>
                <a:cs typeface="Helvetica Neue"/>
                <a:sym typeface="Helvetica Neue"/>
              </a:defRPr>
            </a:pPr>
            <a:r>
              <a:t>Relook into the cost of treatment/care</a:t>
            </a:r>
          </a:p>
          <a:p>
            <a:pPr marL="381000" indent="-381000">
              <a:lnSpc>
                <a:spcPct val="130000"/>
              </a:lnSpc>
              <a:buSzPct val="100000"/>
              <a:buChar char="•"/>
              <a:defRPr spc="422" sz="3800">
                <a:solidFill>
                  <a:srgbClr val="2B2C2B"/>
                </a:solidFill>
                <a:latin typeface="Helvetica Neue"/>
                <a:ea typeface="Helvetica Neue"/>
                <a:cs typeface="Helvetica Neue"/>
                <a:sym typeface="Helvetica Neue"/>
              </a:defRPr>
            </a:pPr>
            <a:r>
              <a:t>Opportunity in cheaper alternative treatments</a:t>
            </a:r>
          </a:p>
          <a:p>
            <a:pPr marL="381000" indent="-381000">
              <a:lnSpc>
                <a:spcPct val="130000"/>
              </a:lnSpc>
              <a:buSzPct val="100000"/>
              <a:buChar char="•"/>
              <a:defRPr spc="422" sz="3800">
                <a:solidFill>
                  <a:srgbClr val="2B2C2B"/>
                </a:solidFill>
                <a:latin typeface="Helvetica Neue"/>
                <a:ea typeface="Helvetica Neue"/>
                <a:cs typeface="Helvetica Neue"/>
                <a:sym typeface="Helvetica Neue"/>
              </a:defRPr>
            </a:pPr>
            <a:r>
              <a:t>Epidemiology study into symptom 5</a:t>
            </a:r>
          </a:p>
        </p:txBody>
      </p:sp>
      <p:sp>
        <p:nvSpPr>
          <p:cNvPr id="458"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
        <p:nvSpPr>
          <p:cNvPr id="459" name="Rectangle"/>
          <p:cNvSpPr/>
          <p:nvPr/>
        </p:nvSpPr>
        <p:spPr>
          <a:xfrm>
            <a:off x="984389" y="746226"/>
            <a:ext cx="21959421" cy="1536044"/>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sp>
        <p:nvSpPr>
          <p:cNvPr id="460" name="Group 3"/>
          <p:cNvSpPr txBox="1"/>
          <p:nvPr/>
        </p:nvSpPr>
        <p:spPr>
          <a:xfrm>
            <a:off x="1163667" y="910429"/>
            <a:ext cx="10960143" cy="1673060"/>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Use Case Discussion</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2" name="Rectangle"/>
          <p:cNvSpPr/>
          <p:nvPr/>
        </p:nvSpPr>
        <p:spPr>
          <a:xfrm>
            <a:off x="915062" y="721846"/>
            <a:ext cx="21959421" cy="1596010"/>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sp>
        <p:nvSpPr>
          <p:cNvPr id="463" name="Rectangle"/>
          <p:cNvSpPr/>
          <p:nvPr/>
        </p:nvSpPr>
        <p:spPr>
          <a:xfrm>
            <a:off x="1540428" y="2994540"/>
            <a:ext cx="18134452" cy="1039151"/>
          </a:xfrm>
          <a:prstGeom prst="rect">
            <a:avLst/>
          </a:prstGeom>
          <a:solidFill>
            <a:schemeClr val="accent2">
              <a:alpha val="31993"/>
            </a:schemeClr>
          </a:solidFill>
          <a:ln w="12700">
            <a:miter lim="400000"/>
          </a:ln>
        </p:spPr>
        <p:txBody>
          <a:bodyPr lIns="45719" rIns="45719" anchor="ctr"/>
          <a:lstStyle/>
          <a:p>
            <a:pPr algn="ctr" defTabSz="1828800">
              <a:defRPr>
                <a:solidFill>
                  <a:srgbClr val="FFFFFF"/>
                </a:solidFill>
              </a:defRPr>
            </a:pPr>
          </a:p>
        </p:txBody>
      </p:sp>
      <p:sp>
        <p:nvSpPr>
          <p:cNvPr id="464" name="TextBox 25"/>
          <p:cNvSpPr txBox="1"/>
          <p:nvPr/>
        </p:nvSpPr>
        <p:spPr>
          <a:xfrm>
            <a:off x="1882189" y="3258606"/>
            <a:ext cx="21064786" cy="4184503"/>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marL="381000" indent="-381000">
              <a:lnSpc>
                <a:spcPct val="130000"/>
              </a:lnSpc>
              <a:buSzPct val="100000"/>
              <a:buChar char="•"/>
              <a:defRPr b="1" spc="422" sz="3800">
                <a:solidFill>
                  <a:srgbClr val="2B2C2B"/>
                </a:solidFill>
                <a:latin typeface="Helvetica Neue"/>
                <a:ea typeface="Helvetica Neue"/>
                <a:cs typeface="Helvetica Neue"/>
                <a:sym typeface="Helvetica Neue"/>
              </a:defRPr>
            </a:pPr>
            <a:r>
              <a:t>Report with insights </a:t>
            </a:r>
          </a:p>
          <a:p>
            <a:pPr lvl="1" marL="762000" indent="-381000">
              <a:lnSpc>
                <a:spcPct val="130000"/>
              </a:lnSpc>
              <a:buSzPct val="100000"/>
              <a:buChar char="•"/>
              <a:defRPr spc="422" sz="3800">
                <a:solidFill>
                  <a:srgbClr val="2B2C2B"/>
                </a:solidFill>
                <a:latin typeface="Helvetica Neue"/>
                <a:ea typeface="Helvetica Neue"/>
                <a:cs typeface="Helvetica Neue"/>
                <a:sym typeface="Helvetica Neue"/>
              </a:defRPr>
            </a:pPr>
            <a:r>
              <a:t>How each variable impacts</a:t>
            </a:r>
          </a:p>
          <a:p>
            <a:pPr lvl="1" marL="762000" indent="-381000">
              <a:lnSpc>
                <a:spcPct val="130000"/>
              </a:lnSpc>
              <a:buSzPct val="100000"/>
              <a:buChar char="•"/>
              <a:defRPr spc="422" sz="3800">
                <a:solidFill>
                  <a:srgbClr val="2B2C2B"/>
                </a:solidFill>
                <a:latin typeface="Helvetica Neue"/>
                <a:ea typeface="Helvetica Neue"/>
                <a:cs typeface="Helvetica Neue"/>
                <a:sym typeface="Helvetica Neue"/>
              </a:defRPr>
            </a:pPr>
            <a:r>
              <a:t>To what extent does each variable impact population</a:t>
            </a:r>
          </a:p>
          <a:p>
            <a:pPr lvl="1" marL="762000" indent="-381000">
              <a:lnSpc>
                <a:spcPct val="130000"/>
              </a:lnSpc>
              <a:buSzPct val="100000"/>
              <a:buChar char="•"/>
              <a:defRPr spc="422" sz="3800">
                <a:solidFill>
                  <a:srgbClr val="2B2C2B"/>
                </a:solidFill>
                <a:latin typeface="Helvetica Neue"/>
                <a:ea typeface="Helvetica Neue"/>
                <a:cs typeface="Helvetica Neue"/>
                <a:sym typeface="Helvetica Neue"/>
              </a:defRPr>
            </a:pPr>
            <a:r>
              <a:t>Which population will have higher risk</a:t>
            </a:r>
          </a:p>
          <a:p>
            <a:pPr lvl="1" marL="762000" indent="-381000">
              <a:lnSpc>
                <a:spcPct val="130000"/>
              </a:lnSpc>
              <a:buSzPct val="100000"/>
              <a:buChar char="•"/>
              <a:defRPr spc="422" sz="3800">
                <a:solidFill>
                  <a:srgbClr val="2B2C2B"/>
                </a:solidFill>
                <a:latin typeface="Helvetica Neue"/>
                <a:ea typeface="Helvetica Neue"/>
                <a:cs typeface="Helvetica Neue"/>
                <a:sym typeface="Helvetica Neue"/>
              </a:defRPr>
            </a:pPr>
            <a:r>
              <a:t>Comparison between hospitals</a:t>
            </a:r>
          </a:p>
        </p:txBody>
      </p:sp>
      <p:sp>
        <p:nvSpPr>
          <p:cNvPr id="465" name="Group 3"/>
          <p:cNvSpPr txBox="1"/>
          <p:nvPr/>
        </p:nvSpPr>
        <p:spPr>
          <a:xfrm>
            <a:off x="1253168" y="999930"/>
            <a:ext cx="10960143" cy="1448295"/>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Insights output format</a:t>
            </a:r>
          </a:p>
        </p:txBody>
      </p:sp>
      <p:sp>
        <p:nvSpPr>
          <p:cNvPr id="466"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
        <p:nvSpPr>
          <p:cNvPr id="467" name="Rectangle"/>
          <p:cNvSpPr/>
          <p:nvPr/>
        </p:nvSpPr>
        <p:spPr>
          <a:xfrm>
            <a:off x="1482376" y="8119793"/>
            <a:ext cx="18134452" cy="1039151"/>
          </a:xfrm>
          <a:prstGeom prst="rect">
            <a:avLst/>
          </a:prstGeom>
          <a:solidFill>
            <a:schemeClr val="accent2">
              <a:alpha val="31993"/>
            </a:schemeClr>
          </a:solidFill>
          <a:ln w="12700">
            <a:miter lim="400000"/>
          </a:ln>
        </p:spPr>
        <p:txBody>
          <a:bodyPr lIns="45719" rIns="45719" anchor="ctr"/>
          <a:lstStyle/>
          <a:p>
            <a:pPr algn="ctr" defTabSz="1828800">
              <a:defRPr>
                <a:solidFill>
                  <a:srgbClr val="FFFFFF"/>
                </a:solidFill>
              </a:defRPr>
            </a:pPr>
          </a:p>
        </p:txBody>
      </p:sp>
      <p:sp>
        <p:nvSpPr>
          <p:cNvPr id="468" name="TextBox 25"/>
          <p:cNvSpPr txBox="1"/>
          <p:nvPr/>
        </p:nvSpPr>
        <p:spPr>
          <a:xfrm>
            <a:off x="1824137" y="8383859"/>
            <a:ext cx="21064787" cy="3419709"/>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marL="381000" indent="-381000">
              <a:lnSpc>
                <a:spcPct val="130000"/>
              </a:lnSpc>
              <a:buSzPct val="100000"/>
              <a:buChar char="•"/>
              <a:defRPr b="1" spc="422" sz="3800">
                <a:solidFill>
                  <a:srgbClr val="2B2C2B"/>
                </a:solidFill>
                <a:latin typeface="Helvetica Neue"/>
                <a:ea typeface="Helvetica Neue"/>
                <a:cs typeface="Helvetica Neue"/>
                <a:sym typeface="Helvetica Neue"/>
              </a:defRPr>
            </a:pPr>
            <a:r>
              <a:t>Prediction Model</a:t>
            </a:r>
          </a:p>
          <a:p>
            <a:pPr lvl="1" marL="762000" indent="-381000">
              <a:lnSpc>
                <a:spcPct val="130000"/>
              </a:lnSpc>
              <a:buSzPct val="100000"/>
              <a:buChar char="•"/>
              <a:defRPr spc="422" sz="3800">
                <a:solidFill>
                  <a:srgbClr val="2B2C2B"/>
                </a:solidFill>
                <a:latin typeface="Helvetica Neue"/>
                <a:ea typeface="Helvetica Neue"/>
                <a:cs typeface="Helvetica Neue"/>
                <a:sym typeface="Helvetica Neue"/>
              </a:defRPr>
            </a:pPr>
            <a:r>
              <a:t>Prevalence of symptoms will not be relevant as a variable</a:t>
            </a:r>
          </a:p>
          <a:p>
            <a:pPr lvl="1" marL="762000" indent="-381000">
              <a:lnSpc>
                <a:spcPct val="130000"/>
              </a:lnSpc>
              <a:buSzPct val="100000"/>
              <a:buChar char="•"/>
              <a:defRPr spc="422" sz="3800">
                <a:solidFill>
                  <a:srgbClr val="2B2C2B"/>
                </a:solidFill>
                <a:latin typeface="Helvetica Neue"/>
                <a:ea typeface="Helvetica Neue"/>
                <a:cs typeface="Helvetica Neue"/>
                <a:sym typeface="Helvetica Neue"/>
              </a:defRPr>
            </a:pPr>
            <a:r>
              <a:t>Use specific age and bmi may improve accuracy of the model</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0" name="Rectangle"/>
          <p:cNvSpPr/>
          <p:nvPr/>
        </p:nvSpPr>
        <p:spPr>
          <a:xfrm>
            <a:off x="880119" y="994853"/>
            <a:ext cx="21419499" cy="1680148"/>
          </a:xfrm>
          <a:prstGeom prst="rect">
            <a:avLst/>
          </a:prstGeom>
          <a:solidFill>
            <a:schemeClr val="accent2">
              <a:alpha val="31993"/>
            </a:schemeClr>
          </a:solidFill>
          <a:ln w="12700">
            <a:miter lim="400000"/>
          </a:ln>
        </p:spPr>
        <p:txBody>
          <a:bodyPr lIns="45719" rIns="45719" anchor="ctr"/>
          <a:lstStyle/>
          <a:p>
            <a:pPr algn="ctr" defTabSz="1828800">
              <a:defRPr>
                <a:solidFill>
                  <a:srgbClr val="FFFFFF"/>
                </a:solidFill>
              </a:defRPr>
            </a:pPr>
          </a:p>
        </p:txBody>
      </p:sp>
      <p:sp>
        <p:nvSpPr>
          <p:cNvPr id="471" name="Group 3"/>
          <p:cNvSpPr txBox="1"/>
          <p:nvPr/>
        </p:nvSpPr>
        <p:spPr>
          <a:xfrm>
            <a:off x="1094340" y="1290808"/>
            <a:ext cx="10960143" cy="1088239"/>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Extensions…</a:t>
            </a:r>
          </a:p>
        </p:txBody>
      </p:sp>
      <p:sp>
        <p:nvSpPr>
          <p:cNvPr id="472" name="TextBox 25"/>
          <p:cNvSpPr txBox="1"/>
          <p:nvPr/>
        </p:nvSpPr>
        <p:spPr>
          <a:xfrm>
            <a:off x="1365357" y="3147978"/>
            <a:ext cx="20955708" cy="8972168"/>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marL="381000" indent="-381000">
              <a:lnSpc>
                <a:spcPct val="130000"/>
              </a:lnSpc>
              <a:buSzPct val="100000"/>
              <a:buChar char="•"/>
              <a:defRPr spc="422" sz="3800">
                <a:solidFill>
                  <a:srgbClr val="2B2C2B"/>
                </a:solidFill>
                <a:latin typeface="Helvetica Neue"/>
                <a:ea typeface="Helvetica Neue"/>
                <a:cs typeface="Helvetica Neue"/>
                <a:sym typeface="Helvetica Neue"/>
              </a:defRPr>
            </a:pPr>
            <a:r>
              <a:t>Deep dive into why race is a key factor in cost (due to diet?)</a:t>
            </a:r>
          </a:p>
          <a:p>
            <a:pPr marL="381000" indent="-381000">
              <a:lnSpc>
                <a:spcPct val="130000"/>
              </a:lnSpc>
              <a:buSzPct val="100000"/>
              <a:buChar char="•"/>
              <a:defRPr spc="422" sz="3800">
                <a:solidFill>
                  <a:srgbClr val="2B2C2B"/>
                </a:solidFill>
                <a:latin typeface="Helvetica Neue"/>
                <a:ea typeface="Helvetica Neue"/>
                <a:cs typeface="Helvetica Neue"/>
                <a:sym typeface="Helvetica Neue"/>
              </a:defRPr>
            </a:pPr>
            <a:r>
              <a:t>Find out if subsidies is a factor to cost differences in resident status</a:t>
            </a:r>
          </a:p>
          <a:p>
            <a:pPr marL="381000" indent="-381000">
              <a:lnSpc>
                <a:spcPct val="130000"/>
              </a:lnSpc>
              <a:buSzPct val="100000"/>
              <a:buChar char="•"/>
              <a:defRPr spc="422" sz="3800">
                <a:solidFill>
                  <a:srgbClr val="2B2C2B"/>
                </a:solidFill>
                <a:latin typeface="Helvetica Neue"/>
                <a:ea typeface="Helvetica Neue"/>
                <a:cs typeface="Helvetica Neue"/>
                <a:sym typeface="Helvetica Neue"/>
              </a:defRPr>
            </a:pPr>
            <a:r>
              <a:t>More financial data such as ward class, bill type will be useful</a:t>
            </a:r>
          </a:p>
          <a:p>
            <a:pPr marL="381000" indent="-381000">
              <a:lnSpc>
                <a:spcPct val="130000"/>
              </a:lnSpc>
              <a:buSzPct val="100000"/>
              <a:buChar char="•"/>
              <a:defRPr spc="422" sz="3800">
                <a:solidFill>
                  <a:srgbClr val="2B2C2B"/>
                </a:solidFill>
                <a:latin typeface="Helvetica Neue"/>
                <a:ea typeface="Helvetica Neue"/>
                <a:cs typeface="Helvetica Neue"/>
                <a:sym typeface="Helvetica Neue"/>
              </a:defRPr>
            </a:pPr>
            <a:r>
              <a:t>Given the context of the de-identified variables may have more clinically relevant insights </a:t>
            </a:r>
          </a:p>
          <a:p>
            <a:pPr marL="381000" indent="-381000">
              <a:lnSpc>
                <a:spcPct val="130000"/>
              </a:lnSpc>
              <a:buSzPct val="100000"/>
              <a:buChar char="•"/>
              <a:defRPr spc="422" sz="3800">
                <a:solidFill>
                  <a:srgbClr val="2B2C2B"/>
                </a:solidFill>
                <a:latin typeface="Helvetica Neue"/>
                <a:ea typeface="Helvetica Neue"/>
                <a:cs typeface="Helvetica Neue"/>
                <a:sym typeface="Helvetica Neue"/>
              </a:defRPr>
            </a:pPr>
            <a:r>
              <a:t>Look into clinical data for more use cases</a:t>
            </a:r>
          </a:p>
          <a:p>
            <a:pPr marL="381000" indent="-381000">
              <a:lnSpc>
                <a:spcPct val="130000"/>
              </a:lnSpc>
              <a:buSzPct val="100000"/>
              <a:buChar char="•"/>
              <a:defRPr spc="422" sz="3800">
                <a:solidFill>
                  <a:srgbClr val="2B2C2B"/>
                </a:solidFill>
                <a:latin typeface="Helvetica Neue"/>
                <a:ea typeface="Helvetica Neue"/>
                <a:cs typeface="Helvetica Neue"/>
                <a:sym typeface="Helvetica Neue"/>
              </a:defRPr>
            </a:pPr>
          </a:p>
          <a:p>
            <a:pPr marL="381000" indent="-381000">
              <a:lnSpc>
                <a:spcPct val="130000"/>
              </a:lnSpc>
              <a:buSzPct val="100000"/>
              <a:buChar char="•"/>
              <a:defRPr spc="422" sz="3800">
                <a:solidFill>
                  <a:srgbClr val="2B2C2B"/>
                </a:solidFill>
                <a:latin typeface="Helvetica Neue"/>
                <a:ea typeface="Helvetica Neue"/>
                <a:cs typeface="Helvetica Neue"/>
                <a:sym typeface="Helvetica Neue"/>
              </a:defRPr>
            </a:pPr>
            <a:r>
              <a:t>Test for homogeneity and normality assumptions</a:t>
            </a:r>
          </a:p>
          <a:p>
            <a:pPr marL="381000" indent="-381000">
              <a:lnSpc>
                <a:spcPct val="130000"/>
              </a:lnSpc>
              <a:buSzPct val="100000"/>
              <a:buChar char="•"/>
              <a:defRPr spc="422" sz="3800">
                <a:solidFill>
                  <a:srgbClr val="2B2C2B"/>
                </a:solidFill>
                <a:latin typeface="Helvetica Neue"/>
                <a:ea typeface="Helvetica Neue"/>
                <a:cs typeface="Helvetica Neue"/>
                <a:sym typeface="Helvetica Neue"/>
              </a:defRPr>
            </a:pPr>
            <a:r>
              <a:t>Improve on visualisation and story-telling</a:t>
            </a:r>
          </a:p>
        </p:txBody>
      </p:sp>
      <p:sp>
        <p:nvSpPr>
          <p:cNvPr id="473"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 name="Rectangle"/>
          <p:cNvSpPr/>
          <p:nvPr/>
        </p:nvSpPr>
        <p:spPr>
          <a:xfrm>
            <a:off x="1743792" y="7022389"/>
            <a:ext cx="21036116" cy="1270001"/>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sp>
        <p:nvSpPr>
          <p:cNvPr id="107" name="Rectangle"/>
          <p:cNvSpPr/>
          <p:nvPr/>
        </p:nvSpPr>
        <p:spPr>
          <a:xfrm>
            <a:off x="1667592" y="914400"/>
            <a:ext cx="21036116" cy="1270000"/>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sp>
        <p:nvSpPr>
          <p:cNvPr id="108" name="TextBox 6"/>
          <p:cNvSpPr txBox="1"/>
          <p:nvPr>
            <p:ph type="sldNum" sz="quarter" idx="2"/>
          </p:nvPr>
        </p:nvSpPr>
        <p:spPr>
          <a:xfrm>
            <a:off x="23312595" y="610540"/>
            <a:ext cx="363439" cy="487645"/>
          </a:xfrm>
          <a:prstGeom prst="rect">
            <a:avLst/>
          </a:prstGeom>
          <a:extLst>
            <a:ext uri="{C572A759-6A51-4108-AA02-DFA0A04FC94B}">
              <ma14:wrappingTextBoxFlag xmlns:ma14="http://schemas.microsoft.com/office/mac/drawingml/2011/main" val="1"/>
            </a:ext>
          </a:extLst>
        </p:spPr>
        <p:txBody>
          <a:bodyPr/>
          <a:lstStyle>
            <a:lvl1pPr algn="ctr">
              <a:defRPr sz="2000">
                <a:solidFill>
                  <a:srgbClr val="FFFFFF"/>
                </a:solidFill>
                <a:latin typeface="+mn-lt"/>
                <a:ea typeface="+mn-ea"/>
                <a:cs typeface="+mn-cs"/>
                <a:sym typeface="Montserrat Regular"/>
              </a:defRPr>
            </a:lvl1pPr>
          </a:lstStyle>
          <a:p>
            <a:pPr/>
            <a:fld id="{86CB4B4D-7CA3-9044-876B-883B54F8677D}" type="slidenum"/>
          </a:p>
        </p:txBody>
      </p:sp>
      <p:sp>
        <p:nvSpPr>
          <p:cNvPr id="109" name="Group 3"/>
          <p:cNvSpPr txBox="1"/>
          <p:nvPr/>
        </p:nvSpPr>
        <p:spPr>
          <a:xfrm>
            <a:off x="2008601" y="1049572"/>
            <a:ext cx="7277244" cy="2435532"/>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Our Data</a:t>
            </a:r>
          </a:p>
        </p:txBody>
      </p:sp>
      <p:sp>
        <p:nvSpPr>
          <p:cNvPr id="110" name="Rectangle 14"/>
          <p:cNvSpPr txBox="1"/>
          <p:nvPr/>
        </p:nvSpPr>
        <p:spPr>
          <a:xfrm>
            <a:off x="2045268" y="2455470"/>
            <a:ext cx="21036115" cy="3977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0736" indent="-280736">
              <a:lnSpc>
                <a:spcPct val="200000"/>
              </a:lnSpc>
              <a:buSzPct val="100000"/>
              <a:buChar char="•"/>
              <a:defRPr spc="600" sz="2800">
                <a:solidFill>
                  <a:srgbClr val="2B2C2B"/>
                </a:solidFill>
              </a:defRPr>
            </a:pPr>
            <a:r>
              <a:t>Clinical and financial data of patients hospitalised for a certain (X) condition</a:t>
            </a:r>
          </a:p>
          <a:p>
            <a:pPr marL="280736" indent="-280736">
              <a:lnSpc>
                <a:spcPct val="200000"/>
              </a:lnSpc>
              <a:buSzPct val="100000"/>
              <a:buChar char="•"/>
              <a:defRPr spc="600" sz="2800">
                <a:solidFill>
                  <a:srgbClr val="2B2C2B"/>
                </a:solidFill>
              </a:defRPr>
            </a:pPr>
            <a:r>
              <a:t>3,400 inpatient admission </a:t>
            </a:r>
          </a:p>
          <a:p>
            <a:pPr marL="280736" indent="-280736">
              <a:lnSpc>
                <a:spcPct val="200000"/>
              </a:lnSpc>
              <a:buSzPct val="100000"/>
              <a:buChar char="•"/>
              <a:defRPr spc="600" sz="2800">
                <a:solidFill>
                  <a:srgbClr val="2B2C2B"/>
                </a:solidFill>
              </a:defRPr>
            </a:pPr>
            <a:r>
              <a:t>3,000 unique patients</a:t>
            </a:r>
          </a:p>
          <a:p>
            <a:pPr marL="280736" indent="-280736">
              <a:lnSpc>
                <a:spcPct val="200000"/>
              </a:lnSpc>
              <a:buSzPct val="100000"/>
              <a:buChar char="•"/>
              <a:defRPr spc="600" sz="2800">
                <a:solidFill>
                  <a:srgbClr val="2B2C2B"/>
                </a:solidFill>
              </a:defRPr>
            </a:pPr>
            <a:r>
              <a:t>5 year data (2011 - 2015)</a:t>
            </a:r>
          </a:p>
          <a:p>
            <a:pPr marL="280736" indent="-280736">
              <a:lnSpc>
                <a:spcPct val="200000"/>
              </a:lnSpc>
              <a:buSzPct val="100000"/>
              <a:buChar char="•"/>
              <a:defRPr spc="600" sz="2800">
                <a:solidFill>
                  <a:srgbClr val="2B2C2B"/>
                </a:solidFill>
              </a:defRPr>
            </a:pPr>
            <a:r>
              <a:t>Per row per inpatient admission</a:t>
            </a:r>
          </a:p>
        </p:txBody>
      </p:sp>
      <p:sp>
        <p:nvSpPr>
          <p:cNvPr id="111" name="Group 3"/>
          <p:cNvSpPr txBox="1"/>
          <p:nvPr/>
        </p:nvSpPr>
        <p:spPr>
          <a:xfrm>
            <a:off x="2008601" y="7291234"/>
            <a:ext cx="7277244" cy="2435532"/>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444" sz="4000">
                <a:solidFill>
                  <a:srgbClr val="2B2C2B"/>
                </a:solidFill>
                <a:latin typeface="+mn-lt"/>
                <a:ea typeface="+mn-ea"/>
                <a:cs typeface="+mn-cs"/>
                <a:sym typeface="Montserrat Regular"/>
              </a:defRPr>
            </a:lvl1pPr>
          </a:lstStyle>
          <a:p>
            <a:pPr/>
            <a:r>
              <a:t>Clinical (Admission)</a:t>
            </a:r>
          </a:p>
        </p:txBody>
      </p:sp>
      <p:sp>
        <p:nvSpPr>
          <p:cNvPr id="112" name="Rectangle 14"/>
          <p:cNvSpPr txBox="1"/>
          <p:nvPr/>
        </p:nvSpPr>
        <p:spPr>
          <a:xfrm>
            <a:off x="2248468" y="8729270"/>
            <a:ext cx="9765659" cy="3977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0736" indent="-280736">
              <a:lnSpc>
                <a:spcPct val="200000"/>
              </a:lnSpc>
              <a:buSzPct val="100000"/>
              <a:buChar char="•"/>
              <a:defRPr spc="600" sz="2800">
                <a:solidFill>
                  <a:srgbClr val="2B2C2B"/>
                </a:solidFill>
              </a:defRPr>
            </a:pPr>
            <a:r>
              <a:t>Date of admission/discharge</a:t>
            </a:r>
          </a:p>
          <a:p>
            <a:pPr marL="280736" indent="-280736">
              <a:lnSpc>
                <a:spcPct val="200000"/>
              </a:lnSpc>
              <a:buSzPct val="100000"/>
              <a:buChar char="•"/>
              <a:defRPr spc="600" sz="2800">
                <a:solidFill>
                  <a:srgbClr val="2B2C2B"/>
                </a:solidFill>
              </a:defRPr>
            </a:pPr>
            <a:r>
              <a:t>Pre-Op Medication</a:t>
            </a:r>
          </a:p>
          <a:p>
            <a:pPr marL="280736" indent="-280736">
              <a:lnSpc>
                <a:spcPct val="200000"/>
              </a:lnSpc>
              <a:buSzPct val="100000"/>
              <a:buChar char="•"/>
              <a:defRPr spc="600" sz="2800">
                <a:solidFill>
                  <a:srgbClr val="2B2C2B"/>
                </a:solidFill>
              </a:defRPr>
            </a:pPr>
            <a:r>
              <a:t>Symptoms</a:t>
            </a:r>
          </a:p>
          <a:p>
            <a:pPr marL="280736" indent="-280736">
              <a:lnSpc>
                <a:spcPct val="200000"/>
              </a:lnSpc>
              <a:buSzPct val="100000"/>
              <a:buChar char="•"/>
              <a:defRPr spc="600" sz="2800">
                <a:solidFill>
                  <a:srgbClr val="2B2C2B"/>
                </a:solidFill>
              </a:defRPr>
            </a:pPr>
            <a:r>
              <a:t>Lab Results</a:t>
            </a:r>
          </a:p>
          <a:p>
            <a:pPr marL="280736" indent="-280736">
              <a:lnSpc>
                <a:spcPct val="200000"/>
              </a:lnSpc>
              <a:buSzPct val="100000"/>
              <a:buChar char="•"/>
              <a:defRPr spc="600" sz="2800">
                <a:solidFill>
                  <a:srgbClr val="2B2C2B"/>
                </a:solidFill>
              </a:defRPr>
            </a:pPr>
            <a:r>
              <a:t>Weight / Height</a:t>
            </a:r>
          </a:p>
        </p:txBody>
      </p:sp>
      <p:sp>
        <p:nvSpPr>
          <p:cNvPr id="113" name="Group 3"/>
          <p:cNvSpPr txBox="1"/>
          <p:nvPr/>
        </p:nvSpPr>
        <p:spPr>
          <a:xfrm>
            <a:off x="10187401" y="7291234"/>
            <a:ext cx="7277244" cy="2435532"/>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444" sz="4000">
                <a:solidFill>
                  <a:srgbClr val="2B2C2B"/>
                </a:solidFill>
                <a:latin typeface="+mn-lt"/>
                <a:ea typeface="+mn-ea"/>
                <a:cs typeface="+mn-cs"/>
                <a:sym typeface="Montserrat Regular"/>
              </a:defRPr>
            </a:lvl1pPr>
          </a:lstStyle>
          <a:p>
            <a:pPr/>
            <a:r>
              <a:t>Patient</a:t>
            </a:r>
          </a:p>
        </p:txBody>
      </p:sp>
      <p:sp>
        <p:nvSpPr>
          <p:cNvPr id="114" name="Rectangle 14"/>
          <p:cNvSpPr txBox="1"/>
          <p:nvPr/>
        </p:nvSpPr>
        <p:spPr>
          <a:xfrm>
            <a:off x="10097068" y="8729270"/>
            <a:ext cx="9765659" cy="1386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0736" indent="-280736">
              <a:lnSpc>
                <a:spcPct val="200000"/>
              </a:lnSpc>
              <a:buSzPct val="100000"/>
              <a:buChar char="•"/>
              <a:defRPr spc="600" sz="2800">
                <a:solidFill>
                  <a:srgbClr val="2B2C2B"/>
                </a:solidFill>
              </a:defRPr>
            </a:pPr>
            <a:r>
              <a:t>Demographics</a:t>
            </a:r>
          </a:p>
          <a:p>
            <a:pPr marL="280736" indent="-280736">
              <a:lnSpc>
                <a:spcPct val="200000"/>
              </a:lnSpc>
              <a:buSzPct val="100000"/>
              <a:buChar char="•"/>
              <a:defRPr spc="600" sz="2800">
                <a:solidFill>
                  <a:srgbClr val="2B2C2B"/>
                </a:solidFill>
              </a:defRPr>
            </a:pPr>
            <a:r>
              <a:t>Medical History</a:t>
            </a:r>
          </a:p>
        </p:txBody>
      </p:sp>
      <p:sp>
        <p:nvSpPr>
          <p:cNvPr id="115" name="Group 3"/>
          <p:cNvSpPr txBox="1"/>
          <p:nvPr/>
        </p:nvSpPr>
        <p:spPr>
          <a:xfrm>
            <a:off x="16258001" y="7291234"/>
            <a:ext cx="7277244" cy="2435532"/>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444" sz="4000">
                <a:solidFill>
                  <a:srgbClr val="2B2C2B"/>
                </a:solidFill>
                <a:latin typeface="+mn-lt"/>
                <a:ea typeface="+mn-ea"/>
                <a:cs typeface="+mn-cs"/>
                <a:sym typeface="Montserrat Regular"/>
              </a:defRPr>
            </a:lvl1pPr>
          </a:lstStyle>
          <a:p>
            <a:pPr/>
            <a:r>
              <a:t>Financial</a:t>
            </a:r>
          </a:p>
        </p:txBody>
      </p:sp>
      <p:sp>
        <p:nvSpPr>
          <p:cNvPr id="116" name="Rectangle 14"/>
          <p:cNvSpPr txBox="1"/>
          <p:nvPr/>
        </p:nvSpPr>
        <p:spPr>
          <a:xfrm>
            <a:off x="16167667" y="8729270"/>
            <a:ext cx="7776621" cy="523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80736" indent="-280736">
              <a:lnSpc>
                <a:spcPct val="200000"/>
              </a:lnSpc>
              <a:buSzPct val="100000"/>
              <a:buChar char="•"/>
              <a:defRPr spc="600" sz="2800">
                <a:solidFill>
                  <a:srgbClr val="2B2C2B"/>
                </a:solidFill>
              </a:defRPr>
            </a:lvl1pPr>
          </a:lstStyle>
          <a:p>
            <a:pPr/>
            <a:r>
              <a:t>Total Bill per admission</a:t>
            </a:r>
          </a:p>
        </p:txBody>
      </p:sp>
      <p:sp>
        <p:nvSpPr>
          <p:cNvPr id="117" name="Text"/>
          <p:cNvSpPr txBox="1"/>
          <p:nvPr/>
        </p:nvSpPr>
        <p:spPr>
          <a:xfrm>
            <a:off x="22330772" y="12799042"/>
            <a:ext cx="365001"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Rectangle"/>
          <p:cNvSpPr/>
          <p:nvPr/>
        </p:nvSpPr>
        <p:spPr>
          <a:xfrm>
            <a:off x="1667592" y="914400"/>
            <a:ext cx="21036116" cy="1270000"/>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sp>
        <p:nvSpPr>
          <p:cNvPr id="122" name="TextBox 6"/>
          <p:cNvSpPr txBox="1"/>
          <p:nvPr>
            <p:ph type="sldNum" sz="quarter" idx="2"/>
          </p:nvPr>
        </p:nvSpPr>
        <p:spPr>
          <a:xfrm>
            <a:off x="23324660" y="610540"/>
            <a:ext cx="339309" cy="487645"/>
          </a:xfrm>
          <a:prstGeom prst="rect">
            <a:avLst/>
          </a:prstGeom>
          <a:extLst>
            <a:ext uri="{C572A759-6A51-4108-AA02-DFA0A04FC94B}">
              <ma14:wrappingTextBoxFlag xmlns:ma14="http://schemas.microsoft.com/office/mac/drawingml/2011/main" val="1"/>
            </a:ext>
          </a:extLst>
        </p:spPr>
        <p:txBody>
          <a:bodyPr/>
          <a:lstStyle>
            <a:lvl1pPr algn="ctr">
              <a:defRPr sz="2000">
                <a:solidFill>
                  <a:srgbClr val="FFFFFF"/>
                </a:solidFill>
                <a:latin typeface="+mn-lt"/>
                <a:ea typeface="+mn-ea"/>
                <a:cs typeface="+mn-cs"/>
                <a:sym typeface="Montserrat Regular"/>
              </a:defRPr>
            </a:lvl1pPr>
          </a:lstStyle>
          <a:p>
            <a:pPr/>
            <a:fld id="{86CB4B4D-7CA3-9044-876B-883B54F8677D}" type="slidenum"/>
          </a:p>
        </p:txBody>
      </p:sp>
      <p:sp>
        <p:nvSpPr>
          <p:cNvPr id="123" name="Group 3"/>
          <p:cNvSpPr txBox="1"/>
          <p:nvPr/>
        </p:nvSpPr>
        <p:spPr>
          <a:xfrm>
            <a:off x="2008601" y="1049572"/>
            <a:ext cx="7277244" cy="2435532"/>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New Variables</a:t>
            </a:r>
          </a:p>
        </p:txBody>
      </p:sp>
      <p:sp>
        <p:nvSpPr>
          <p:cNvPr id="124" name="Rectangle 14"/>
          <p:cNvSpPr txBox="1"/>
          <p:nvPr/>
        </p:nvSpPr>
        <p:spPr>
          <a:xfrm>
            <a:off x="1828720" y="2666313"/>
            <a:ext cx="11652800" cy="3114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0736" indent="-280736">
              <a:lnSpc>
                <a:spcPct val="150000"/>
              </a:lnSpc>
              <a:buSzPct val="100000"/>
              <a:buChar char="•"/>
              <a:defRPr spc="600" sz="2800">
                <a:solidFill>
                  <a:srgbClr val="2B2C2B"/>
                </a:solidFill>
              </a:defRPr>
            </a:pPr>
            <a:r>
              <a:t>Length of Stay</a:t>
            </a:r>
          </a:p>
          <a:p>
            <a:pPr marL="280736" indent="-280736">
              <a:lnSpc>
                <a:spcPct val="150000"/>
              </a:lnSpc>
              <a:buSzPct val="100000"/>
              <a:buChar char="•"/>
              <a:defRPr spc="600" sz="2800">
                <a:solidFill>
                  <a:srgbClr val="2B2C2B"/>
                </a:solidFill>
              </a:defRPr>
            </a:pPr>
            <a:r>
              <a:t>Age</a:t>
            </a:r>
          </a:p>
          <a:p>
            <a:pPr marL="280736" indent="-280736">
              <a:lnSpc>
                <a:spcPct val="150000"/>
              </a:lnSpc>
              <a:buSzPct val="100000"/>
              <a:buChar char="•"/>
              <a:defRPr spc="600" sz="2800">
                <a:solidFill>
                  <a:srgbClr val="2B2C2B"/>
                </a:solidFill>
              </a:defRPr>
            </a:pPr>
            <a:r>
              <a:t>BMI</a:t>
            </a:r>
          </a:p>
          <a:p>
            <a:pPr marL="280736" indent="-280736">
              <a:lnSpc>
                <a:spcPct val="150000"/>
              </a:lnSpc>
              <a:buSzPct val="100000"/>
              <a:buChar char="•"/>
              <a:defRPr spc="600" sz="2800">
                <a:solidFill>
                  <a:srgbClr val="2B2C2B"/>
                </a:solidFill>
              </a:defRPr>
            </a:pPr>
            <a:r>
              <a:t>BMI Risk Level</a:t>
            </a:r>
          </a:p>
          <a:p>
            <a:pPr marL="280736" indent="-280736">
              <a:lnSpc>
                <a:spcPct val="150000"/>
              </a:lnSpc>
              <a:buSzPct val="100000"/>
              <a:buChar char="•"/>
              <a:defRPr spc="600" sz="2800">
                <a:solidFill>
                  <a:srgbClr val="2B2C2B"/>
                </a:solidFill>
              </a:defRPr>
            </a:pPr>
            <a:r>
              <a:t>Readmission per year</a:t>
            </a:r>
          </a:p>
        </p:txBody>
      </p:sp>
      <p:sp>
        <p:nvSpPr>
          <p:cNvPr id="125" name="Year of admission…"/>
          <p:cNvSpPr txBox="1"/>
          <p:nvPr/>
        </p:nvSpPr>
        <p:spPr>
          <a:xfrm>
            <a:off x="13530358" y="2695483"/>
            <a:ext cx="9014925" cy="2466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0736" indent="-280736">
              <a:lnSpc>
                <a:spcPct val="150000"/>
              </a:lnSpc>
              <a:buSzPct val="100000"/>
              <a:buChar char="•"/>
              <a:defRPr spc="600" sz="2800">
                <a:solidFill>
                  <a:srgbClr val="2B2C2B"/>
                </a:solidFill>
              </a:defRPr>
            </a:pPr>
            <a:r>
              <a:t>Year of admission</a:t>
            </a:r>
          </a:p>
          <a:p>
            <a:pPr marL="280736" indent="-280736">
              <a:lnSpc>
                <a:spcPct val="150000"/>
              </a:lnSpc>
              <a:buSzPct val="100000"/>
              <a:buChar char="•"/>
              <a:defRPr spc="600" sz="2800">
                <a:solidFill>
                  <a:srgbClr val="2B2C2B"/>
                </a:solidFill>
              </a:defRPr>
            </a:pPr>
            <a:r>
              <a:t>Number of Medical History</a:t>
            </a:r>
          </a:p>
          <a:p>
            <a:pPr marL="280736" indent="-280736">
              <a:lnSpc>
                <a:spcPct val="150000"/>
              </a:lnSpc>
              <a:buSzPct val="100000"/>
              <a:buChar char="•"/>
              <a:defRPr spc="600" sz="2800">
                <a:solidFill>
                  <a:srgbClr val="2B2C2B"/>
                </a:solidFill>
              </a:defRPr>
            </a:pPr>
            <a:r>
              <a:t>Number of Symptoms</a:t>
            </a:r>
          </a:p>
          <a:p>
            <a:pPr marL="280736" indent="-280736">
              <a:lnSpc>
                <a:spcPct val="150000"/>
              </a:lnSpc>
              <a:buSzPct val="100000"/>
              <a:buChar char="•"/>
              <a:defRPr spc="600" sz="2800">
                <a:solidFill>
                  <a:srgbClr val="2B2C2B"/>
                </a:solidFill>
              </a:defRPr>
            </a:pPr>
            <a:r>
              <a:t>Number of Pre-Op Medications</a:t>
            </a:r>
          </a:p>
        </p:txBody>
      </p:sp>
      <p:sp>
        <p:nvSpPr>
          <p:cNvPr id="126" name="Rectangle"/>
          <p:cNvSpPr/>
          <p:nvPr/>
        </p:nvSpPr>
        <p:spPr>
          <a:xfrm>
            <a:off x="1667592" y="6432423"/>
            <a:ext cx="21036116" cy="1270001"/>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sp>
        <p:nvSpPr>
          <p:cNvPr id="127" name="Group 3"/>
          <p:cNvSpPr txBox="1"/>
          <p:nvPr/>
        </p:nvSpPr>
        <p:spPr>
          <a:xfrm>
            <a:off x="2008601" y="6567596"/>
            <a:ext cx="7277244" cy="2435532"/>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Clean-Up</a:t>
            </a:r>
          </a:p>
        </p:txBody>
      </p:sp>
      <p:sp>
        <p:nvSpPr>
          <p:cNvPr id="128" name="Rectangle 14"/>
          <p:cNvSpPr txBox="1"/>
          <p:nvPr/>
        </p:nvSpPr>
        <p:spPr>
          <a:xfrm>
            <a:off x="1715068" y="8354493"/>
            <a:ext cx="8689532" cy="181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0736" indent="-280736">
              <a:lnSpc>
                <a:spcPct val="150000"/>
              </a:lnSpc>
              <a:buSzPct val="100000"/>
              <a:buChar char="•"/>
              <a:defRPr spc="600" sz="2800">
                <a:solidFill>
                  <a:srgbClr val="2B2C2B"/>
                </a:solidFill>
              </a:defRPr>
            </a:pPr>
            <a:r>
              <a:t>Standardising strings </a:t>
            </a:r>
          </a:p>
          <a:p>
            <a:pPr marL="280736" indent="-280736">
              <a:lnSpc>
                <a:spcPct val="150000"/>
              </a:lnSpc>
              <a:buSzPct val="100000"/>
              <a:buChar char="•"/>
              <a:defRPr spc="600" sz="2800">
                <a:solidFill>
                  <a:srgbClr val="2B2C2B"/>
                </a:solidFill>
              </a:defRPr>
            </a:pPr>
            <a:r>
              <a:t>Converting into numeric</a:t>
            </a:r>
          </a:p>
          <a:p>
            <a:pPr marL="280736" indent="-280736">
              <a:lnSpc>
                <a:spcPct val="150000"/>
              </a:lnSpc>
              <a:buSzPct val="100000"/>
              <a:buChar char="•"/>
              <a:defRPr spc="600" sz="2800">
                <a:solidFill>
                  <a:srgbClr val="2B2C2B"/>
                </a:solidFill>
              </a:defRPr>
            </a:pPr>
            <a:r>
              <a:t>Imputing null values</a:t>
            </a:r>
          </a:p>
        </p:txBody>
      </p:sp>
      <p:sp>
        <p:nvSpPr>
          <p:cNvPr id="129" name="Text"/>
          <p:cNvSpPr txBox="1"/>
          <p:nvPr/>
        </p:nvSpPr>
        <p:spPr>
          <a:xfrm>
            <a:off x="22330772" y="12799042"/>
            <a:ext cx="365001"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TextBox 6"/>
          <p:cNvSpPr txBox="1"/>
          <p:nvPr>
            <p:ph type="sldNum" sz="quarter" idx="2"/>
          </p:nvPr>
        </p:nvSpPr>
        <p:spPr>
          <a:xfrm>
            <a:off x="23319199" y="610540"/>
            <a:ext cx="350231" cy="487645"/>
          </a:xfrm>
          <a:prstGeom prst="rect">
            <a:avLst/>
          </a:prstGeom>
          <a:extLst>
            <a:ext uri="{C572A759-6A51-4108-AA02-DFA0A04FC94B}">
              <ma14:wrappingTextBoxFlag xmlns:ma14="http://schemas.microsoft.com/office/mac/drawingml/2011/main" val="1"/>
            </a:ext>
          </a:extLst>
        </p:spPr>
        <p:txBody>
          <a:bodyPr/>
          <a:lstStyle>
            <a:lvl1pPr algn="ctr">
              <a:defRPr sz="2000">
                <a:solidFill>
                  <a:srgbClr val="FFFFFF"/>
                </a:solidFill>
                <a:latin typeface="+mn-lt"/>
                <a:ea typeface="+mn-ea"/>
                <a:cs typeface="+mn-cs"/>
                <a:sym typeface="Montserrat Regular"/>
              </a:defRPr>
            </a:lvl1pPr>
          </a:lstStyle>
          <a:p>
            <a:pPr/>
            <a:fld id="{86CB4B4D-7CA3-9044-876B-883B54F8677D}" type="slidenum"/>
          </a:p>
        </p:txBody>
      </p:sp>
      <p:sp>
        <p:nvSpPr>
          <p:cNvPr id="134" name="Group 3"/>
          <p:cNvSpPr txBox="1"/>
          <p:nvPr/>
        </p:nvSpPr>
        <p:spPr>
          <a:xfrm>
            <a:off x="2008601" y="947972"/>
            <a:ext cx="7614859" cy="1905158"/>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Length of Stay</a:t>
            </a:r>
          </a:p>
        </p:txBody>
      </p:sp>
      <p:sp>
        <p:nvSpPr>
          <p:cNvPr id="135" name="Rectangle 14"/>
          <p:cNvSpPr txBox="1"/>
          <p:nvPr/>
        </p:nvSpPr>
        <p:spPr>
          <a:xfrm>
            <a:off x="1809795" y="10625651"/>
            <a:ext cx="10876712" cy="1386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pc="600" sz="2800">
                <a:solidFill>
                  <a:srgbClr val="2B2C2B"/>
                </a:solidFill>
              </a:defRPr>
            </a:pPr>
            <a:r>
              <a:t>Pearson Correlation Coefficient</a:t>
            </a:r>
          </a:p>
          <a:p>
            <a:pPr algn="ctr">
              <a:defRPr spc="600" sz="2800">
                <a:solidFill>
                  <a:srgbClr val="2B2C2B"/>
                </a:solidFill>
              </a:defRPr>
            </a:pPr>
            <a:r>
              <a:t>R = 0.0090</a:t>
            </a:r>
          </a:p>
          <a:p>
            <a:pPr algn="ctr">
              <a:defRPr spc="600" sz="2800">
                <a:solidFill>
                  <a:srgbClr val="2B2C2B"/>
                </a:solidFill>
              </a:defRPr>
            </a:pPr>
            <a:r>
              <a:t>P-value = 0.5996</a:t>
            </a:r>
          </a:p>
        </p:txBody>
      </p:sp>
      <p:sp>
        <p:nvSpPr>
          <p:cNvPr id="136" name="Text"/>
          <p:cNvSpPr txBox="1"/>
          <p:nvPr/>
        </p:nvSpPr>
        <p:spPr>
          <a:xfrm>
            <a:off x="22330772" y="12799042"/>
            <a:ext cx="365001"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pic>
        <p:nvPicPr>
          <p:cNvPr id="137" name="Image" descr="Image"/>
          <p:cNvPicPr>
            <a:picLocks noChangeAspect="1"/>
          </p:cNvPicPr>
          <p:nvPr/>
        </p:nvPicPr>
        <p:blipFill>
          <a:blip r:embed="rId3">
            <a:extLst/>
          </a:blip>
          <a:stretch>
            <a:fillRect/>
          </a:stretch>
        </p:blipFill>
        <p:spPr>
          <a:xfrm>
            <a:off x="1481730" y="3146710"/>
            <a:ext cx="10414001" cy="6692901"/>
          </a:xfrm>
          <a:prstGeom prst="rect">
            <a:avLst/>
          </a:prstGeom>
          <a:ln w="12700">
            <a:miter lim="400000"/>
          </a:ln>
        </p:spPr>
      </p:pic>
      <p:sp>
        <p:nvSpPr>
          <p:cNvPr id="138" name="Rectangle 14"/>
          <p:cNvSpPr txBox="1"/>
          <p:nvPr/>
        </p:nvSpPr>
        <p:spPr>
          <a:xfrm>
            <a:off x="13173862" y="10808326"/>
            <a:ext cx="10876712" cy="1386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pc="600" sz="2800">
                <a:solidFill>
                  <a:srgbClr val="2B2C2B"/>
                </a:solidFill>
              </a:defRPr>
            </a:pPr>
            <a:r>
              <a:t>Pearson Correlation Coefficient</a:t>
            </a:r>
          </a:p>
          <a:p>
            <a:pPr algn="ctr">
              <a:defRPr spc="600" sz="2800">
                <a:solidFill>
                  <a:srgbClr val="2B2C2B"/>
                </a:solidFill>
              </a:defRPr>
            </a:pPr>
            <a:r>
              <a:t>R = 0.019</a:t>
            </a:r>
          </a:p>
          <a:p>
            <a:pPr algn="ctr">
              <a:defRPr spc="600" sz="2800">
                <a:solidFill>
                  <a:srgbClr val="2B2C2B"/>
                </a:solidFill>
              </a:defRPr>
            </a:pPr>
            <a:r>
              <a:t>P-value = 0.2632</a:t>
            </a:r>
          </a:p>
        </p:txBody>
      </p:sp>
      <p:pic>
        <p:nvPicPr>
          <p:cNvPr id="139" name="Image" descr="Image"/>
          <p:cNvPicPr>
            <a:picLocks noChangeAspect="1"/>
          </p:cNvPicPr>
          <p:nvPr/>
        </p:nvPicPr>
        <p:blipFill>
          <a:blip r:embed="rId4">
            <a:extLst/>
          </a:blip>
          <a:stretch>
            <a:fillRect/>
          </a:stretch>
        </p:blipFill>
        <p:spPr>
          <a:xfrm>
            <a:off x="12821473" y="3511550"/>
            <a:ext cx="10414001" cy="6692900"/>
          </a:xfrm>
          <a:prstGeom prst="rect">
            <a:avLst/>
          </a:prstGeom>
          <a:ln w="12700">
            <a:miter lim="400000"/>
          </a:ln>
        </p:spPr>
      </p:pic>
      <p:sp>
        <p:nvSpPr>
          <p:cNvPr id="140" name="Group 3"/>
          <p:cNvSpPr txBox="1"/>
          <p:nvPr/>
        </p:nvSpPr>
        <p:spPr>
          <a:xfrm>
            <a:off x="14053701" y="1002515"/>
            <a:ext cx="7614860" cy="1905159"/>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Year of Admission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TextBox 6"/>
          <p:cNvSpPr txBox="1"/>
          <p:nvPr>
            <p:ph type="sldNum" sz="quarter" idx="2"/>
          </p:nvPr>
        </p:nvSpPr>
        <p:spPr>
          <a:xfrm>
            <a:off x="23321739" y="610540"/>
            <a:ext cx="345151" cy="487645"/>
          </a:xfrm>
          <a:prstGeom prst="rect">
            <a:avLst/>
          </a:prstGeom>
          <a:extLst>
            <a:ext uri="{C572A759-6A51-4108-AA02-DFA0A04FC94B}">
              <ma14:wrappingTextBoxFlag xmlns:ma14="http://schemas.microsoft.com/office/mac/drawingml/2011/main" val="1"/>
            </a:ext>
          </a:extLst>
        </p:spPr>
        <p:txBody>
          <a:bodyPr/>
          <a:lstStyle>
            <a:lvl1pPr algn="ctr">
              <a:defRPr sz="2000">
                <a:solidFill>
                  <a:srgbClr val="FFFFFF"/>
                </a:solidFill>
                <a:latin typeface="+mn-lt"/>
                <a:ea typeface="+mn-ea"/>
                <a:cs typeface="+mn-cs"/>
                <a:sym typeface="Montserrat Regular"/>
              </a:defRPr>
            </a:lvl1pPr>
          </a:lstStyle>
          <a:p>
            <a:pPr/>
            <a:fld id="{86CB4B4D-7CA3-9044-876B-883B54F8677D}" type="slidenum"/>
          </a:p>
        </p:txBody>
      </p:sp>
      <p:sp>
        <p:nvSpPr>
          <p:cNvPr id="145" name="Group 3"/>
          <p:cNvSpPr txBox="1"/>
          <p:nvPr/>
        </p:nvSpPr>
        <p:spPr>
          <a:xfrm>
            <a:off x="2008601" y="947972"/>
            <a:ext cx="7616560" cy="2549094"/>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Target Variable</a:t>
            </a:r>
          </a:p>
        </p:txBody>
      </p:sp>
      <p:sp>
        <p:nvSpPr>
          <p:cNvPr id="146" name="Rectangle 14"/>
          <p:cNvSpPr txBox="1"/>
          <p:nvPr/>
        </p:nvSpPr>
        <p:spPr>
          <a:xfrm>
            <a:off x="3366068" y="10278670"/>
            <a:ext cx="7174364" cy="523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pc="600" sz="2800">
                <a:solidFill>
                  <a:srgbClr val="2B2C2B"/>
                </a:solidFill>
              </a:defRPr>
            </a:lvl1pPr>
          </a:lstStyle>
          <a:p>
            <a:pPr/>
            <a:r>
              <a:t>Total Bill</a:t>
            </a:r>
          </a:p>
        </p:txBody>
      </p:sp>
      <p:pic>
        <p:nvPicPr>
          <p:cNvPr id="147" name="Image" descr="Image"/>
          <p:cNvPicPr>
            <a:picLocks noChangeAspect="1"/>
          </p:cNvPicPr>
          <p:nvPr/>
        </p:nvPicPr>
        <p:blipFill>
          <a:blip r:embed="rId3">
            <a:extLst/>
          </a:blip>
          <a:stretch>
            <a:fillRect/>
          </a:stretch>
        </p:blipFill>
        <p:spPr>
          <a:xfrm>
            <a:off x="1682750" y="3505200"/>
            <a:ext cx="10134600" cy="6705600"/>
          </a:xfrm>
          <a:prstGeom prst="rect">
            <a:avLst/>
          </a:prstGeom>
          <a:ln w="12700">
            <a:miter lim="400000"/>
          </a:ln>
        </p:spPr>
      </p:pic>
      <p:pic>
        <p:nvPicPr>
          <p:cNvPr id="148" name="Image" descr="Image"/>
          <p:cNvPicPr>
            <a:picLocks noChangeAspect="1"/>
          </p:cNvPicPr>
          <p:nvPr/>
        </p:nvPicPr>
        <p:blipFill>
          <a:blip r:embed="rId4">
            <a:extLst/>
          </a:blip>
          <a:stretch>
            <a:fillRect/>
          </a:stretch>
        </p:blipFill>
        <p:spPr>
          <a:xfrm>
            <a:off x="13030200" y="3505200"/>
            <a:ext cx="9486900" cy="6705600"/>
          </a:xfrm>
          <a:prstGeom prst="rect">
            <a:avLst/>
          </a:prstGeom>
          <a:ln w="12700">
            <a:miter lim="400000"/>
          </a:ln>
        </p:spPr>
      </p:pic>
      <p:sp>
        <p:nvSpPr>
          <p:cNvPr id="149" name="Rectangle 14"/>
          <p:cNvSpPr txBox="1"/>
          <p:nvPr/>
        </p:nvSpPr>
        <p:spPr>
          <a:xfrm>
            <a:off x="14694468" y="10278670"/>
            <a:ext cx="7174364" cy="523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pc="600" sz="2800">
                <a:solidFill>
                  <a:srgbClr val="2B2C2B"/>
                </a:solidFill>
              </a:defRPr>
            </a:lvl1pPr>
          </a:lstStyle>
          <a:p>
            <a:pPr/>
            <a:r>
              <a:t>Total Bill (Log)</a:t>
            </a:r>
          </a:p>
        </p:txBody>
      </p:sp>
      <p:sp>
        <p:nvSpPr>
          <p:cNvPr id="150" name="Distribution"/>
          <p:cNvSpPr txBox="1"/>
          <p:nvPr/>
        </p:nvSpPr>
        <p:spPr>
          <a:xfrm>
            <a:off x="2089296" y="1931248"/>
            <a:ext cx="2419889" cy="58254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4000"/>
              </a:lnSpc>
              <a:defRPr spc="310" sz="2900"/>
            </a:lvl1pPr>
          </a:lstStyle>
          <a:p>
            <a:pPr/>
            <a:r>
              <a:t>Distribution</a:t>
            </a:r>
          </a:p>
        </p:txBody>
      </p:sp>
      <p:sp>
        <p:nvSpPr>
          <p:cNvPr id="151" name="Skewed Right"/>
          <p:cNvSpPr txBox="1"/>
          <p:nvPr/>
        </p:nvSpPr>
        <p:spPr>
          <a:xfrm>
            <a:off x="7855097" y="7620848"/>
            <a:ext cx="2850052" cy="58254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4000"/>
              </a:lnSpc>
              <a:defRPr spc="310" sz="2900"/>
            </a:lvl1pPr>
          </a:lstStyle>
          <a:p>
            <a:pPr/>
            <a:r>
              <a:t>Skewed Right</a:t>
            </a:r>
          </a:p>
        </p:txBody>
      </p:sp>
      <p:sp>
        <p:nvSpPr>
          <p:cNvPr id="152" name="Line"/>
          <p:cNvSpPr/>
          <p:nvPr/>
        </p:nvSpPr>
        <p:spPr>
          <a:xfrm flipV="1">
            <a:off x="9823450" y="6547213"/>
            <a:ext cx="5560219" cy="74060"/>
          </a:xfrm>
          <a:prstGeom prst="line">
            <a:avLst/>
          </a:prstGeom>
          <a:ln w="101600">
            <a:solidFill>
              <a:schemeClr val="accent1"/>
            </a:solidFill>
            <a:miter/>
            <a:tailEnd type="triangle"/>
          </a:ln>
        </p:spPr>
        <p:txBody>
          <a:bodyPr lIns="45719" rIns="45719"/>
          <a:lstStyle/>
          <a:p>
            <a:pPr/>
          </a:p>
        </p:txBody>
      </p:sp>
      <p:sp>
        <p:nvSpPr>
          <p:cNvPr id="153" name="Natural Log"/>
          <p:cNvSpPr txBox="1"/>
          <p:nvPr/>
        </p:nvSpPr>
        <p:spPr>
          <a:xfrm>
            <a:off x="11056755" y="5789780"/>
            <a:ext cx="3092932" cy="52324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b="1" spc="600" sz="2800">
                <a:solidFill>
                  <a:srgbClr val="2B2C2B"/>
                </a:solidFill>
              </a:defRPr>
            </a:lvl1pPr>
          </a:lstStyle>
          <a:p>
            <a:pPr/>
            <a:r>
              <a:t> Natural Log</a:t>
            </a:r>
          </a:p>
        </p:txBody>
      </p:sp>
      <p:sp>
        <p:nvSpPr>
          <p:cNvPr id="154" name="To ensure approximate normality"/>
          <p:cNvSpPr txBox="1"/>
          <p:nvPr/>
        </p:nvSpPr>
        <p:spPr>
          <a:xfrm>
            <a:off x="9285675" y="12000230"/>
            <a:ext cx="6736667" cy="637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To ensure approximate normality</a:t>
            </a:r>
          </a:p>
        </p:txBody>
      </p:sp>
      <p:sp>
        <p:nvSpPr>
          <p:cNvPr id="155" name="Text"/>
          <p:cNvSpPr txBox="1"/>
          <p:nvPr/>
        </p:nvSpPr>
        <p:spPr>
          <a:xfrm>
            <a:off x="22330772" y="12799042"/>
            <a:ext cx="365001"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TextBox 6"/>
          <p:cNvSpPr txBox="1"/>
          <p:nvPr>
            <p:ph type="sldNum" sz="quarter" idx="2"/>
          </p:nvPr>
        </p:nvSpPr>
        <p:spPr>
          <a:xfrm>
            <a:off x="23315516" y="610540"/>
            <a:ext cx="357597" cy="487645"/>
          </a:xfrm>
          <a:prstGeom prst="rect">
            <a:avLst/>
          </a:prstGeom>
          <a:extLst>
            <a:ext uri="{C572A759-6A51-4108-AA02-DFA0A04FC94B}">
              <ma14:wrappingTextBoxFlag xmlns:ma14="http://schemas.microsoft.com/office/mac/drawingml/2011/main" val="1"/>
            </a:ext>
          </a:extLst>
        </p:spPr>
        <p:txBody>
          <a:bodyPr/>
          <a:lstStyle>
            <a:lvl1pPr algn="ctr">
              <a:defRPr sz="2000">
                <a:solidFill>
                  <a:srgbClr val="FFFFFF"/>
                </a:solidFill>
                <a:latin typeface="+mn-lt"/>
                <a:ea typeface="+mn-ea"/>
                <a:cs typeface="+mn-cs"/>
                <a:sym typeface="Montserrat Regular"/>
              </a:defRPr>
            </a:lvl1pPr>
          </a:lstStyle>
          <a:p>
            <a:pPr/>
            <a:fld id="{86CB4B4D-7CA3-9044-876B-883B54F8677D}" type="slidenum"/>
          </a:p>
        </p:txBody>
      </p:sp>
      <p:sp>
        <p:nvSpPr>
          <p:cNvPr id="160" name="Group 3"/>
          <p:cNvSpPr txBox="1"/>
          <p:nvPr/>
        </p:nvSpPr>
        <p:spPr>
          <a:xfrm>
            <a:off x="1378722" y="838158"/>
            <a:ext cx="6846505" cy="2291374"/>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Demographics</a:t>
            </a:r>
          </a:p>
        </p:txBody>
      </p:sp>
      <p:graphicFrame>
        <p:nvGraphicFramePr>
          <p:cNvPr id="161" name="Table"/>
          <p:cNvGraphicFramePr/>
          <p:nvPr/>
        </p:nvGraphicFramePr>
        <p:xfrm>
          <a:off x="3159317" y="2553203"/>
          <a:ext cx="20164536" cy="10207527"/>
        </p:xfrm>
        <a:graphic xmlns:a="http://schemas.openxmlformats.org/drawingml/2006/main">
          <a:graphicData uri="http://schemas.openxmlformats.org/drawingml/2006/table">
            <a:tbl>
              <a:tblPr firstCol="1" firstRow="0" lastCol="0" lastRow="0" bandCol="0" bandRow="1" rtl="0">
                <a:tableStyleId>{4C3C2611-4C71-4FC5-86AE-919BDF0F9419}</a:tableStyleId>
              </a:tblPr>
              <a:tblGrid>
                <a:gridCol w="3461050"/>
                <a:gridCol w="4599684"/>
                <a:gridCol w="4101507"/>
                <a:gridCol w="2941342"/>
                <a:gridCol w="2949081"/>
              </a:tblGrid>
              <a:tr h="635000">
                <a:tc>
                  <a:txBody>
                    <a:bodyPr/>
                    <a:lstStyle/>
                    <a:p>
                      <a:pPr defTabSz="1828343">
                        <a:defRPr sz="3000"/>
                      </a:pPr>
                    </a:p>
                  </a:txBody>
                  <a:tcPr marL="0" marR="0" marT="0" marB="0" anchor="t" anchorCtr="0" horzOverflow="overflow"/>
                </a:tc>
                <a:tc>
                  <a:txBody>
                    <a:bodyPr/>
                    <a:lstStyle/>
                    <a:p>
                      <a:pPr defTabSz="1828343">
                        <a:defRPr b="1" sz="3200">
                          <a:solidFill>
                            <a:srgbClr val="FFFFFF"/>
                          </a:solidFill>
                        </a:defRPr>
                      </a:pPr>
                    </a:p>
                  </a:txBody>
                  <a:tcPr marL="0" marR="0" marT="0" marB="0" anchor="t" anchorCtr="0" horzOverflow="overflow">
                    <a:solidFill>
                      <a:schemeClr val="accent1"/>
                    </a:solidFill>
                  </a:tcPr>
                </a:tc>
                <a:tc>
                  <a:txBody>
                    <a:bodyPr/>
                    <a:lstStyle/>
                    <a:p>
                      <a:pPr algn="ctr" defTabSz="1828343">
                        <a:defRPr sz="1800">
                          <a:solidFill>
                            <a:srgbClr val="000000"/>
                          </a:solidFill>
                        </a:defRPr>
                      </a:pPr>
                      <a:r>
                        <a:rPr b="1" sz="3200">
                          <a:solidFill>
                            <a:srgbClr val="FFFFFF"/>
                          </a:solidFill>
                        </a:rPr>
                        <a:t>Count (per patient)</a:t>
                      </a:r>
                    </a:p>
                  </a:txBody>
                  <a:tcPr marL="0" marR="0" marT="0" marB="0" anchor="t" anchorCtr="0" horzOverflow="overflow">
                    <a:solidFill>
                      <a:schemeClr val="accent1"/>
                    </a:solidFill>
                  </a:tcPr>
                </a:tc>
                <a:tc gridSpan="2">
                  <a:txBody>
                    <a:bodyPr/>
                    <a:lstStyle/>
                    <a:p>
                      <a:pPr algn="ctr" defTabSz="1828343">
                        <a:defRPr sz="1800">
                          <a:solidFill>
                            <a:srgbClr val="000000"/>
                          </a:solidFill>
                        </a:defRPr>
                      </a:pPr>
                      <a:r>
                        <a:rPr b="1" sz="3200">
                          <a:solidFill>
                            <a:srgbClr val="FFFFFF"/>
                          </a:solidFill>
                        </a:rPr>
                        <a:t>Total Bill (per adm)</a:t>
                      </a:r>
                    </a:p>
                  </a:txBody>
                  <a:tcPr marL="0" marR="0" marT="0" marB="0" anchor="t" anchorCtr="0" horzOverflow="overflow">
                    <a:solidFill>
                      <a:schemeClr val="accent1"/>
                    </a:solidFill>
                  </a:tcPr>
                </a:tc>
                <a:tc hMerge="1">
                  <a:tcPr/>
                </a:tc>
              </a:tr>
              <a:tr h="635000">
                <a:tc>
                  <a:txBody>
                    <a:bodyPr/>
                    <a:lstStyle/>
                    <a:p>
                      <a:pPr defTabSz="1828343">
                        <a:defRPr sz="3000"/>
                      </a:pPr>
                    </a:p>
                  </a:txBody>
                  <a:tcPr marL="0" marR="0" marT="0" marB="0" anchor="t" anchorCtr="0" horzOverflow="overflow">
                    <a:lnB w="38100">
                      <a:solidFill>
                        <a:srgbClr val="FFFFFF"/>
                      </a:solidFill>
                    </a:lnB>
                  </a:tcPr>
                </a:tc>
                <a:tc>
                  <a:txBody>
                    <a:bodyPr/>
                    <a:lstStyle/>
                    <a:p>
                      <a:pPr defTabSz="1828343">
                        <a:defRPr b="1" sz="3200">
                          <a:solidFill>
                            <a:srgbClr val="FFFFFF"/>
                          </a:solidFill>
                        </a:defRPr>
                      </a:pPr>
                    </a:p>
                  </a:txBody>
                  <a:tcPr marL="0" marR="0" marT="0" marB="0" anchor="t" anchorCtr="0" horzOverflow="overflow">
                    <a:lnB w="38100">
                      <a:solidFill>
                        <a:srgbClr val="FFFFFF"/>
                      </a:solidFill>
                    </a:lnB>
                    <a:solidFill>
                      <a:schemeClr val="accent1"/>
                    </a:solidFill>
                  </a:tcPr>
                </a:tc>
                <a:tc>
                  <a:txBody>
                    <a:bodyPr/>
                    <a:lstStyle/>
                    <a:p>
                      <a:pPr algn="ctr" defTabSz="1828343">
                        <a:defRPr b="1" sz="3200">
                          <a:solidFill>
                            <a:srgbClr val="FFFFFF"/>
                          </a:solidFill>
                        </a:defRPr>
                      </a:pPr>
                    </a:p>
                  </a:txBody>
                  <a:tcPr marL="0" marR="0" marT="0" marB="0" anchor="t" anchorCtr="0" horzOverflow="overflow">
                    <a:lnB w="38100">
                      <a:solidFill>
                        <a:srgbClr val="FFFFFF"/>
                      </a:solidFill>
                    </a:lnB>
                    <a:solidFill>
                      <a:schemeClr val="accent1"/>
                    </a:solidFill>
                  </a:tcPr>
                </a:tc>
                <a:tc>
                  <a:txBody>
                    <a:bodyPr/>
                    <a:lstStyle/>
                    <a:p>
                      <a:pPr algn="ctr" defTabSz="1828343">
                        <a:defRPr sz="1800">
                          <a:solidFill>
                            <a:srgbClr val="000000"/>
                          </a:solidFill>
                        </a:defRPr>
                      </a:pPr>
                      <a:r>
                        <a:rPr b="1" sz="3200">
                          <a:solidFill>
                            <a:srgbClr val="FFFFFF"/>
                          </a:solidFill>
                        </a:rPr>
                        <a:t>Mean</a:t>
                      </a:r>
                    </a:p>
                  </a:txBody>
                  <a:tcPr marL="0" marR="0" marT="0" marB="0" anchor="t" anchorCtr="0" horzOverflow="overflow">
                    <a:lnB w="38100">
                      <a:solidFill>
                        <a:srgbClr val="FFFFFF"/>
                      </a:solidFill>
                    </a:lnB>
                    <a:solidFill>
                      <a:schemeClr val="accent1"/>
                    </a:solidFill>
                  </a:tcPr>
                </a:tc>
                <a:tc>
                  <a:txBody>
                    <a:bodyPr/>
                    <a:lstStyle/>
                    <a:p>
                      <a:pPr algn="ctr" defTabSz="1828343">
                        <a:defRPr sz="1800">
                          <a:solidFill>
                            <a:srgbClr val="000000"/>
                          </a:solidFill>
                        </a:defRPr>
                      </a:pPr>
                      <a:r>
                        <a:rPr b="1" sz="3200">
                          <a:solidFill>
                            <a:srgbClr val="FFFFFF"/>
                          </a:solidFill>
                        </a:rPr>
                        <a:t>P-Value</a:t>
                      </a:r>
                    </a:p>
                  </a:txBody>
                  <a:tcPr marL="0" marR="0" marT="0" marB="0" anchor="t" anchorCtr="0" horzOverflow="overflow">
                    <a:lnB w="38100">
                      <a:solidFill>
                        <a:srgbClr val="FFFFFF"/>
                      </a:solidFill>
                    </a:lnB>
                    <a:solidFill>
                      <a:schemeClr val="accent1"/>
                    </a:solidFill>
                  </a:tcPr>
                </a:tc>
              </a:tr>
              <a:tr h="635000">
                <a:tc>
                  <a:txBody>
                    <a:bodyPr/>
                    <a:lstStyle/>
                    <a:p>
                      <a:pPr defTabSz="1828343">
                        <a:defRPr b="0" sz="1800">
                          <a:solidFill>
                            <a:srgbClr val="000000"/>
                          </a:solidFill>
                        </a:defRPr>
                      </a:pPr>
                      <a:r>
                        <a:rPr b="1" sz="3000">
                          <a:solidFill>
                            <a:srgbClr val="FFFFFF"/>
                          </a:solidFill>
                        </a:rPr>
                        <a:t>Total</a:t>
                      </a:r>
                    </a:p>
                  </a:txBody>
                  <a:tcPr marL="0" marR="0" marT="0" marB="0" anchor="t" anchorCtr="0" horzOverflow="overflow">
                    <a:lnT w="38100">
                      <a:solidFill>
                        <a:srgbClr val="FFFFFF"/>
                      </a:solidFill>
                    </a:lnT>
                  </a:tcPr>
                </a:tc>
                <a:tc>
                  <a:txBody>
                    <a:bodyPr/>
                    <a:lstStyle/>
                    <a:p>
                      <a:pPr defTabSz="1828343">
                        <a:defRPr sz="3500"/>
                      </a:pPr>
                    </a:p>
                  </a:txBody>
                  <a:tcPr marL="0" marR="0" marT="0" marB="0" anchor="t" anchorCtr="0" horzOverflow="overflow">
                    <a:lnT w="38100">
                      <a:solidFill>
                        <a:srgbClr val="FFFFFF"/>
                      </a:solidFill>
                    </a:lnT>
                  </a:tcPr>
                </a:tc>
                <a:tc>
                  <a:txBody>
                    <a:bodyPr/>
                    <a:lstStyle/>
                    <a:p>
                      <a:pPr algn="ctr" defTabSz="1828343">
                        <a:defRPr sz="1800">
                          <a:solidFill>
                            <a:srgbClr val="000000"/>
                          </a:solidFill>
                        </a:defRPr>
                      </a:pPr>
                      <a:r>
                        <a:rPr b="1" sz="3500">
                          <a:solidFill>
                            <a:srgbClr val="737572"/>
                          </a:solidFill>
                        </a:rPr>
                        <a:t>3,000</a:t>
                      </a:r>
                    </a:p>
                  </a:txBody>
                  <a:tcPr marL="0" marR="0" marT="0" marB="0" anchor="t" anchorCtr="0" horzOverflow="overflow">
                    <a:lnT w="38100">
                      <a:solidFill>
                        <a:srgbClr val="FFFFFF"/>
                      </a:solidFill>
                    </a:lnT>
                  </a:tcPr>
                </a:tc>
                <a:tc>
                  <a:txBody>
                    <a:bodyPr/>
                    <a:lstStyle/>
                    <a:p>
                      <a:pPr algn="ctr" defTabSz="1828343">
                        <a:defRPr sz="1800">
                          <a:solidFill>
                            <a:srgbClr val="000000"/>
                          </a:solidFill>
                        </a:defRPr>
                      </a:pPr>
                      <a:r>
                        <a:rPr b="1" sz="3500">
                          <a:solidFill>
                            <a:srgbClr val="737572"/>
                          </a:solidFill>
                        </a:rPr>
                        <a:t>21,859</a:t>
                      </a:r>
                    </a:p>
                  </a:txBody>
                  <a:tcPr marL="0" marR="0" marT="0" marB="0" anchor="t" anchorCtr="0" horzOverflow="overflow">
                    <a:lnT w="38100">
                      <a:solidFill>
                        <a:srgbClr val="FFFFFF"/>
                      </a:solidFill>
                    </a:lnT>
                  </a:tcPr>
                </a:tc>
                <a:tc>
                  <a:txBody>
                    <a:bodyPr/>
                    <a:lstStyle/>
                    <a:p>
                      <a:pPr algn="ctr" defTabSz="1828343">
                        <a:defRPr sz="3500"/>
                      </a:pPr>
                    </a:p>
                  </a:txBody>
                  <a:tcPr marL="0" marR="0" marT="0" marB="0" anchor="t" anchorCtr="0" horzOverflow="overflow">
                    <a:lnT w="38100">
                      <a:solidFill>
                        <a:srgbClr val="FFFFFF"/>
                      </a:solidFill>
                    </a:lnT>
                  </a:tcPr>
                </a:tc>
              </a:tr>
              <a:tr h="635000">
                <a:tc>
                  <a:txBody>
                    <a:bodyPr/>
                    <a:lstStyle/>
                    <a:p>
                      <a:pPr defTabSz="1828343">
                        <a:defRPr b="0" sz="1800">
                          <a:solidFill>
                            <a:srgbClr val="000000"/>
                          </a:solidFill>
                        </a:defRPr>
                      </a:pPr>
                      <a:r>
                        <a:rPr b="1" sz="3000">
                          <a:solidFill>
                            <a:srgbClr val="FFFFFF"/>
                          </a:solidFill>
                        </a:rPr>
                        <a:t>Gender</a:t>
                      </a:r>
                    </a:p>
                  </a:txBody>
                  <a:tcPr marL="0" marR="0" marT="0" marB="0" anchor="t" anchorCtr="0" horzOverflow="overflow"/>
                </a:tc>
                <a:tc>
                  <a:txBody>
                    <a:bodyPr/>
                    <a:lstStyle/>
                    <a:p>
                      <a:pPr defTabSz="1828343">
                        <a:defRPr sz="1800">
                          <a:solidFill>
                            <a:srgbClr val="000000"/>
                          </a:solidFill>
                        </a:defRPr>
                      </a:pPr>
                      <a:r>
                        <a:rPr sz="3500">
                          <a:solidFill>
                            <a:srgbClr val="737572"/>
                          </a:solidFill>
                        </a:rPr>
                        <a:t>Female (1)</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1,497</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21,273</a:t>
                      </a:r>
                    </a:p>
                  </a:txBody>
                  <a:tcPr marL="0" marR="0" marT="0" marB="0" anchor="t" anchorCtr="0" horzOverflow="overflow"/>
                </a:tc>
                <a:tc>
                  <a:txBody>
                    <a:bodyPr/>
                    <a:lstStyle/>
                    <a:p>
                      <a:pPr algn="ctr" defTabSz="1828343">
                        <a:defRPr sz="1800">
                          <a:solidFill>
                            <a:srgbClr val="000000"/>
                          </a:solidFill>
                        </a:defRPr>
                      </a:pPr>
                      <a:r>
                        <a:rPr b="1" sz="3500">
                          <a:solidFill>
                            <a:srgbClr val="737572"/>
                          </a:solidFill>
                        </a:rPr>
                        <a:t>&lt;0.01*</a:t>
                      </a:r>
                    </a:p>
                  </a:txBody>
                  <a:tcPr marL="0" marR="0" marT="0" marB="0" anchor="t" anchorCtr="0" horzOverflow="overflow"/>
                </a:tc>
              </a:tr>
              <a:tr h="635000">
                <a:tc>
                  <a:txBody>
                    <a:bodyPr/>
                    <a:lstStyle/>
                    <a:p>
                      <a:pPr defTabSz="1828343">
                        <a:defRPr sz="3000"/>
                      </a:pPr>
                    </a:p>
                  </a:txBody>
                  <a:tcPr marL="0" marR="0" marT="0" marB="0" anchor="t" anchorCtr="0" horzOverflow="overflow"/>
                </a:tc>
                <a:tc>
                  <a:txBody>
                    <a:bodyPr/>
                    <a:lstStyle/>
                    <a:p>
                      <a:pPr defTabSz="1828343">
                        <a:defRPr sz="1800">
                          <a:solidFill>
                            <a:srgbClr val="000000"/>
                          </a:solidFill>
                        </a:defRPr>
                      </a:pPr>
                      <a:r>
                        <a:rPr sz="3500">
                          <a:solidFill>
                            <a:srgbClr val="737572"/>
                          </a:solidFill>
                        </a:rPr>
                        <a:t>Male (0)</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1,503</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22,446</a:t>
                      </a:r>
                    </a:p>
                  </a:txBody>
                  <a:tcPr marL="0" marR="0" marT="0" marB="0" anchor="t" anchorCtr="0" horzOverflow="overflow"/>
                </a:tc>
                <a:tc>
                  <a:txBody>
                    <a:bodyPr/>
                    <a:lstStyle/>
                    <a:p>
                      <a:pPr algn="ctr" defTabSz="1828343">
                        <a:defRPr sz="3500"/>
                      </a:pPr>
                    </a:p>
                  </a:txBody>
                  <a:tcPr marL="0" marR="0" marT="0" marB="0" anchor="t" anchorCtr="0" horzOverflow="overflow"/>
                </a:tc>
              </a:tr>
              <a:tr h="635000">
                <a:tc>
                  <a:txBody>
                    <a:bodyPr/>
                    <a:lstStyle/>
                    <a:p>
                      <a:pPr defTabSz="1828343">
                        <a:defRPr b="0" sz="1800">
                          <a:solidFill>
                            <a:srgbClr val="000000"/>
                          </a:solidFill>
                        </a:defRPr>
                      </a:pPr>
                      <a:r>
                        <a:rPr b="1" sz="3000">
                          <a:solidFill>
                            <a:srgbClr val="FFFFFF"/>
                          </a:solidFill>
                        </a:rPr>
                        <a:t>Resident Status</a:t>
                      </a:r>
                    </a:p>
                  </a:txBody>
                  <a:tcPr marL="0" marR="0" marT="0" marB="0" anchor="t" anchorCtr="0" horzOverflow="overflow"/>
                </a:tc>
                <a:tc>
                  <a:txBody>
                    <a:bodyPr/>
                    <a:lstStyle/>
                    <a:p>
                      <a:pPr defTabSz="1828343">
                        <a:defRPr sz="1800">
                          <a:solidFill>
                            <a:srgbClr val="000000"/>
                          </a:solidFill>
                        </a:defRPr>
                      </a:pPr>
                      <a:r>
                        <a:rPr sz="3500">
                          <a:solidFill>
                            <a:srgbClr val="737572"/>
                          </a:solidFill>
                        </a:rPr>
                        <a:t>Singaporean (0)</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2,392</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20,211</a:t>
                      </a:r>
                    </a:p>
                  </a:txBody>
                  <a:tcPr marL="0" marR="0" marT="0" marB="0" anchor="t" anchorCtr="0" horzOverflow="overflow"/>
                </a:tc>
                <a:tc>
                  <a:txBody>
                    <a:bodyPr/>
                    <a:lstStyle/>
                    <a:p>
                      <a:pPr algn="ctr" defTabSz="1828343">
                        <a:defRPr sz="1800">
                          <a:solidFill>
                            <a:srgbClr val="000000"/>
                          </a:solidFill>
                        </a:defRPr>
                      </a:pPr>
                      <a:r>
                        <a:rPr b="1" sz="3500">
                          <a:solidFill>
                            <a:srgbClr val="737572"/>
                          </a:solidFill>
                        </a:rPr>
                        <a:t>&lt;0.01*</a:t>
                      </a:r>
                    </a:p>
                  </a:txBody>
                  <a:tcPr marL="0" marR="0" marT="0" marB="0" anchor="t" anchorCtr="0" horzOverflow="overflow"/>
                </a:tc>
              </a:tr>
              <a:tr h="635000">
                <a:tc>
                  <a:txBody>
                    <a:bodyPr/>
                    <a:lstStyle/>
                    <a:p>
                      <a:pPr defTabSz="1828343">
                        <a:defRPr sz="3000"/>
                      </a:pPr>
                    </a:p>
                  </a:txBody>
                  <a:tcPr marL="0" marR="0" marT="0" marB="0" anchor="t" anchorCtr="0" horzOverflow="overflow"/>
                </a:tc>
                <a:tc>
                  <a:txBody>
                    <a:bodyPr/>
                    <a:lstStyle/>
                    <a:p>
                      <a:pPr defTabSz="1828343">
                        <a:defRPr sz="1800">
                          <a:solidFill>
                            <a:srgbClr val="000000"/>
                          </a:solidFill>
                        </a:defRPr>
                      </a:pPr>
                      <a:r>
                        <a:rPr sz="3500">
                          <a:solidFill>
                            <a:srgbClr val="737572"/>
                          </a:solidFill>
                        </a:rPr>
                        <a:t>PR (1)</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465</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24,370</a:t>
                      </a:r>
                    </a:p>
                  </a:txBody>
                  <a:tcPr marL="0" marR="0" marT="0" marB="0" anchor="t" anchorCtr="0" horzOverflow="overflow"/>
                </a:tc>
                <a:tc>
                  <a:txBody>
                    <a:bodyPr/>
                    <a:lstStyle/>
                    <a:p>
                      <a:pPr algn="ctr" defTabSz="1828343">
                        <a:defRPr sz="3500"/>
                      </a:pPr>
                    </a:p>
                  </a:txBody>
                  <a:tcPr marL="0" marR="0" marT="0" marB="0" anchor="t" anchorCtr="0" horzOverflow="overflow"/>
                </a:tc>
              </a:tr>
              <a:tr h="635000">
                <a:tc>
                  <a:txBody>
                    <a:bodyPr/>
                    <a:lstStyle/>
                    <a:p>
                      <a:pPr defTabSz="1828343">
                        <a:defRPr sz="3000"/>
                      </a:pPr>
                    </a:p>
                  </a:txBody>
                  <a:tcPr marL="0" marR="0" marT="0" marB="0" anchor="t" anchorCtr="0" horzOverflow="overflow"/>
                </a:tc>
                <a:tc>
                  <a:txBody>
                    <a:bodyPr/>
                    <a:lstStyle/>
                    <a:p>
                      <a:pPr defTabSz="1828343">
                        <a:defRPr sz="1800">
                          <a:solidFill>
                            <a:srgbClr val="000000"/>
                          </a:solidFill>
                        </a:defRPr>
                      </a:pPr>
                      <a:r>
                        <a:rPr sz="3500">
                          <a:solidFill>
                            <a:srgbClr val="737572"/>
                          </a:solidFill>
                        </a:rPr>
                        <a:t>Foreigner (2)</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143</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41,704</a:t>
                      </a:r>
                    </a:p>
                  </a:txBody>
                  <a:tcPr marL="0" marR="0" marT="0" marB="0" anchor="t" anchorCtr="0" horzOverflow="overflow"/>
                </a:tc>
                <a:tc>
                  <a:txBody>
                    <a:bodyPr/>
                    <a:lstStyle/>
                    <a:p>
                      <a:pPr algn="ctr" defTabSz="1828343">
                        <a:defRPr sz="3500"/>
                      </a:pPr>
                    </a:p>
                  </a:txBody>
                  <a:tcPr marL="0" marR="0" marT="0" marB="0" anchor="t" anchorCtr="0" horzOverflow="overflow"/>
                </a:tc>
              </a:tr>
              <a:tr h="635000">
                <a:tc>
                  <a:txBody>
                    <a:bodyPr/>
                    <a:lstStyle/>
                    <a:p>
                      <a:pPr defTabSz="1828343">
                        <a:defRPr b="0" sz="1800">
                          <a:solidFill>
                            <a:srgbClr val="000000"/>
                          </a:solidFill>
                        </a:defRPr>
                      </a:pPr>
                      <a:r>
                        <a:rPr b="1" sz="3000">
                          <a:solidFill>
                            <a:srgbClr val="FFFFFF"/>
                          </a:solidFill>
                        </a:rPr>
                        <a:t>Race</a:t>
                      </a:r>
                    </a:p>
                  </a:txBody>
                  <a:tcPr marL="0" marR="0" marT="0" marB="0" anchor="t" anchorCtr="0" horzOverflow="overflow"/>
                </a:tc>
                <a:tc>
                  <a:txBody>
                    <a:bodyPr/>
                    <a:lstStyle/>
                    <a:p>
                      <a:pPr defTabSz="1828343">
                        <a:defRPr sz="1800">
                          <a:solidFill>
                            <a:srgbClr val="000000"/>
                          </a:solidFill>
                        </a:defRPr>
                      </a:pPr>
                      <a:r>
                        <a:rPr sz="3500">
                          <a:solidFill>
                            <a:srgbClr val="737572"/>
                          </a:solidFill>
                        </a:rPr>
                        <a:t>Indian (1)</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295</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23,682</a:t>
                      </a:r>
                    </a:p>
                  </a:txBody>
                  <a:tcPr marL="0" marR="0" marT="0" marB="0" anchor="t" anchorCtr="0" horzOverflow="overflow"/>
                </a:tc>
                <a:tc>
                  <a:txBody>
                    <a:bodyPr/>
                    <a:lstStyle/>
                    <a:p>
                      <a:pPr algn="ctr" defTabSz="1828343">
                        <a:defRPr sz="1800">
                          <a:solidFill>
                            <a:srgbClr val="000000"/>
                          </a:solidFill>
                        </a:defRPr>
                      </a:pPr>
                      <a:r>
                        <a:rPr b="1" sz="3500">
                          <a:solidFill>
                            <a:srgbClr val="737572"/>
                          </a:solidFill>
                        </a:rPr>
                        <a:t>&lt;0.01*</a:t>
                      </a:r>
                    </a:p>
                  </a:txBody>
                  <a:tcPr marL="0" marR="0" marT="0" marB="0" anchor="t" anchorCtr="0" horzOverflow="overflow"/>
                </a:tc>
              </a:tr>
              <a:tr h="635000">
                <a:tc>
                  <a:txBody>
                    <a:bodyPr/>
                    <a:lstStyle/>
                    <a:p>
                      <a:pPr defTabSz="1828343">
                        <a:defRPr sz="3000"/>
                      </a:pPr>
                    </a:p>
                  </a:txBody>
                  <a:tcPr marL="0" marR="0" marT="0" marB="0" anchor="t" anchorCtr="0" horzOverflow="overflow"/>
                </a:tc>
                <a:tc>
                  <a:txBody>
                    <a:bodyPr/>
                    <a:lstStyle/>
                    <a:p>
                      <a:pPr defTabSz="1828343">
                        <a:defRPr sz="1800">
                          <a:solidFill>
                            <a:srgbClr val="000000"/>
                          </a:solidFill>
                        </a:defRPr>
                      </a:pPr>
                      <a:r>
                        <a:rPr sz="3500">
                          <a:solidFill>
                            <a:srgbClr val="737572"/>
                          </a:solidFill>
                        </a:rPr>
                        <a:t>Chinese (2)</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1,915</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19,118</a:t>
                      </a:r>
                    </a:p>
                  </a:txBody>
                  <a:tcPr marL="0" marR="0" marT="0" marB="0" anchor="t" anchorCtr="0" horzOverflow="overflow"/>
                </a:tc>
                <a:tc>
                  <a:txBody>
                    <a:bodyPr/>
                    <a:lstStyle/>
                    <a:p>
                      <a:pPr algn="ctr" defTabSz="1828343">
                        <a:defRPr sz="3500"/>
                      </a:pPr>
                    </a:p>
                  </a:txBody>
                  <a:tcPr marL="0" marR="0" marT="0" marB="0" anchor="t" anchorCtr="0" horzOverflow="overflow"/>
                </a:tc>
              </a:tr>
              <a:tr h="635000">
                <a:tc>
                  <a:txBody>
                    <a:bodyPr/>
                    <a:lstStyle/>
                    <a:p>
                      <a:pPr defTabSz="1828343">
                        <a:defRPr sz="3000"/>
                      </a:pPr>
                    </a:p>
                  </a:txBody>
                  <a:tcPr marL="0" marR="0" marT="0" marB="0" anchor="t" anchorCtr="0" horzOverflow="overflow"/>
                </a:tc>
                <a:tc>
                  <a:txBody>
                    <a:bodyPr/>
                    <a:lstStyle/>
                    <a:p>
                      <a:pPr defTabSz="1828343">
                        <a:defRPr sz="1800">
                          <a:solidFill>
                            <a:srgbClr val="000000"/>
                          </a:solidFill>
                        </a:defRPr>
                      </a:pPr>
                      <a:r>
                        <a:rPr sz="3500">
                          <a:solidFill>
                            <a:srgbClr val="737572"/>
                          </a:solidFill>
                        </a:rPr>
                        <a:t>Malay (3)</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629</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29,506</a:t>
                      </a:r>
                    </a:p>
                  </a:txBody>
                  <a:tcPr marL="0" marR="0" marT="0" marB="0" anchor="t" anchorCtr="0" horzOverflow="overflow"/>
                </a:tc>
                <a:tc>
                  <a:txBody>
                    <a:bodyPr/>
                    <a:lstStyle/>
                    <a:p>
                      <a:pPr algn="ctr" defTabSz="1828343">
                        <a:defRPr sz="3500"/>
                      </a:pPr>
                    </a:p>
                  </a:txBody>
                  <a:tcPr marL="0" marR="0" marT="0" marB="0" anchor="t" anchorCtr="0" horzOverflow="overflow"/>
                </a:tc>
              </a:tr>
              <a:tr h="635000">
                <a:tc>
                  <a:txBody>
                    <a:bodyPr/>
                    <a:lstStyle/>
                    <a:p>
                      <a:pPr defTabSz="1828343">
                        <a:defRPr sz="3000"/>
                      </a:pPr>
                    </a:p>
                  </a:txBody>
                  <a:tcPr marL="0" marR="0" marT="0" marB="0" anchor="t" anchorCtr="0" horzOverflow="overflow"/>
                </a:tc>
                <a:tc>
                  <a:txBody>
                    <a:bodyPr/>
                    <a:lstStyle/>
                    <a:p>
                      <a:pPr defTabSz="1828343">
                        <a:defRPr sz="1800">
                          <a:solidFill>
                            <a:srgbClr val="000000"/>
                          </a:solidFill>
                        </a:defRPr>
                      </a:pPr>
                      <a:r>
                        <a:rPr sz="3500">
                          <a:solidFill>
                            <a:srgbClr val="737572"/>
                          </a:solidFill>
                        </a:rPr>
                        <a:t>Others (4)</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161</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21,320</a:t>
                      </a:r>
                    </a:p>
                  </a:txBody>
                  <a:tcPr marL="0" marR="0" marT="0" marB="0" anchor="t" anchorCtr="0" horzOverflow="overflow"/>
                </a:tc>
                <a:tc>
                  <a:txBody>
                    <a:bodyPr/>
                    <a:lstStyle/>
                    <a:p>
                      <a:pPr algn="ctr" defTabSz="1828343">
                        <a:defRPr sz="3500"/>
                      </a:pPr>
                    </a:p>
                  </a:txBody>
                  <a:tcPr marL="0" marR="0" marT="0" marB="0" anchor="t" anchorCtr="0" horzOverflow="overflow"/>
                </a:tc>
              </a:tr>
              <a:tr h="635000">
                <a:tc>
                  <a:txBody>
                    <a:bodyPr/>
                    <a:lstStyle/>
                    <a:p>
                      <a:pPr defTabSz="1828343">
                        <a:defRPr b="0" sz="1800">
                          <a:solidFill>
                            <a:srgbClr val="000000"/>
                          </a:solidFill>
                        </a:defRPr>
                      </a:pPr>
                      <a:r>
                        <a:rPr b="1" sz="3000">
                          <a:solidFill>
                            <a:srgbClr val="FFFFFF"/>
                          </a:solidFill>
                        </a:rPr>
                        <a:t>Age</a:t>
                      </a:r>
                    </a:p>
                  </a:txBody>
                  <a:tcPr marL="0" marR="0" marT="0" marB="0" anchor="t" anchorCtr="0" horzOverflow="overflow"/>
                </a:tc>
                <a:tc>
                  <a:txBody>
                    <a:bodyPr/>
                    <a:lstStyle/>
                    <a:p>
                      <a:pPr defTabSz="1828343">
                        <a:defRPr sz="1800">
                          <a:solidFill>
                            <a:srgbClr val="000000"/>
                          </a:solidFill>
                        </a:defRPr>
                      </a:pPr>
                      <a:r>
                        <a:rPr sz="3500">
                          <a:solidFill>
                            <a:srgbClr val="737572"/>
                          </a:solidFill>
                        </a:rPr>
                        <a:t>&lt; 55</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1,755</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19,334</a:t>
                      </a:r>
                    </a:p>
                  </a:txBody>
                  <a:tcPr marL="0" marR="0" marT="0" marB="0" anchor="t" anchorCtr="0" horzOverflow="overflow"/>
                </a:tc>
                <a:tc>
                  <a:txBody>
                    <a:bodyPr/>
                    <a:lstStyle/>
                    <a:p>
                      <a:pPr algn="ctr" defTabSz="1828343">
                        <a:defRPr sz="1800">
                          <a:solidFill>
                            <a:srgbClr val="000000"/>
                          </a:solidFill>
                        </a:defRPr>
                      </a:pPr>
                      <a:r>
                        <a:rPr b="1" sz="3500">
                          <a:solidFill>
                            <a:srgbClr val="737572"/>
                          </a:solidFill>
                        </a:rPr>
                        <a:t>&lt;0.01*</a:t>
                      </a:r>
                    </a:p>
                  </a:txBody>
                  <a:tcPr marL="0" marR="0" marT="0" marB="0" anchor="t" anchorCtr="0" horzOverflow="overflow"/>
                </a:tc>
              </a:tr>
              <a:tr h="635000">
                <a:tc>
                  <a:txBody>
                    <a:bodyPr/>
                    <a:lstStyle/>
                    <a:p>
                      <a:pPr defTabSz="1828343">
                        <a:defRPr sz="3000"/>
                      </a:pPr>
                    </a:p>
                  </a:txBody>
                  <a:tcPr marL="0" marR="0" marT="0" marB="0" anchor="t" anchorCtr="0" horzOverflow="overflow"/>
                </a:tc>
                <a:tc>
                  <a:txBody>
                    <a:bodyPr/>
                    <a:lstStyle/>
                    <a:p>
                      <a:pPr defTabSz="1828343">
                        <a:defRPr sz="1800">
                          <a:solidFill>
                            <a:srgbClr val="000000"/>
                          </a:solidFill>
                        </a:defRPr>
                      </a:pPr>
                      <a:r>
                        <a:rPr sz="3500">
                          <a:solidFill>
                            <a:srgbClr val="737572"/>
                          </a:solidFill>
                        </a:rPr>
                        <a:t>&gt; 55</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1,252</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25,398</a:t>
                      </a:r>
                    </a:p>
                  </a:txBody>
                  <a:tcPr marL="0" marR="0" marT="0" marB="0" anchor="t" anchorCtr="0" horzOverflow="overflow"/>
                </a:tc>
                <a:tc>
                  <a:txBody>
                    <a:bodyPr/>
                    <a:lstStyle/>
                    <a:p>
                      <a:pPr algn="ctr" defTabSz="1828343">
                        <a:defRPr sz="3500"/>
                      </a:pPr>
                    </a:p>
                  </a:txBody>
                  <a:tcPr marL="0" marR="0" marT="0" marB="0" anchor="t" anchorCtr="0" horzOverflow="overflow"/>
                </a:tc>
              </a:tr>
            </a:tbl>
          </a:graphicData>
        </a:graphic>
      </p:graphicFrame>
      <p:sp>
        <p:nvSpPr>
          <p:cNvPr id="162" name="TextBox 46"/>
          <p:cNvSpPr txBox="1"/>
          <p:nvPr/>
        </p:nvSpPr>
        <p:spPr>
          <a:xfrm>
            <a:off x="3126106" y="12833227"/>
            <a:ext cx="17659468" cy="56209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4000"/>
              </a:lnSpc>
              <a:defRPr spc="235" sz="2200"/>
            </a:lvl1pPr>
          </a:lstStyle>
          <a:p>
            <a:pPr/>
            <a:r>
              <a:t>* Not tested for homogeneity and normality assumptions due to time constraint. One-way ANOVA is used</a:t>
            </a:r>
          </a:p>
        </p:txBody>
      </p:sp>
      <p:sp>
        <p:nvSpPr>
          <p:cNvPr id="163" name="Text"/>
          <p:cNvSpPr txBox="1"/>
          <p:nvPr/>
        </p:nvSpPr>
        <p:spPr>
          <a:xfrm>
            <a:off x="22330772" y="12811742"/>
            <a:ext cx="365001"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TextBox 6"/>
          <p:cNvSpPr txBox="1"/>
          <p:nvPr>
            <p:ph type="sldNum" sz="quarter" idx="2"/>
          </p:nvPr>
        </p:nvSpPr>
        <p:spPr>
          <a:xfrm>
            <a:off x="23319199" y="610540"/>
            <a:ext cx="350231" cy="487645"/>
          </a:xfrm>
          <a:prstGeom prst="rect">
            <a:avLst/>
          </a:prstGeom>
          <a:extLst>
            <a:ext uri="{C572A759-6A51-4108-AA02-DFA0A04FC94B}">
              <ma14:wrappingTextBoxFlag xmlns:ma14="http://schemas.microsoft.com/office/mac/drawingml/2011/main" val="1"/>
            </a:ext>
          </a:extLst>
        </p:spPr>
        <p:txBody>
          <a:bodyPr/>
          <a:lstStyle>
            <a:lvl1pPr algn="ctr">
              <a:defRPr sz="2000">
                <a:solidFill>
                  <a:srgbClr val="FFFFFF"/>
                </a:solidFill>
                <a:latin typeface="+mn-lt"/>
                <a:ea typeface="+mn-ea"/>
                <a:cs typeface="+mn-cs"/>
                <a:sym typeface="Montserrat Regular"/>
              </a:defRPr>
            </a:lvl1pPr>
          </a:lstStyle>
          <a:p>
            <a:pPr/>
            <a:fld id="{86CB4B4D-7CA3-9044-876B-883B54F8677D}" type="slidenum"/>
          </a:p>
        </p:txBody>
      </p:sp>
      <p:sp>
        <p:nvSpPr>
          <p:cNvPr id="168" name="Group 3"/>
          <p:cNvSpPr txBox="1"/>
          <p:nvPr/>
        </p:nvSpPr>
        <p:spPr>
          <a:xfrm>
            <a:off x="1480322" y="558758"/>
            <a:ext cx="6846505" cy="2291374"/>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Gender</a:t>
            </a:r>
          </a:p>
        </p:txBody>
      </p:sp>
      <p:pic>
        <p:nvPicPr>
          <p:cNvPr id="169" name="Image" descr="Image"/>
          <p:cNvPicPr>
            <a:picLocks noChangeAspect="1"/>
          </p:cNvPicPr>
          <p:nvPr/>
        </p:nvPicPr>
        <p:blipFill>
          <a:blip r:embed="rId3">
            <a:extLst/>
          </a:blip>
          <a:stretch>
            <a:fillRect/>
          </a:stretch>
        </p:blipFill>
        <p:spPr>
          <a:xfrm>
            <a:off x="983883" y="2988768"/>
            <a:ext cx="9681948" cy="6391281"/>
          </a:xfrm>
          <a:prstGeom prst="rect">
            <a:avLst/>
          </a:prstGeom>
          <a:ln w="12700">
            <a:miter lim="400000"/>
          </a:ln>
        </p:spPr>
      </p:pic>
      <p:sp>
        <p:nvSpPr>
          <p:cNvPr id="170" name="Almost equal representation between male and female…"/>
          <p:cNvSpPr txBox="1"/>
          <p:nvPr/>
        </p:nvSpPr>
        <p:spPr>
          <a:xfrm>
            <a:off x="697582" y="10958830"/>
            <a:ext cx="11647736" cy="1183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360947" indent="-360947">
              <a:buSzPct val="100000"/>
              <a:buChar char="•"/>
            </a:pPr>
            <a:r>
              <a:t>Almost equal representation between male and female</a:t>
            </a:r>
          </a:p>
          <a:p>
            <a:pPr marL="360947" indent="-360947">
              <a:buSzPct val="100000"/>
              <a:buChar char="•"/>
            </a:pPr>
            <a:r>
              <a:t>Male having 5.5% higher mean than female</a:t>
            </a:r>
          </a:p>
        </p:txBody>
      </p:sp>
      <p:sp>
        <p:nvSpPr>
          <p:cNvPr id="171" name="Group 3"/>
          <p:cNvSpPr txBox="1"/>
          <p:nvPr/>
        </p:nvSpPr>
        <p:spPr>
          <a:xfrm>
            <a:off x="13446867" y="730208"/>
            <a:ext cx="6846505" cy="2291374"/>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Resident Status</a:t>
            </a:r>
          </a:p>
        </p:txBody>
      </p:sp>
      <p:sp>
        <p:nvSpPr>
          <p:cNvPr id="172" name="Singaporean have higher subsidies than PR and foreigners"/>
          <p:cNvSpPr txBox="1"/>
          <p:nvPr/>
        </p:nvSpPr>
        <p:spPr>
          <a:xfrm>
            <a:off x="13465624" y="10958830"/>
            <a:ext cx="9681948" cy="1183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60947" indent="-360947">
              <a:buSzPct val="100000"/>
              <a:buChar char="•"/>
            </a:lvl1pPr>
          </a:lstStyle>
          <a:p>
            <a:pPr/>
            <a:r>
              <a:t>Singaporean have higher subsidies than PR and foreigners</a:t>
            </a:r>
          </a:p>
        </p:txBody>
      </p:sp>
      <p:pic>
        <p:nvPicPr>
          <p:cNvPr id="173" name="Image" descr="Image"/>
          <p:cNvPicPr>
            <a:picLocks noChangeAspect="1"/>
          </p:cNvPicPr>
          <p:nvPr/>
        </p:nvPicPr>
        <p:blipFill>
          <a:blip r:embed="rId4">
            <a:extLst/>
          </a:blip>
          <a:stretch>
            <a:fillRect/>
          </a:stretch>
        </p:blipFill>
        <p:spPr>
          <a:xfrm>
            <a:off x="13076105" y="2765172"/>
            <a:ext cx="10359387" cy="6838474"/>
          </a:xfrm>
          <a:prstGeom prst="rect">
            <a:avLst/>
          </a:prstGeom>
          <a:ln w="12700">
            <a:miter lim="400000"/>
          </a:ln>
        </p:spPr>
      </p:pic>
      <p:sp>
        <p:nvSpPr>
          <p:cNvPr id="174" name="Female"/>
          <p:cNvSpPr txBox="1"/>
          <p:nvPr/>
        </p:nvSpPr>
        <p:spPr>
          <a:xfrm>
            <a:off x="7751884" y="9403080"/>
            <a:ext cx="1247532"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700"/>
            </a:lvl1pPr>
          </a:lstStyle>
          <a:p>
            <a:pPr/>
            <a:r>
              <a:t>Female</a:t>
            </a:r>
          </a:p>
        </p:txBody>
      </p:sp>
      <p:sp>
        <p:nvSpPr>
          <p:cNvPr id="175" name="Male"/>
          <p:cNvSpPr txBox="1"/>
          <p:nvPr/>
        </p:nvSpPr>
        <p:spPr>
          <a:xfrm>
            <a:off x="3433884" y="9403080"/>
            <a:ext cx="847371"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700"/>
            </a:lvl1pPr>
          </a:lstStyle>
          <a:p>
            <a:pPr/>
            <a:r>
              <a:t>Male</a:t>
            </a:r>
          </a:p>
        </p:txBody>
      </p:sp>
      <p:sp>
        <p:nvSpPr>
          <p:cNvPr id="176" name="Singaporean"/>
          <p:cNvSpPr txBox="1"/>
          <p:nvPr/>
        </p:nvSpPr>
        <p:spPr>
          <a:xfrm>
            <a:off x="14440986" y="9829117"/>
            <a:ext cx="2144128" cy="904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700"/>
            </a:lvl1pPr>
          </a:lstStyle>
          <a:p>
            <a:pPr/>
            <a:r>
              <a:t>Singaporean</a:t>
            </a:r>
          </a:p>
        </p:txBody>
      </p:sp>
      <p:sp>
        <p:nvSpPr>
          <p:cNvPr id="177" name="Permanent…"/>
          <p:cNvSpPr txBox="1"/>
          <p:nvPr/>
        </p:nvSpPr>
        <p:spPr>
          <a:xfrm>
            <a:off x="17712008" y="9829117"/>
            <a:ext cx="1972008" cy="904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sz="2700"/>
            </a:pPr>
            <a:r>
              <a:t>Permanent </a:t>
            </a:r>
          </a:p>
          <a:p>
            <a:pPr algn="ctr">
              <a:defRPr sz="2700"/>
            </a:pPr>
            <a:r>
              <a:t>Resident</a:t>
            </a:r>
          </a:p>
        </p:txBody>
      </p:sp>
      <p:sp>
        <p:nvSpPr>
          <p:cNvPr id="178" name="Foreigners"/>
          <p:cNvSpPr txBox="1"/>
          <p:nvPr/>
        </p:nvSpPr>
        <p:spPr>
          <a:xfrm>
            <a:off x="20810911" y="9829117"/>
            <a:ext cx="1743129"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700"/>
            </a:lvl1pPr>
          </a:lstStyle>
          <a:p>
            <a:pPr/>
            <a:r>
              <a:t>Foreigners</a:t>
            </a:r>
          </a:p>
        </p:txBody>
      </p:sp>
      <p:sp>
        <p:nvSpPr>
          <p:cNvPr id="179" name="Text"/>
          <p:cNvSpPr txBox="1"/>
          <p:nvPr/>
        </p:nvSpPr>
        <p:spPr>
          <a:xfrm>
            <a:off x="22330772" y="12799042"/>
            <a:ext cx="365001"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737572"/>
      </a:dk1>
      <a:lt1>
        <a:srgbClr val="FFFFFF"/>
      </a:lt1>
      <a:dk2>
        <a:srgbClr val="A7A7A7"/>
      </a:dk2>
      <a:lt2>
        <a:srgbClr val="535353"/>
      </a:lt2>
      <a:accent1>
        <a:srgbClr val="A7C0D5"/>
      </a:accent1>
      <a:accent2>
        <a:srgbClr val="DAD9CE"/>
      </a:accent2>
      <a:accent3>
        <a:srgbClr val="B1A89A"/>
      </a:accent3>
      <a:accent4>
        <a:srgbClr val="5E6C77"/>
      </a:accent4>
      <a:accent5>
        <a:srgbClr val="7A7A73"/>
      </a:accent5>
      <a:accent6>
        <a:srgbClr val="635E56"/>
      </a:accent6>
      <a:hlink>
        <a:srgbClr val="0000FF"/>
      </a:hlink>
      <a:folHlink>
        <a:srgbClr val="FF00FF"/>
      </a:folHlink>
    </a:clrScheme>
    <a:fontScheme name="Office Theme">
      <a:majorFont>
        <a:latin typeface="Helvetica"/>
        <a:ea typeface="Helvetica"/>
        <a:cs typeface="Helvetica"/>
      </a:majorFont>
      <a:minorFont>
        <a:latin typeface="Montserrat Regular"/>
        <a:ea typeface="Montserrat Regular"/>
        <a:cs typeface="Montserrat Regular"/>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37572"/>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37572"/>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A7C0D5"/>
      </a:accent1>
      <a:accent2>
        <a:srgbClr val="DAD9CE"/>
      </a:accent2>
      <a:accent3>
        <a:srgbClr val="B1A89A"/>
      </a:accent3>
      <a:accent4>
        <a:srgbClr val="5E6C77"/>
      </a:accent4>
      <a:accent5>
        <a:srgbClr val="7A7A73"/>
      </a:accent5>
      <a:accent6>
        <a:srgbClr val="635E56"/>
      </a:accent6>
      <a:hlink>
        <a:srgbClr val="0000FF"/>
      </a:hlink>
      <a:folHlink>
        <a:srgbClr val="FF00FF"/>
      </a:folHlink>
    </a:clrScheme>
    <a:fontScheme name="Office Theme">
      <a:majorFont>
        <a:latin typeface="Helvetica"/>
        <a:ea typeface="Helvetica"/>
        <a:cs typeface="Helvetica"/>
      </a:majorFont>
      <a:minorFont>
        <a:latin typeface="Montserrat Regular"/>
        <a:ea typeface="Montserrat Regular"/>
        <a:cs typeface="Montserrat Regular"/>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37572"/>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37572"/>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