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ontserrat-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of project: Unsupervised Data Augmentation Experimentations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89e81b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89e81b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33e86a195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33e86a195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n"/>
              <a:t>My project is motivated by the fact that most of the data we have today is unlabeled. </a:t>
            </a:r>
            <a:r>
              <a:rPr lang="en">
                <a:solidFill>
                  <a:srgbClr val="FF0000"/>
                </a:solidFill>
              </a:rPr>
              <a:t>&lt;click&gt; </a:t>
            </a:r>
            <a:endParaRPr/>
          </a:p>
          <a:p>
            <a:pPr indent="-285750" lvl="0" marL="457200" rtl="0" algn="l">
              <a:spcBef>
                <a:spcPts val="0"/>
              </a:spcBef>
              <a:spcAft>
                <a:spcPts val="0"/>
              </a:spcAft>
              <a:buSzPts val="900"/>
              <a:buChar char="❏"/>
            </a:pPr>
            <a:r>
              <a:rPr lang="en"/>
              <a:t>But most deep learning algorithms need labeled data,</a:t>
            </a:r>
            <a:r>
              <a:rPr lang="en">
                <a:solidFill>
                  <a:srgbClr val="FF0000"/>
                </a:solidFill>
              </a:rPr>
              <a:t> </a:t>
            </a:r>
            <a:r>
              <a:rPr lang="en"/>
              <a:t>which </a:t>
            </a:r>
            <a:r>
              <a:rPr lang="en"/>
              <a:t>is scarce and </a:t>
            </a:r>
            <a:r>
              <a:rPr lang="en"/>
              <a:t>expensive to produce.</a:t>
            </a:r>
            <a:endParaRPr/>
          </a:p>
          <a:p>
            <a:pPr indent="-285750" lvl="0" marL="457200" rtl="0" algn="l">
              <a:spcBef>
                <a:spcPts val="0"/>
              </a:spcBef>
              <a:spcAft>
                <a:spcPts val="0"/>
              </a:spcAft>
              <a:buSzPts val="900"/>
              <a:buChar char="❏"/>
            </a:pPr>
            <a:r>
              <a:rPr lang="en"/>
              <a:t>Problem statement: how can we make good use of the unlabeled data to perform semi-supervised learning?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33e86a195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33e86a195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sz="1000"/>
              <a:t>Project is based on a paper done by Google, titled “Unsupervised Data Augmentation for Consistency Training” paper (UDA paper). </a:t>
            </a:r>
            <a:endParaRPr sz="1000"/>
          </a:p>
          <a:p>
            <a:pPr indent="-279400" lvl="0" marL="457200" rtl="0" algn="l">
              <a:spcBef>
                <a:spcPts val="0"/>
              </a:spcBef>
              <a:spcAft>
                <a:spcPts val="0"/>
              </a:spcAft>
              <a:buSzPts val="800"/>
              <a:buChar char="❏"/>
            </a:pPr>
            <a:r>
              <a:rPr lang="en" sz="1000"/>
              <a:t>UDA paper shows that back translation is a superior type of noise for consistency training.</a:t>
            </a:r>
            <a:endParaRPr sz="1000"/>
          </a:p>
          <a:p>
            <a:pPr indent="-279400" lvl="0" marL="457200" rtl="0" algn="l">
              <a:spcBef>
                <a:spcPts val="0"/>
              </a:spcBef>
              <a:spcAft>
                <a:spcPts val="0"/>
              </a:spcAft>
              <a:buSzPts val="800"/>
              <a:buChar char="❏"/>
            </a:pPr>
            <a:r>
              <a:rPr lang="en" sz="1000"/>
              <a:t>Using the IMDb dataset, the paper achieves SOTA results with only 20 supervised training examples, while purely supervised training uses 25K training examples.</a:t>
            </a:r>
            <a:endParaRPr sz="1000"/>
          </a:p>
          <a:p>
            <a:pPr indent="-279400" lvl="0" marL="457200" rtl="0" algn="l">
              <a:spcBef>
                <a:spcPts val="0"/>
              </a:spcBef>
              <a:spcAft>
                <a:spcPts val="0"/>
              </a:spcAft>
              <a:buSzPts val="800"/>
              <a:buChar char="❏"/>
            </a:pPr>
            <a:r>
              <a:rPr lang="en" sz="1000"/>
              <a:t>The paper achieves similar success on both text and image.</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33e86a195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33e86a195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background on back translation. In this model, a phrase is translated from English to French and then back to English. A hyper-parameter is used to tune the diversity of the translation.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33e86a195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3e86a195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project performs additional experiments to complement the work done in the UDA paper by extending the original framework. There are two main parts:</a:t>
            </a:r>
            <a:endParaRPr/>
          </a:p>
          <a:p>
            <a:pPr indent="0" lvl="0" marL="0" rtl="0" algn="l">
              <a:spcBef>
                <a:spcPts val="0"/>
              </a:spcBef>
              <a:spcAft>
                <a:spcPts val="0"/>
              </a:spcAft>
              <a:buNone/>
            </a:pPr>
            <a:r>
              <a:rPr lang="en"/>
              <a:t>Track model performance with respect to the proportion of labeled vs unlabeled data.</a:t>
            </a:r>
            <a:endParaRPr/>
          </a:p>
          <a:p>
            <a:pPr indent="0" lvl="0" marL="0" rtl="0" algn="l">
              <a:spcBef>
                <a:spcPts val="0"/>
              </a:spcBef>
              <a:spcAft>
                <a:spcPts val="0"/>
              </a:spcAft>
              <a:buNone/>
            </a:pPr>
            <a:r>
              <a:rPr lang="en"/>
              <a:t>Investigate how domain relevance of unlabeled data affects performance of this semi-supervised model.</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389e81b3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389e81b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experiment setup:</a:t>
            </a:r>
            <a:endParaRPr/>
          </a:p>
          <a:p>
            <a:pPr indent="-279400" lvl="0" marL="457200" rtl="0" algn="l">
              <a:spcBef>
                <a:spcPts val="0"/>
              </a:spcBef>
              <a:spcAft>
                <a:spcPts val="0"/>
              </a:spcAft>
              <a:buSzPts val="800"/>
              <a:buChar char="❏"/>
            </a:pPr>
            <a:r>
              <a:rPr lang="en"/>
              <a:t>Main Dataset: IMDb</a:t>
            </a:r>
            <a:endParaRPr/>
          </a:p>
          <a:p>
            <a:pPr indent="-279400" lvl="0" marL="457200" rtl="0" algn="l">
              <a:spcBef>
                <a:spcPts val="0"/>
              </a:spcBef>
              <a:spcAft>
                <a:spcPts val="0"/>
              </a:spcAft>
              <a:buSzPts val="800"/>
              <a:buChar char="❏"/>
            </a:pPr>
            <a:r>
              <a:rPr lang="en"/>
              <a:t>BERTbase with sequence length of 128</a:t>
            </a:r>
            <a:endParaRPr/>
          </a:p>
          <a:p>
            <a:pPr indent="-279400" lvl="0" marL="457200" rtl="0" algn="l">
              <a:spcBef>
                <a:spcPts val="0"/>
              </a:spcBef>
              <a:spcAft>
                <a:spcPts val="0"/>
              </a:spcAft>
              <a:buSzPts val="800"/>
              <a:buChar char="❏"/>
            </a:pPr>
            <a:r>
              <a:rPr lang="en"/>
              <a:t>Metric: Error Rate</a:t>
            </a:r>
            <a:endParaRPr/>
          </a:p>
          <a:p>
            <a:pPr indent="-279400" lvl="0" marL="457200" rtl="0" algn="l">
              <a:spcBef>
                <a:spcPts val="0"/>
              </a:spcBef>
              <a:spcAft>
                <a:spcPts val="0"/>
              </a:spcAft>
              <a:buSzPts val="800"/>
              <a:buChar char="❏"/>
            </a:pPr>
            <a:r>
              <a:rPr lang="en"/>
              <a:t>Base Model: 20 labeled examples with full unlabeled dataset - 0.084</a:t>
            </a:r>
            <a:endParaRPr/>
          </a:p>
          <a:p>
            <a:pPr indent="-279400" lvl="0" marL="457200" rtl="0" algn="l">
              <a:spcBef>
                <a:spcPts val="0"/>
              </a:spcBef>
              <a:spcAft>
                <a:spcPts val="0"/>
              </a:spcAft>
              <a:buSzPts val="800"/>
              <a:buChar char="❏"/>
            </a:pPr>
            <a:r>
              <a:rPr lang="en"/>
              <a:t>Measures performance for every 4K increase in unlabeled examples. The unlabeled data is first augmented with back translation, and then pass to the model for fine tuning.</a:t>
            </a:r>
            <a:endParaRPr/>
          </a:p>
          <a:p>
            <a:pPr indent="-279400" lvl="0" marL="457200" rtl="0" algn="l">
              <a:spcBef>
                <a:spcPts val="0"/>
              </a:spcBef>
              <a:spcAft>
                <a:spcPts val="0"/>
              </a:spcAft>
              <a:buSzPts val="800"/>
              <a:buChar char="❏"/>
            </a:pPr>
            <a:r>
              <a:rPr lang="en"/>
              <a:t>Colaboratory Pro and GCP storage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3e86a195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3e86a195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Here is a graph of the results:</a:t>
            </a:r>
            <a:endParaRPr sz="1000"/>
          </a:p>
          <a:p>
            <a:pPr indent="-279400" lvl="0" marL="457200" rtl="0" algn="l">
              <a:spcBef>
                <a:spcPts val="0"/>
              </a:spcBef>
              <a:spcAft>
                <a:spcPts val="0"/>
              </a:spcAft>
              <a:buSzPts val="800"/>
              <a:buChar char="❏"/>
            </a:pPr>
            <a:r>
              <a:rPr lang="en" sz="1000"/>
              <a:t>The y-axis is the error rate. The </a:t>
            </a:r>
            <a:r>
              <a:rPr lang="en" sz="1000"/>
              <a:t>x-axis is the number of unlabeled examples. The different color lines represent different number of labeled examples. If we look at the gray line at the top- that’s the line using 20 labeled examples and we can see how the model performs as we increase the unlabeled data. (More fine tuning with unlabeled data does help improve performance.)</a:t>
            </a:r>
            <a:endParaRPr sz="1000"/>
          </a:p>
          <a:p>
            <a:pPr indent="-279400" lvl="0" marL="457200" rtl="0" algn="l">
              <a:spcBef>
                <a:spcPts val="0"/>
              </a:spcBef>
              <a:spcAft>
                <a:spcPts val="0"/>
              </a:spcAft>
              <a:buSzPts val="800"/>
              <a:buChar char="❏"/>
            </a:pPr>
            <a:r>
              <a:rPr lang="en" sz="1000"/>
              <a:t>Using more labeled data can give the model a better starting point, but as we increase the unlabeled data, the error rates become more and more similar.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389e81b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89e81b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proportion of labeled and unlabeled data that can produce a given error rate. </a:t>
            </a:r>
            <a:endParaRPr/>
          </a:p>
          <a:p>
            <a:pPr indent="0" lvl="0" marL="0" rtl="0" algn="l">
              <a:spcBef>
                <a:spcPts val="0"/>
              </a:spcBef>
              <a:spcAft>
                <a:spcPts val="0"/>
              </a:spcAft>
              <a:buNone/>
            </a:pPr>
            <a:r>
              <a:rPr lang="en"/>
              <a:t>The x-axis is the number of unlabeled examples. The y-axis is the number of labeled examples. The different color lines represent different error rates. </a:t>
            </a:r>
            <a:endParaRPr/>
          </a:p>
          <a:p>
            <a:pPr indent="0" lvl="0" marL="0" rtl="0" algn="l">
              <a:spcBef>
                <a:spcPts val="0"/>
              </a:spcBef>
              <a:spcAft>
                <a:spcPts val="0"/>
              </a:spcAft>
              <a:buNone/>
            </a:pPr>
            <a:r>
              <a:rPr lang="en"/>
              <a:t>For the green line, which represents 9% error rate, we can either do </a:t>
            </a:r>
            <a:r>
              <a:rPr lang="en">
                <a:solidFill>
                  <a:srgbClr val="FF0000"/>
                </a:solidFill>
              </a:rPr>
              <a:t>&lt;click&gt;</a:t>
            </a:r>
            <a:r>
              <a:rPr lang="en"/>
              <a:t> </a:t>
            </a:r>
            <a:r>
              <a:rPr lang="en"/>
              <a:t>10K labeled ] + 4K unlabeled], OR </a:t>
            </a:r>
            <a:r>
              <a:rPr lang="en"/>
              <a:t> </a:t>
            </a:r>
            <a:r>
              <a:rPr lang="en">
                <a:solidFill>
                  <a:srgbClr val="FF0000"/>
                </a:solidFill>
              </a:rPr>
              <a:t>&lt;click&gt; </a:t>
            </a:r>
            <a:r>
              <a:rPr lang="en"/>
              <a:t>increase the unlabeled to 48K and do 5</a:t>
            </a:r>
            <a:r>
              <a:rPr lang="en"/>
              <a:t>00 labeled. There is a general trend that unlabeled data can make up for the lack of labeled data.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389e81b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389e81b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For the domain relevance experiments, I used 4 additional datasets - Amazon movies and TV reviews, Amazon office products reviews, Twitter Airline, and Twitter Natural Disaster datasets. </a:t>
            </a:r>
            <a:endParaRPr/>
          </a:p>
          <a:p>
            <a:pPr indent="-279400" lvl="0" marL="457200" rtl="0" algn="l">
              <a:spcBef>
                <a:spcPts val="0"/>
              </a:spcBef>
              <a:spcAft>
                <a:spcPts val="0"/>
              </a:spcAft>
              <a:buSzPts val="800"/>
              <a:buChar char="❏"/>
            </a:pPr>
            <a:r>
              <a:rPr lang="en"/>
              <a:t>The fading of the colors of the bar graph indicates how much the domain of each dataset deviates from the IMDb data. The darkest blue is IMDb itself. The slightly less dark blue is the Amazon movie dataset. </a:t>
            </a:r>
            <a:endParaRPr/>
          </a:p>
          <a:p>
            <a:pPr indent="-279400" lvl="0" marL="457200" rtl="0" algn="l">
              <a:spcBef>
                <a:spcPts val="0"/>
              </a:spcBef>
              <a:spcAft>
                <a:spcPts val="0"/>
              </a:spcAft>
              <a:buSzPts val="800"/>
              <a:buChar char="❏"/>
            </a:pPr>
            <a:r>
              <a:rPr lang="en"/>
              <a:t>The x-axis shows the number of labeled examples for the supervised training. The y-axis is the error rate. (I use 16K unlabeled examples for fine tuning, or if the dataset has &lt; 16K, I use the whole dataset.) </a:t>
            </a:r>
            <a:r>
              <a:rPr lang="en">
                <a:solidFill>
                  <a:srgbClr val="FF0000"/>
                </a:solidFill>
              </a:rPr>
              <a:t>&lt;click&gt;</a:t>
            </a:r>
            <a:endParaRPr>
              <a:solidFill>
                <a:srgbClr val="FF0000"/>
              </a:solidFill>
            </a:endParaRPr>
          </a:p>
          <a:p>
            <a:pPr indent="-279400" lvl="0" marL="457200" rtl="0" algn="l">
              <a:spcBef>
                <a:spcPts val="0"/>
              </a:spcBef>
              <a:spcAft>
                <a:spcPts val="0"/>
              </a:spcAft>
              <a:buSzPts val="800"/>
              <a:buChar char="❏"/>
            </a:pPr>
            <a:r>
              <a:rPr lang="en"/>
              <a:t>Surprisingly the Amazon movie dataset doesn’t do very well initially even though it’s considered completely in-domain with IMDb.</a:t>
            </a:r>
            <a:endParaRPr/>
          </a:p>
          <a:p>
            <a:pPr indent="-279400" lvl="0" marL="457200" rtl="0" algn="l">
              <a:spcBef>
                <a:spcPts val="0"/>
              </a:spcBef>
              <a:spcAft>
                <a:spcPts val="0"/>
              </a:spcAft>
              <a:buSzPts val="800"/>
              <a:buChar char="❏"/>
            </a:pPr>
            <a:r>
              <a:rPr lang="en"/>
              <a:t>The result is interesting in that as we increase the size of labeled data, domain relevance doesn’t seem to play a big role, which is not what I had expected.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Unsupervised Data Augmentation Experimentations</a:t>
            </a:r>
            <a:endParaRPr sz="2400"/>
          </a:p>
        </p:txBody>
      </p:sp>
      <p:sp>
        <p:nvSpPr>
          <p:cNvPr id="60" name="Google Shape;60;p13"/>
          <p:cNvSpPr txBox="1"/>
          <p:nvPr>
            <p:ph idx="1" type="subTitle"/>
          </p:nvPr>
        </p:nvSpPr>
        <p:spPr>
          <a:xfrm>
            <a:off x="2993050" y="3318625"/>
            <a:ext cx="31599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1200">
                <a:latin typeface="Montserrat"/>
                <a:ea typeface="Montserrat"/>
                <a:cs typeface="Montserrat"/>
                <a:sym typeface="Montserrat"/>
              </a:rPr>
              <a:t>Joanna Yu</a:t>
            </a:r>
            <a:endParaRPr b="0" sz="1200">
              <a:latin typeface="Montserrat"/>
              <a:ea typeface="Montserrat"/>
              <a:cs typeface="Montserrat"/>
              <a:sym typeface="Montserrat"/>
            </a:endParaRPr>
          </a:p>
          <a:p>
            <a:pPr indent="0" lvl="0" marL="0" rtl="0" algn="ctr">
              <a:spcBef>
                <a:spcPts val="0"/>
              </a:spcBef>
              <a:spcAft>
                <a:spcPts val="0"/>
              </a:spcAft>
              <a:buNone/>
            </a:pPr>
            <a:r>
              <a:rPr b="0" lang="en" sz="1200">
                <a:latin typeface="Montserrat"/>
                <a:ea typeface="Montserrat"/>
                <a:cs typeface="Montserrat"/>
                <a:sym typeface="Montserrat"/>
              </a:rPr>
              <a:t>Spring 2020</a:t>
            </a:r>
            <a:endParaRPr b="0" sz="12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Conclusion</a:t>
            </a:r>
            <a:endParaRPr sz="2400"/>
          </a:p>
        </p:txBody>
      </p:sp>
      <p:sp>
        <p:nvSpPr>
          <p:cNvPr id="133" name="Google Shape;133;p22"/>
          <p:cNvSpPr txBox="1"/>
          <p:nvPr/>
        </p:nvSpPr>
        <p:spPr>
          <a:xfrm>
            <a:off x="1054050" y="1528500"/>
            <a:ext cx="7035900" cy="2838600"/>
          </a:xfrm>
          <a:prstGeom prst="rect">
            <a:avLst/>
          </a:prstGeom>
          <a:noFill/>
          <a:ln>
            <a:noFill/>
          </a:ln>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SzPts val="2100"/>
              <a:buFont typeface="Lato"/>
              <a:buChar char="❏"/>
            </a:pPr>
            <a:r>
              <a:rPr lang="en" sz="2100">
                <a:latin typeface="Lato"/>
                <a:ea typeface="Lato"/>
                <a:cs typeface="Lato"/>
                <a:sym typeface="Lato"/>
              </a:rPr>
              <a:t>Fine-tuning with augmented unlabeled data helps model performance</a:t>
            </a:r>
            <a:endParaRPr sz="2100">
              <a:latin typeface="Lato"/>
              <a:ea typeface="Lato"/>
              <a:cs typeface="Lato"/>
              <a:sym typeface="Lato"/>
            </a:endParaRPr>
          </a:p>
          <a:p>
            <a:pPr indent="0" lvl="0" marL="457200" rtl="0" algn="l">
              <a:lnSpc>
                <a:spcPct val="150000"/>
              </a:lnSpc>
              <a:spcBef>
                <a:spcPts val="0"/>
              </a:spcBef>
              <a:spcAft>
                <a:spcPts val="0"/>
              </a:spcAft>
              <a:buNone/>
            </a:pPr>
            <a:r>
              <a:t/>
            </a:r>
            <a:endParaRPr sz="2100">
              <a:latin typeface="Lato"/>
              <a:ea typeface="Lato"/>
              <a:cs typeface="Lato"/>
              <a:sym typeface="Lato"/>
            </a:endParaRPr>
          </a:p>
          <a:p>
            <a:pPr indent="-361950" lvl="0" marL="457200" rtl="0" algn="l">
              <a:lnSpc>
                <a:spcPct val="150000"/>
              </a:lnSpc>
              <a:spcBef>
                <a:spcPts val="0"/>
              </a:spcBef>
              <a:spcAft>
                <a:spcPts val="0"/>
              </a:spcAft>
              <a:buSzPts val="2100"/>
              <a:buFont typeface="Lato"/>
              <a:buChar char="❏"/>
            </a:pPr>
            <a:r>
              <a:rPr lang="en" sz="2100">
                <a:latin typeface="Lato"/>
                <a:ea typeface="Lato"/>
                <a:cs typeface="Lato"/>
                <a:sym typeface="Lato"/>
              </a:rPr>
              <a:t>More experiments needed to identify more concrete patterns</a:t>
            </a:r>
            <a:endParaRPr sz="21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p:nvPr/>
        </p:nvSpPr>
        <p:spPr>
          <a:xfrm>
            <a:off x="1413000" y="1229975"/>
            <a:ext cx="7232400" cy="3641400"/>
          </a:xfrm>
          <a:prstGeom prst="ellipse">
            <a:avLst/>
          </a:prstGeom>
          <a:gradFill>
            <a:gsLst>
              <a:gs pos="0">
                <a:srgbClr val="FFFFFF"/>
              </a:gs>
              <a:gs pos="100000">
                <a:srgbClr val="B3B3B3"/>
              </a:gs>
            </a:gsLst>
            <a:path path="circle">
              <a:fillToRect b="50%" l="50%" r="50%" t="50%"/>
            </a:path>
            <a:tileRect/>
          </a:gradFill>
          <a:ln>
            <a:noFill/>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4"/>
          <p:cNvPicPr preferRelativeResize="0"/>
          <p:nvPr/>
        </p:nvPicPr>
        <p:blipFill rotWithShape="1">
          <a:blip r:embed="rId3">
            <a:alphaModFix/>
          </a:blip>
          <a:srcRect b="-1204" l="0" r="0" t="0"/>
          <a:stretch/>
        </p:blipFill>
        <p:spPr>
          <a:xfrm>
            <a:off x="1413000" y="1229975"/>
            <a:ext cx="7232398" cy="3685322"/>
          </a:xfrm>
          <a:prstGeom prst="rect">
            <a:avLst/>
          </a:prstGeom>
          <a:noFill/>
          <a:ln>
            <a:noFill/>
          </a:ln>
        </p:spPr>
      </p:pic>
      <p:sp>
        <p:nvSpPr>
          <p:cNvPr id="67" name="Google Shape;67;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Problem Statement and Motivation</a:t>
            </a:r>
            <a:endParaRPr sz="2400"/>
          </a:p>
          <a:p>
            <a:pPr indent="0" lvl="0" marL="0" rtl="0" algn="l">
              <a:spcBef>
                <a:spcPts val="0"/>
              </a:spcBef>
              <a:spcAft>
                <a:spcPts val="0"/>
              </a:spcAft>
              <a:buNone/>
            </a:pPr>
            <a:r>
              <a:t/>
            </a:r>
            <a:endParaRPr sz="2400"/>
          </a:p>
        </p:txBody>
      </p:sp>
      <p:sp>
        <p:nvSpPr>
          <p:cNvPr id="68" name="Google Shape;68;p14"/>
          <p:cNvSpPr txBox="1"/>
          <p:nvPr/>
        </p:nvSpPr>
        <p:spPr>
          <a:xfrm>
            <a:off x="111600" y="3077988"/>
            <a:ext cx="13014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Trebuchet MS"/>
                <a:ea typeface="Trebuchet MS"/>
                <a:cs typeface="Trebuchet MS"/>
                <a:sym typeface="Trebuchet MS"/>
              </a:rPr>
              <a:t>Labeled Data</a:t>
            </a:r>
            <a:endParaRPr sz="1200">
              <a:solidFill>
                <a:srgbClr val="0000FF"/>
              </a:solidFill>
              <a:latin typeface="Trebuchet MS"/>
              <a:ea typeface="Trebuchet MS"/>
              <a:cs typeface="Trebuchet MS"/>
              <a:sym typeface="Trebuchet MS"/>
            </a:endParaRPr>
          </a:p>
        </p:txBody>
      </p:sp>
      <p:pic>
        <p:nvPicPr>
          <p:cNvPr id="69" name="Google Shape;69;p14"/>
          <p:cNvPicPr preferRelativeResize="0"/>
          <p:nvPr/>
        </p:nvPicPr>
        <p:blipFill rotWithShape="1">
          <a:blip r:embed="rId4">
            <a:alphaModFix/>
          </a:blip>
          <a:srcRect b="111899" l="0" r="0" t="-111899"/>
          <a:stretch/>
        </p:blipFill>
        <p:spPr>
          <a:xfrm>
            <a:off x="1796450" y="1873850"/>
            <a:ext cx="745201" cy="745201"/>
          </a:xfrm>
          <a:prstGeom prst="rect">
            <a:avLst/>
          </a:prstGeom>
          <a:noFill/>
          <a:ln>
            <a:noFill/>
          </a:ln>
        </p:spPr>
      </p:pic>
      <p:pic>
        <p:nvPicPr>
          <p:cNvPr id="70" name="Google Shape;70;p14"/>
          <p:cNvPicPr preferRelativeResize="0"/>
          <p:nvPr/>
        </p:nvPicPr>
        <p:blipFill>
          <a:blip r:embed="rId5">
            <a:alphaModFix/>
          </a:blip>
          <a:stretch>
            <a:fillRect/>
          </a:stretch>
        </p:blipFill>
        <p:spPr>
          <a:xfrm>
            <a:off x="1344387" y="3309049"/>
            <a:ext cx="1050425" cy="1050425"/>
          </a:xfrm>
          <a:prstGeom prst="rect">
            <a:avLst/>
          </a:prstGeom>
          <a:noFill/>
          <a:ln>
            <a:noFill/>
          </a:ln>
        </p:spPr>
      </p:pic>
      <p:cxnSp>
        <p:nvCxnSpPr>
          <p:cNvPr id="71" name="Google Shape;71;p14"/>
          <p:cNvCxnSpPr/>
          <p:nvPr/>
        </p:nvCxnSpPr>
        <p:spPr>
          <a:xfrm>
            <a:off x="1149825" y="3273450"/>
            <a:ext cx="667200" cy="459900"/>
          </a:xfrm>
          <a:prstGeom prst="curvedConnector3">
            <a:avLst>
              <a:gd fmla="val 50000" name="adj1"/>
            </a:avLst>
          </a:prstGeom>
          <a:noFill/>
          <a:ln cap="flat" cmpd="sng" w="19050">
            <a:solidFill>
              <a:srgbClr val="FF00FF"/>
            </a:solidFill>
            <a:prstDash val="solid"/>
            <a:round/>
            <a:headEnd len="med" w="med" type="none"/>
            <a:tailEnd len="med" w="med" type="stealth"/>
          </a:ln>
        </p:spPr>
      </p:cxnSp>
      <p:sp>
        <p:nvSpPr>
          <p:cNvPr id="72" name="Google Shape;72;p14"/>
          <p:cNvSpPr txBox="1"/>
          <p:nvPr/>
        </p:nvSpPr>
        <p:spPr>
          <a:xfrm>
            <a:off x="3555600" y="2680500"/>
            <a:ext cx="2826300" cy="4836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0000FF"/>
                </a:solidFill>
                <a:highlight>
                  <a:srgbClr val="D9D9D9"/>
                </a:highlight>
                <a:latin typeface="Trebuchet MS"/>
                <a:ea typeface="Trebuchet MS"/>
                <a:cs typeface="Trebuchet MS"/>
                <a:sym typeface="Trebuchet MS"/>
              </a:rPr>
              <a:t>Unlabeled Data</a:t>
            </a:r>
            <a:endParaRPr sz="2400">
              <a:solidFill>
                <a:srgbClr val="0000FF"/>
              </a:solidFill>
              <a:highlight>
                <a:srgbClr val="D9D9D9"/>
              </a:highlight>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Unsupervised Data Augmentation</a:t>
            </a:r>
            <a:endParaRPr sz="2400"/>
          </a:p>
        </p:txBody>
      </p:sp>
      <p:sp>
        <p:nvSpPr>
          <p:cNvPr id="78" name="Google Shape;78;p15"/>
          <p:cNvSpPr txBox="1"/>
          <p:nvPr>
            <p:ph idx="1" type="body"/>
          </p:nvPr>
        </p:nvSpPr>
        <p:spPr>
          <a:xfrm>
            <a:off x="544175" y="1302575"/>
            <a:ext cx="4994400" cy="3410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Consistency training boosts model robustness</a:t>
            </a:r>
            <a:endParaRPr/>
          </a:p>
          <a:p>
            <a:pPr indent="-317500" lvl="0" marL="457200" rtl="0" algn="l">
              <a:lnSpc>
                <a:spcPct val="150000"/>
              </a:lnSpc>
              <a:spcBef>
                <a:spcPts val="0"/>
              </a:spcBef>
              <a:spcAft>
                <a:spcPts val="0"/>
              </a:spcAft>
              <a:buSzPts val="1400"/>
              <a:buChar char="❏"/>
            </a:pPr>
            <a:r>
              <a:rPr lang="en"/>
              <a:t>Back translation shown to be a superior type of noise</a:t>
            </a:r>
            <a:endParaRPr/>
          </a:p>
          <a:p>
            <a:pPr indent="-317500" lvl="0" marL="457200" rtl="0" algn="l">
              <a:lnSpc>
                <a:spcPct val="150000"/>
              </a:lnSpc>
              <a:spcBef>
                <a:spcPts val="0"/>
              </a:spcBef>
              <a:spcAft>
                <a:spcPts val="0"/>
              </a:spcAft>
              <a:buSzPts val="1400"/>
              <a:buChar char="❏"/>
            </a:pPr>
            <a:r>
              <a:rPr lang="en"/>
              <a:t>Achieves state-of-the-art results using only 20 supervised training examples</a:t>
            </a:r>
            <a:endParaRPr/>
          </a:p>
          <a:p>
            <a:pPr indent="-317500" lvl="0" marL="457200" rtl="0" algn="l">
              <a:lnSpc>
                <a:spcPct val="150000"/>
              </a:lnSpc>
              <a:spcBef>
                <a:spcPts val="0"/>
              </a:spcBef>
              <a:spcAft>
                <a:spcPts val="0"/>
              </a:spcAft>
              <a:buSzPts val="1400"/>
              <a:buChar char="❏"/>
            </a:pPr>
            <a:r>
              <a:rPr lang="en"/>
              <a:t>Similar success on both text and image tasks</a:t>
            </a:r>
            <a:endParaRPr/>
          </a:p>
        </p:txBody>
      </p:sp>
      <p:pic>
        <p:nvPicPr>
          <p:cNvPr id="79" name="Google Shape;79;p15"/>
          <p:cNvPicPr preferRelativeResize="0"/>
          <p:nvPr/>
        </p:nvPicPr>
        <p:blipFill>
          <a:blip r:embed="rId3">
            <a:alphaModFix/>
          </a:blip>
          <a:stretch>
            <a:fillRect/>
          </a:stretch>
        </p:blipFill>
        <p:spPr>
          <a:xfrm>
            <a:off x="5892750" y="842751"/>
            <a:ext cx="3128350" cy="403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Back Translation</a:t>
            </a:r>
            <a:endParaRPr sz="2400"/>
          </a:p>
        </p:txBody>
      </p:sp>
      <p:sp>
        <p:nvSpPr>
          <p:cNvPr id="85" name="Google Shape;85;p16"/>
          <p:cNvSpPr/>
          <p:nvPr/>
        </p:nvSpPr>
        <p:spPr>
          <a:xfrm>
            <a:off x="2558525" y="1874325"/>
            <a:ext cx="1810500" cy="30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 have no time.</a:t>
            </a:r>
            <a:endParaRPr>
              <a:latin typeface="Lato"/>
              <a:ea typeface="Lato"/>
              <a:cs typeface="Lato"/>
              <a:sym typeface="Lato"/>
            </a:endParaRPr>
          </a:p>
        </p:txBody>
      </p:sp>
      <p:sp>
        <p:nvSpPr>
          <p:cNvPr id="86" name="Google Shape;86;p16"/>
          <p:cNvSpPr/>
          <p:nvPr/>
        </p:nvSpPr>
        <p:spPr>
          <a:xfrm>
            <a:off x="2558525" y="3397050"/>
            <a:ext cx="1810500" cy="30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 do not have time.</a:t>
            </a:r>
            <a:endParaRPr>
              <a:latin typeface="Lato"/>
              <a:ea typeface="Lato"/>
              <a:cs typeface="Lato"/>
              <a:sym typeface="Lato"/>
            </a:endParaRPr>
          </a:p>
        </p:txBody>
      </p:sp>
      <p:sp>
        <p:nvSpPr>
          <p:cNvPr id="87" name="Google Shape;87;p16"/>
          <p:cNvSpPr/>
          <p:nvPr/>
        </p:nvSpPr>
        <p:spPr>
          <a:xfrm>
            <a:off x="5138500" y="2611825"/>
            <a:ext cx="1810500" cy="30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a:t>
            </a:r>
            <a:r>
              <a:rPr lang="en">
                <a:latin typeface="Lato"/>
                <a:ea typeface="Lato"/>
                <a:cs typeface="Lato"/>
                <a:sym typeface="Lato"/>
              </a:rPr>
              <a:t>e n’ai pas le temps</a:t>
            </a:r>
            <a:endParaRPr>
              <a:latin typeface="Lato"/>
              <a:ea typeface="Lato"/>
              <a:cs typeface="Lato"/>
              <a:sym typeface="Lato"/>
            </a:endParaRPr>
          </a:p>
        </p:txBody>
      </p:sp>
      <p:cxnSp>
        <p:nvCxnSpPr>
          <p:cNvPr id="88" name="Google Shape;88;p16"/>
          <p:cNvCxnSpPr>
            <a:stCxn id="85" idx="3"/>
            <a:endCxn id="87" idx="0"/>
          </p:cNvCxnSpPr>
          <p:nvPr/>
        </p:nvCxnSpPr>
        <p:spPr>
          <a:xfrm>
            <a:off x="4369025" y="2027925"/>
            <a:ext cx="1674600" cy="583800"/>
          </a:xfrm>
          <a:prstGeom prst="curvedConnector2">
            <a:avLst/>
          </a:prstGeom>
          <a:noFill/>
          <a:ln cap="flat" cmpd="sng" w="9525">
            <a:solidFill>
              <a:schemeClr val="dk2"/>
            </a:solidFill>
            <a:prstDash val="solid"/>
            <a:round/>
            <a:headEnd len="med" w="med" type="none"/>
            <a:tailEnd len="med" w="med" type="triangle"/>
          </a:ln>
        </p:spPr>
      </p:cxnSp>
      <p:cxnSp>
        <p:nvCxnSpPr>
          <p:cNvPr id="89" name="Google Shape;89;p16"/>
          <p:cNvCxnSpPr>
            <a:stCxn id="87" idx="2"/>
            <a:endCxn id="86" idx="3"/>
          </p:cNvCxnSpPr>
          <p:nvPr/>
        </p:nvCxnSpPr>
        <p:spPr>
          <a:xfrm rot="5400000">
            <a:off x="4890700" y="2397475"/>
            <a:ext cx="631500" cy="1674600"/>
          </a:xfrm>
          <a:prstGeom prst="curvedConnector2">
            <a:avLst/>
          </a:prstGeom>
          <a:noFill/>
          <a:ln cap="flat" cmpd="sng" w="9525">
            <a:solidFill>
              <a:schemeClr val="dk2"/>
            </a:solidFill>
            <a:prstDash val="solid"/>
            <a:round/>
            <a:headEnd len="med" w="med" type="none"/>
            <a:tailEnd len="med" w="med" type="triangle"/>
          </a:ln>
        </p:spPr>
      </p:cxnSp>
      <p:sp>
        <p:nvSpPr>
          <p:cNvPr id="90" name="Google Shape;90;p16"/>
          <p:cNvSpPr txBox="1"/>
          <p:nvPr/>
        </p:nvSpPr>
        <p:spPr>
          <a:xfrm>
            <a:off x="1597475" y="1896225"/>
            <a:ext cx="895200" cy="26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Lato"/>
                <a:ea typeface="Lato"/>
                <a:cs typeface="Lato"/>
                <a:sym typeface="Lato"/>
              </a:rPr>
              <a:t>Original:</a:t>
            </a:r>
            <a:endParaRPr sz="1200">
              <a:latin typeface="Lato"/>
              <a:ea typeface="Lato"/>
              <a:cs typeface="Lato"/>
              <a:sym typeface="Lato"/>
            </a:endParaRPr>
          </a:p>
        </p:txBody>
      </p:sp>
      <p:sp>
        <p:nvSpPr>
          <p:cNvPr id="91" name="Google Shape;91;p16"/>
          <p:cNvSpPr txBox="1"/>
          <p:nvPr/>
        </p:nvSpPr>
        <p:spPr>
          <a:xfrm>
            <a:off x="1597475" y="3418950"/>
            <a:ext cx="895200" cy="26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Lato"/>
                <a:ea typeface="Lato"/>
                <a:cs typeface="Lato"/>
                <a:sym typeface="Lato"/>
              </a:rPr>
              <a:t>New:</a:t>
            </a:r>
            <a:endParaRPr sz="1200">
              <a:latin typeface="Lato"/>
              <a:ea typeface="Lato"/>
              <a:cs typeface="Lato"/>
              <a:sym typeface="Lato"/>
            </a:endParaRPr>
          </a:p>
        </p:txBody>
      </p:sp>
      <p:sp>
        <p:nvSpPr>
          <p:cNvPr id="92" name="Google Shape;92;p16"/>
          <p:cNvSpPr txBox="1"/>
          <p:nvPr/>
        </p:nvSpPr>
        <p:spPr>
          <a:xfrm>
            <a:off x="5308275" y="1847225"/>
            <a:ext cx="1752300" cy="2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Translate from English to French</a:t>
            </a:r>
            <a:endParaRPr sz="1200">
              <a:latin typeface="Lato"/>
              <a:ea typeface="Lato"/>
              <a:cs typeface="Lato"/>
              <a:sym typeface="Lato"/>
            </a:endParaRPr>
          </a:p>
        </p:txBody>
      </p:sp>
      <p:sp>
        <p:nvSpPr>
          <p:cNvPr id="93" name="Google Shape;93;p16"/>
          <p:cNvSpPr txBox="1"/>
          <p:nvPr/>
        </p:nvSpPr>
        <p:spPr>
          <a:xfrm>
            <a:off x="5308275" y="3420225"/>
            <a:ext cx="1752300" cy="2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Translate from French to English</a:t>
            </a:r>
            <a:endParaRPr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idx="1" type="body"/>
          </p:nvPr>
        </p:nvSpPr>
        <p:spPr>
          <a:xfrm>
            <a:off x="471750" y="1266625"/>
            <a:ext cx="80499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a:t>Track model performance with </a:t>
            </a:r>
            <a:r>
              <a:rPr lang="en"/>
              <a:t>respect to the proportion of labeled vs unlabeled data.</a:t>
            </a:r>
            <a:endParaRPr/>
          </a:p>
          <a:p>
            <a:pPr indent="0" lvl="0" marL="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AutoNum type="arabicPeriod"/>
            </a:pPr>
            <a:r>
              <a:rPr lang="en"/>
              <a:t>Investigate how domain relevance of unlabeled data affects performance of the semi-supervised model.</a:t>
            </a:r>
            <a:endParaRPr/>
          </a:p>
        </p:txBody>
      </p:sp>
      <p:sp>
        <p:nvSpPr>
          <p:cNvPr id="99" name="Google Shape;99;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Experiments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Main Dataset: IMDb (25K labeled examples and 50K unlabeled examples)</a:t>
            </a:r>
            <a:endParaRPr/>
          </a:p>
          <a:p>
            <a:pPr indent="-317500" lvl="0" marL="457200" rtl="0" algn="l">
              <a:lnSpc>
                <a:spcPct val="150000"/>
              </a:lnSpc>
              <a:spcBef>
                <a:spcPts val="0"/>
              </a:spcBef>
              <a:spcAft>
                <a:spcPts val="0"/>
              </a:spcAft>
              <a:buSzPts val="1400"/>
              <a:buChar char="❏"/>
            </a:pPr>
            <a:r>
              <a:rPr lang="en"/>
              <a:t>BERT</a:t>
            </a:r>
            <a:r>
              <a:rPr baseline="-25000" lang="en"/>
              <a:t>base</a:t>
            </a:r>
            <a:r>
              <a:rPr lang="en"/>
              <a:t> with sequence length of 128 for fine-tuning</a:t>
            </a:r>
            <a:endParaRPr/>
          </a:p>
          <a:p>
            <a:pPr indent="-317500" lvl="0" marL="457200" rtl="0" algn="l">
              <a:lnSpc>
                <a:spcPct val="150000"/>
              </a:lnSpc>
              <a:spcBef>
                <a:spcPts val="0"/>
              </a:spcBef>
              <a:spcAft>
                <a:spcPts val="0"/>
              </a:spcAft>
              <a:buSzPts val="1400"/>
              <a:buChar char="❏"/>
            </a:pPr>
            <a:r>
              <a:rPr lang="en"/>
              <a:t>Metric: Error Rate</a:t>
            </a:r>
            <a:endParaRPr/>
          </a:p>
          <a:p>
            <a:pPr indent="-317500" lvl="0" marL="457200" rtl="0" algn="l">
              <a:lnSpc>
                <a:spcPct val="150000"/>
              </a:lnSpc>
              <a:spcBef>
                <a:spcPts val="0"/>
              </a:spcBef>
              <a:spcAft>
                <a:spcPts val="0"/>
              </a:spcAft>
              <a:buSzPts val="1400"/>
              <a:buChar char="❏"/>
            </a:pPr>
            <a:r>
              <a:rPr lang="en"/>
              <a:t>Base Model: 20 labeled examples with full unlabeled dataset - 0.084</a:t>
            </a:r>
            <a:endParaRPr/>
          </a:p>
          <a:p>
            <a:pPr indent="-317500" lvl="0" marL="457200" rtl="0" algn="l">
              <a:lnSpc>
                <a:spcPct val="150000"/>
              </a:lnSpc>
              <a:spcBef>
                <a:spcPts val="0"/>
              </a:spcBef>
              <a:spcAft>
                <a:spcPts val="0"/>
              </a:spcAft>
              <a:buSzPts val="1400"/>
              <a:buChar char="❏"/>
            </a:pPr>
            <a:r>
              <a:rPr lang="en"/>
              <a:t>Measures performance for every 4K increase in unlabeled examples</a:t>
            </a:r>
            <a:r>
              <a:rPr baseline="30000" lang="en"/>
              <a:t>1</a:t>
            </a:r>
            <a:endParaRPr baseline="30000"/>
          </a:p>
          <a:p>
            <a:pPr indent="-317500" lvl="0" marL="457200" rtl="0" algn="l">
              <a:lnSpc>
                <a:spcPct val="150000"/>
              </a:lnSpc>
              <a:spcBef>
                <a:spcPts val="0"/>
              </a:spcBef>
              <a:spcAft>
                <a:spcPts val="0"/>
              </a:spcAft>
              <a:buSzPts val="1400"/>
              <a:buChar char="❏"/>
            </a:pPr>
            <a:r>
              <a:rPr lang="en"/>
              <a:t>Colaboratory Pro using GPU/TPU</a:t>
            </a:r>
            <a:endParaRPr/>
          </a:p>
          <a:p>
            <a:pPr indent="-317500" lvl="0" marL="457200" rtl="0" algn="l">
              <a:lnSpc>
                <a:spcPct val="150000"/>
              </a:lnSpc>
              <a:spcBef>
                <a:spcPts val="0"/>
              </a:spcBef>
              <a:spcAft>
                <a:spcPts val="0"/>
              </a:spcAft>
              <a:buSzPts val="1400"/>
              <a:buChar char="❏"/>
            </a:pPr>
            <a:r>
              <a:rPr lang="en"/>
              <a:t>Google Cloud Storage (BERT and 300+GB of model checkpoints)</a:t>
            </a:r>
            <a:endParaRPr/>
          </a:p>
        </p:txBody>
      </p:sp>
      <p:sp>
        <p:nvSpPr>
          <p:cNvPr id="105" name="Google Shape;105;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Experiment Setup</a:t>
            </a:r>
            <a:endParaRPr sz="2400"/>
          </a:p>
        </p:txBody>
      </p:sp>
      <p:sp>
        <p:nvSpPr>
          <p:cNvPr id="106" name="Google Shape;106;p18"/>
          <p:cNvSpPr txBox="1"/>
          <p:nvPr/>
        </p:nvSpPr>
        <p:spPr>
          <a:xfrm>
            <a:off x="311700" y="4703900"/>
            <a:ext cx="85206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 sz="1000">
                <a:latin typeface="Lato"/>
                <a:ea typeface="Lato"/>
                <a:cs typeface="Lato"/>
                <a:sym typeface="Lato"/>
              </a:rPr>
              <a:t>1 </a:t>
            </a:r>
            <a:r>
              <a:rPr lang="en" sz="1000">
                <a:latin typeface="Lato"/>
                <a:ea typeface="Lato"/>
                <a:cs typeface="Lato"/>
                <a:sym typeface="Lato"/>
              </a:rPr>
              <a:t> Model performance levels off after 16K unlabeled examples. Experiments were then performed on 24K, 48K, and full dataset beyond the initial 16K.  </a:t>
            </a:r>
            <a:endParaRPr sz="1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887500" y="721800"/>
            <a:ext cx="7369000" cy="4334701"/>
          </a:xfrm>
          <a:prstGeom prst="rect">
            <a:avLst/>
          </a:prstGeom>
          <a:noFill/>
          <a:ln>
            <a:noFill/>
          </a:ln>
        </p:spPr>
      </p:pic>
      <p:sp>
        <p:nvSpPr>
          <p:cNvPr id="112" name="Google Shape;112;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UDA Experiment Results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862750" y="696250"/>
            <a:ext cx="7418024" cy="4363549"/>
          </a:xfrm>
          <a:prstGeom prst="rect">
            <a:avLst/>
          </a:prstGeom>
          <a:noFill/>
          <a:ln>
            <a:noFill/>
          </a:ln>
        </p:spPr>
      </p:pic>
      <p:sp>
        <p:nvSpPr>
          <p:cNvPr id="118" name="Google Shape;118;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UDA Experiment Results - cont’d</a:t>
            </a:r>
            <a:endParaRPr sz="2400"/>
          </a:p>
        </p:txBody>
      </p:sp>
      <p:sp>
        <p:nvSpPr>
          <p:cNvPr id="119" name="Google Shape;119;p20"/>
          <p:cNvSpPr/>
          <p:nvPr/>
        </p:nvSpPr>
        <p:spPr>
          <a:xfrm>
            <a:off x="2472825" y="1231900"/>
            <a:ext cx="1050000" cy="312600"/>
          </a:xfrm>
          <a:prstGeom prst="wedgeRectCallout">
            <a:avLst>
              <a:gd fmla="val -57969" name="adj1"/>
              <a:gd fmla="val -8397"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10,000 Labeled </a:t>
            </a:r>
            <a:endParaRPr sz="900"/>
          </a:p>
          <a:p>
            <a:pPr indent="0" lvl="0" marL="0" rtl="0" algn="l">
              <a:spcBef>
                <a:spcPts val="0"/>
              </a:spcBef>
              <a:spcAft>
                <a:spcPts val="0"/>
              </a:spcAft>
              <a:buNone/>
            </a:pPr>
            <a:r>
              <a:rPr lang="en" sz="900"/>
              <a:t>4,000 Unlabeled</a:t>
            </a:r>
            <a:endParaRPr sz="900"/>
          </a:p>
        </p:txBody>
      </p:sp>
      <p:sp>
        <p:nvSpPr>
          <p:cNvPr id="120" name="Google Shape;120;p20"/>
          <p:cNvSpPr/>
          <p:nvPr/>
        </p:nvSpPr>
        <p:spPr>
          <a:xfrm>
            <a:off x="5752425" y="4054975"/>
            <a:ext cx="1156200" cy="312600"/>
          </a:xfrm>
          <a:prstGeom prst="wedgeRectCallout">
            <a:avLst>
              <a:gd fmla="val -55942" name="adj1"/>
              <a:gd fmla="val -584" name="adj2"/>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50</a:t>
            </a:r>
            <a:r>
              <a:rPr lang="en" sz="900"/>
              <a:t>0 Labeled </a:t>
            </a:r>
            <a:endParaRPr sz="900"/>
          </a:p>
          <a:p>
            <a:pPr indent="0" lvl="0" marL="0" rtl="0" algn="l">
              <a:spcBef>
                <a:spcPts val="0"/>
              </a:spcBef>
              <a:spcAft>
                <a:spcPts val="0"/>
              </a:spcAft>
              <a:buNone/>
            </a:pPr>
            <a:r>
              <a:rPr lang="en" sz="900"/>
              <a:t>48,000 Unlabeled</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1"/>
          <p:cNvPicPr preferRelativeResize="0"/>
          <p:nvPr/>
        </p:nvPicPr>
        <p:blipFill rotWithShape="1">
          <a:blip r:embed="rId3">
            <a:alphaModFix/>
          </a:blip>
          <a:srcRect b="0" l="0" r="0" t="0"/>
          <a:stretch/>
        </p:blipFill>
        <p:spPr>
          <a:xfrm>
            <a:off x="291300" y="750650"/>
            <a:ext cx="8561401" cy="4280701"/>
          </a:xfrm>
          <a:prstGeom prst="rect">
            <a:avLst/>
          </a:prstGeom>
          <a:noFill/>
          <a:ln>
            <a:noFill/>
          </a:ln>
        </p:spPr>
      </p:pic>
      <p:sp>
        <p:nvSpPr>
          <p:cNvPr id="126" name="Google Shape;126;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Domain Relevance</a:t>
            </a:r>
            <a:r>
              <a:rPr lang="en" sz="2400"/>
              <a:t> Experiment Results</a:t>
            </a:r>
            <a:endParaRPr sz="2400"/>
          </a:p>
        </p:txBody>
      </p:sp>
      <p:sp>
        <p:nvSpPr>
          <p:cNvPr id="127" name="Google Shape;127;p21"/>
          <p:cNvSpPr/>
          <p:nvPr/>
        </p:nvSpPr>
        <p:spPr>
          <a:xfrm>
            <a:off x="1885625" y="1262750"/>
            <a:ext cx="325800" cy="1974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