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329" r:id="rId3"/>
    <p:sldId id="330" r:id="rId4"/>
    <p:sldId id="331" r:id="rId5"/>
    <p:sldId id="332" r:id="rId6"/>
    <p:sldId id="288" r:id="rId7"/>
    <p:sldId id="293" r:id="rId8"/>
    <p:sldId id="294" r:id="rId9"/>
    <p:sldId id="287"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6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2" autoAdjust="0"/>
    <p:restoredTop sz="94660"/>
  </p:normalViewPr>
  <p:slideViewPr>
    <p:cSldViewPr snapToGrid="0">
      <p:cViewPr varScale="1">
        <p:scale>
          <a:sx n="50" d="100"/>
          <a:sy n="50" d="100"/>
        </p:scale>
        <p:origin x="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AF1FCD-6B71-4287-9CEA-AD66D7927BA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E8CEBA6-2EDD-442A-B70B-8CFD03FA1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AAC174B-CB7A-4E9C-8C51-CD61130D6FDF}"/>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5" name="頁尾版面配置區 4">
            <a:extLst>
              <a:ext uri="{FF2B5EF4-FFF2-40B4-BE49-F238E27FC236}">
                <a16:creationId xmlns:a16="http://schemas.microsoft.com/office/drawing/2014/main" id="{003DECD9-F97C-4825-A844-B68D4551FBD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906FF9B-5751-461B-B97F-AABC99FC223E}"/>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292292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E46CE4-90FB-46D4-9E02-C557F887E57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12AED85-3FC8-49AC-81E4-3432F063E2C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133418-B038-4E9D-AE01-2E7B256E5537}"/>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5" name="頁尾版面配置區 4">
            <a:extLst>
              <a:ext uri="{FF2B5EF4-FFF2-40B4-BE49-F238E27FC236}">
                <a16:creationId xmlns:a16="http://schemas.microsoft.com/office/drawing/2014/main" id="{7BC97ADF-7277-47DD-AEF1-46A563C599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46B729-DE2B-4F9A-AC75-669480B406D4}"/>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65849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9682E7B-408B-44FF-AC9A-2C984CCFD5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2A0E2E0-7609-4ECD-887B-85EE615BBE4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F4C6BC5-0987-46C7-8A4D-2CE3A125E26E}"/>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5" name="頁尾版面配置區 4">
            <a:extLst>
              <a:ext uri="{FF2B5EF4-FFF2-40B4-BE49-F238E27FC236}">
                <a16:creationId xmlns:a16="http://schemas.microsoft.com/office/drawing/2014/main" id="{632FA384-6BCE-4653-AF9B-AAE01F433A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B5A40A-CA7C-47EA-B916-D4C9040A2AA3}"/>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74843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49251E-DB8E-4277-9753-811CDAF832C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99247CE-2098-496C-83A9-C9E49C0F225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2858008-6101-456A-890A-87C103C73CEF}"/>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5" name="頁尾版面配置區 4">
            <a:extLst>
              <a:ext uri="{FF2B5EF4-FFF2-40B4-BE49-F238E27FC236}">
                <a16:creationId xmlns:a16="http://schemas.microsoft.com/office/drawing/2014/main" id="{16D539D7-EF6C-4AC3-A393-A40EC7F973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2B5B22B-6500-4AFB-9B00-5C9DF3C798E0}"/>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219582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CC662-BBF4-47CA-B612-19DDE1B5EE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4964CAE-651B-481F-9608-2E3BC32B49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EDCF651-A03E-4410-989A-C6174D2F7A2C}"/>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5" name="頁尾版面配置區 4">
            <a:extLst>
              <a:ext uri="{FF2B5EF4-FFF2-40B4-BE49-F238E27FC236}">
                <a16:creationId xmlns:a16="http://schemas.microsoft.com/office/drawing/2014/main" id="{FDD70C5F-3530-459D-9B8C-81784F7F37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BEA88AC-5F95-4E69-971C-05B05B7D5AA5}"/>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414050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0AA723-18D6-43D7-89C1-8DFD3543AA2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2D9A4F0-B817-40C4-9315-40373A1076F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954B87A-D64A-4779-A983-38C76F743A7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6A327F-39FC-4490-A41A-00ADE3F07E2C}"/>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6" name="頁尾版面配置區 5">
            <a:extLst>
              <a:ext uri="{FF2B5EF4-FFF2-40B4-BE49-F238E27FC236}">
                <a16:creationId xmlns:a16="http://schemas.microsoft.com/office/drawing/2014/main" id="{B268A81F-A36D-41EC-BDC8-445F23084F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01C82F8-740D-4695-9F80-E685DC9DEA6F}"/>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192904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4D430A-DB9F-4CB1-9FA4-B0EE0F07326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8F5FB50-FF44-4715-90BA-9DA042A10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6F89DD-E30E-4044-A6D7-2973267FF7B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3B6487-87A0-456F-80B0-497E4D82A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D4CD005-DB78-48F6-AC24-F2B8FA9E2C2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C6D5742-0E40-4EDE-9C5F-5957371C8028}"/>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8" name="頁尾版面配置區 7">
            <a:extLst>
              <a:ext uri="{FF2B5EF4-FFF2-40B4-BE49-F238E27FC236}">
                <a16:creationId xmlns:a16="http://schemas.microsoft.com/office/drawing/2014/main" id="{B07D45C2-F99B-45A5-BCD9-3DE294D13AA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86D1B17-7354-4B71-9419-2CA4D9D60109}"/>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264601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48B93B-F6A5-4FC1-A26E-55284D38923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87978A-29BA-43F5-A79C-C34FB880834A}"/>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4" name="頁尾版面配置區 3">
            <a:extLst>
              <a:ext uri="{FF2B5EF4-FFF2-40B4-BE49-F238E27FC236}">
                <a16:creationId xmlns:a16="http://schemas.microsoft.com/office/drawing/2014/main" id="{72560F62-8CD3-470F-92CF-1BFC5F30486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22149B4-3EB8-4149-9609-2974AE1FF1EC}"/>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260321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594387A-C6E1-4275-822B-E55D081398B7}"/>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3" name="頁尾版面配置區 2">
            <a:extLst>
              <a:ext uri="{FF2B5EF4-FFF2-40B4-BE49-F238E27FC236}">
                <a16:creationId xmlns:a16="http://schemas.microsoft.com/office/drawing/2014/main" id="{E8999FCA-1519-43AC-B4B3-E538C8BEFE8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B57DE68-FCE4-4FDB-99ED-3845D113B75D}"/>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260948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D09A0-50DF-4863-AFC7-344E2E93D7D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53A7B1A-7628-470E-AC0A-CE5E9476A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64258B4-9093-441A-91E1-1BD921AF9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4561CDF-03CC-4E56-B6A0-D6914E0110FD}"/>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6" name="頁尾版面配置區 5">
            <a:extLst>
              <a:ext uri="{FF2B5EF4-FFF2-40B4-BE49-F238E27FC236}">
                <a16:creationId xmlns:a16="http://schemas.microsoft.com/office/drawing/2014/main" id="{58FD23E2-8AA1-4125-A2FE-162B3D87E68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2D4FE37-C24B-4DA0-B40C-244502670A44}"/>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278065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0CD312-EAB3-4D47-A015-BA06C43C83B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89180B8-5F3A-4846-B15E-27A38BCFCD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5466056-CCBB-4B12-B54A-07A507B50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7D2D982-3C92-45B9-B550-F7D99B66D02E}"/>
              </a:ext>
            </a:extLst>
          </p:cNvPr>
          <p:cNvSpPr>
            <a:spLocks noGrp="1"/>
          </p:cNvSpPr>
          <p:nvPr>
            <p:ph type="dt" sz="half" idx="10"/>
          </p:nvPr>
        </p:nvSpPr>
        <p:spPr/>
        <p:txBody>
          <a:bodyPr/>
          <a:lstStyle/>
          <a:p>
            <a:fld id="{1CBAE236-904E-4883-B58E-53FA362D5F2C}" type="datetimeFigureOut">
              <a:rPr lang="zh-TW" altLang="en-US" smtClean="0"/>
              <a:t>2022/3/29</a:t>
            </a:fld>
            <a:endParaRPr lang="zh-TW" altLang="en-US"/>
          </a:p>
        </p:txBody>
      </p:sp>
      <p:sp>
        <p:nvSpPr>
          <p:cNvPr id="6" name="頁尾版面配置區 5">
            <a:extLst>
              <a:ext uri="{FF2B5EF4-FFF2-40B4-BE49-F238E27FC236}">
                <a16:creationId xmlns:a16="http://schemas.microsoft.com/office/drawing/2014/main" id="{D9262A6B-FE26-4D65-92FD-E37C84991AF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9162B38-D174-450B-AD32-512288625804}"/>
              </a:ext>
            </a:extLst>
          </p:cNvPr>
          <p:cNvSpPr>
            <a:spLocks noGrp="1"/>
          </p:cNvSpPr>
          <p:nvPr>
            <p:ph type="sldNum" sz="quarter" idx="12"/>
          </p:nvPr>
        </p:nvSpPr>
        <p:spPr/>
        <p:txBody>
          <a:body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281038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6E3"/>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1C76864-1B95-411F-BD7C-B00DB98DA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BF00E51-E6E1-48C1-B982-A84DEA417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64C9D4B-242E-4041-9B61-0732B9513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AE236-904E-4883-B58E-53FA362D5F2C}" type="datetimeFigureOut">
              <a:rPr lang="zh-TW" altLang="en-US" smtClean="0"/>
              <a:t>2022/3/29</a:t>
            </a:fld>
            <a:endParaRPr lang="zh-TW" altLang="en-US"/>
          </a:p>
        </p:txBody>
      </p:sp>
      <p:sp>
        <p:nvSpPr>
          <p:cNvPr id="5" name="頁尾版面配置區 4">
            <a:extLst>
              <a:ext uri="{FF2B5EF4-FFF2-40B4-BE49-F238E27FC236}">
                <a16:creationId xmlns:a16="http://schemas.microsoft.com/office/drawing/2014/main" id="{26771D4A-4B0B-48AC-86BC-6D019DFEF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2FCD8D0-2B1B-470B-A1EB-A2E75BD64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768DA-881E-4ABD-849A-4EEA09BD4C85}" type="slidenum">
              <a:rPr lang="zh-TW" altLang="en-US" smtClean="0"/>
              <a:t>‹#›</a:t>
            </a:fld>
            <a:endParaRPr lang="zh-TW" altLang="en-US"/>
          </a:p>
        </p:txBody>
      </p:sp>
    </p:spTree>
    <p:extLst>
      <p:ext uri="{BB962C8B-B14F-4D97-AF65-F5344CB8AC3E}">
        <p14:creationId xmlns:p14="http://schemas.microsoft.com/office/powerpoint/2010/main" val="2615554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sv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2.sv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1.png"/><Relationship Id="rId10" Type="http://schemas.microsoft.com/office/2007/relationships/hdphoto" Target="../media/hdphoto4.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svg"/><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png"/><Relationship Id="rId5" Type="http://schemas.microsoft.com/office/2007/relationships/hdphoto" Target="../media/hdphoto5.wdp"/><Relationship Id="rId10" Type="http://schemas.openxmlformats.org/officeDocument/2006/relationships/image" Target="../media/image9.svg"/><Relationship Id="rId4" Type="http://schemas.openxmlformats.org/officeDocument/2006/relationships/image" Target="../media/image15.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1.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3.png"/><Relationship Id="rId7" Type="http://schemas.openxmlformats.org/officeDocument/2006/relationships/image" Target="../media/image9.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5.png"/><Relationship Id="rId10" Type="http://schemas.openxmlformats.org/officeDocument/2006/relationships/image" Target="../media/image10.png"/><Relationship Id="rId4" Type="http://schemas.openxmlformats.org/officeDocument/2006/relationships/image" Target="../media/image24.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7.png"/><Relationship Id="rId7" Type="http://schemas.openxmlformats.org/officeDocument/2006/relationships/image" Target="../media/image9.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10" Type="http://schemas.openxmlformats.org/officeDocument/2006/relationships/image" Target="../media/image10.png"/><Relationship Id="rId4" Type="http://schemas.openxmlformats.org/officeDocument/2006/relationships/image" Target="../media/image28.pn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1.pn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07/relationships/hdphoto" Target="../media/hdphoto6.wdp"/><Relationship Id="rId4" Type="http://schemas.openxmlformats.org/officeDocument/2006/relationships/image" Target="../media/image3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85800" y="1146057"/>
            <a:ext cx="2971800" cy="1641731"/>
          </a:xfrm>
          <a:prstGeom prst="rect">
            <a:avLst/>
          </a:prstGeom>
        </p:spPr>
        <p:txBody>
          <a:bodyPr wrap="square" lIns="0" tIns="0" rIns="0" bIns="0" rtlCol="0" anchor="t">
            <a:spAutoFit/>
          </a:bodyPr>
          <a:lstStyle/>
          <a:p>
            <a:r>
              <a:rPr lang="en-US" altLang="zh-TW" sz="5334" b="1" dirty="0" err="1">
                <a:solidFill>
                  <a:srgbClr val="000000"/>
                </a:solidFill>
                <a:latin typeface="Times" pitchFamily="2" charset="0"/>
                <a:ea typeface="Songti SC" panose="02010600040101010101" pitchFamily="2" charset="-122"/>
              </a:rPr>
              <a:t>WeMeet</a:t>
            </a:r>
            <a:r>
              <a:rPr lang="en-US" altLang="zh-TW" sz="5334" b="1" dirty="0">
                <a:solidFill>
                  <a:srgbClr val="000000"/>
                </a:solidFill>
                <a:latin typeface="Times" pitchFamily="2" charset="0"/>
                <a:ea typeface="Songti SC" panose="02010600040101010101" pitchFamily="2" charset="-122"/>
              </a:rPr>
              <a:t>    </a:t>
            </a:r>
          </a:p>
          <a:p>
            <a:r>
              <a:rPr lang="en-US" altLang="zh-TW" sz="5334" b="1" dirty="0">
                <a:solidFill>
                  <a:srgbClr val="000000"/>
                </a:solidFill>
                <a:latin typeface="Times" pitchFamily="2" charset="0"/>
                <a:ea typeface="Songti SC" panose="02010600040101010101" pitchFamily="2" charset="-122"/>
              </a:rPr>
              <a:t>     Project</a:t>
            </a:r>
          </a:p>
        </p:txBody>
      </p:sp>
      <p:sp>
        <p:nvSpPr>
          <p:cNvPr id="6" name="TextBox 6"/>
          <p:cNvSpPr txBox="1"/>
          <p:nvPr/>
        </p:nvSpPr>
        <p:spPr>
          <a:xfrm>
            <a:off x="8286663" y="2260600"/>
            <a:ext cx="3403600" cy="4379404"/>
          </a:xfrm>
          <a:prstGeom prst="rect">
            <a:avLst/>
          </a:prstGeom>
        </p:spPr>
        <p:txBody>
          <a:bodyPr wrap="square" lIns="0" tIns="0" rIns="0" bIns="0" rtlCol="0" anchor="t">
            <a:spAutoFit/>
          </a:bodyPr>
          <a:lstStyle/>
          <a:p>
            <a:pPr>
              <a:lnSpc>
                <a:spcPct val="200000"/>
              </a:lnSpc>
            </a:pPr>
            <a:r>
              <a:rPr lang="zh-TW" altLang="en-US" sz="1200" dirty="0">
                <a:solidFill>
                  <a:srgbClr val="000000"/>
                </a:solidFill>
                <a:latin typeface="Songti SC" panose="02010600040101010101" pitchFamily="2" charset="-122"/>
                <a:ea typeface="Songti SC" panose="02010600040101010101" pitchFamily="2" charset="-122"/>
              </a:rPr>
              <a:t> </a:t>
            </a:r>
            <a:r>
              <a:rPr lang="en-US" altLang="zh-TW" sz="1200" dirty="0">
                <a:solidFill>
                  <a:srgbClr val="000000"/>
                </a:solidFill>
                <a:latin typeface="Songti SC" panose="02010600040101010101" pitchFamily="2" charset="-122"/>
                <a:ea typeface="Songti SC" panose="02010600040101010101" pitchFamily="2" charset="-122"/>
              </a:rPr>
              <a:t>        </a:t>
            </a:r>
            <a:r>
              <a:rPr lang="en-US" altLang="zh-TW" sz="1200" dirty="0" err="1">
                <a:solidFill>
                  <a:srgbClr val="000000"/>
                </a:solidFill>
                <a:latin typeface="Yuanti SC"/>
                <a:ea typeface="Songti SC" panose="02010600040101010101" pitchFamily="2" charset="-122"/>
              </a:rPr>
              <a:t>在四年級上學期修習一門</a:t>
            </a:r>
            <a:r>
              <a:rPr lang="zh-TW" altLang="en-US" sz="1200" dirty="0">
                <a:solidFill>
                  <a:srgbClr val="000000"/>
                </a:solidFill>
                <a:latin typeface="Yuanti SC"/>
                <a:ea typeface="Songti SC" panose="02010600040101010101" pitchFamily="2" charset="-122"/>
              </a:rPr>
              <a:t> </a:t>
            </a:r>
            <a:r>
              <a:rPr lang="en-US" altLang="zh-TW" sz="1200" dirty="0">
                <a:solidFill>
                  <a:srgbClr val="000000"/>
                </a:solidFill>
                <a:latin typeface="Yuanti SC"/>
                <a:ea typeface="Songti SC" panose="02010600040101010101" pitchFamily="2" charset="-122"/>
              </a:rPr>
              <a:t>Object-Oriented Software Engineering</a:t>
            </a:r>
            <a:r>
              <a:rPr lang="zh-TW" altLang="en-US" sz="1200" dirty="0">
                <a:solidFill>
                  <a:srgbClr val="000000"/>
                </a:solidFill>
                <a:latin typeface="Yuanti SC"/>
                <a:ea typeface="Songti SC" panose="02010600040101010101" pitchFamily="2" charset="-122"/>
              </a:rPr>
              <a:t> </a:t>
            </a:r>
            <a:r>
              <a:rPr lang="en-US" altLang="zh-TW" sz="1200" dirty="0" err="1">
                <a:solidFill>
                  <a:srgbClr val="000000"/>
                </a:solidFill>
                <a:latin typeface="Yuanti SC"/>
                <a:ea typeface="Songti SC" panose="02010600040101010101" pitchFamily="2" charset="-122"/>
              </a:rPr>
              <a:t>之課程，此任課老師的作業是以全英文製作一個與IoT應用相關</a:t>
            </a:r>
            <a:r>
              <a:rPr lang="zh-TW" altLang="en-US" sz="1200" dirty="0">
                <a:solidFill>
                  <a:srgbClr val="000000"/>
                </a:solidFill>
                <a:latin typeface="Yuanti SC"/>
                <a:ea typeface="Songti SC" panose="02010600040101010101" pitchFamily="2" charset="-122"/>
              </a:rPr>
              <a:t>的系統與</a:t>
            </a:r>
            <a:r>
              <a:rPr lang="en-US" altLang="zh-TW" sz="1200" dirty="0" err="1">
                <a:solidFill>
                  <a:srgbClr val="000000"/>
                </a:solidFill>
                <a:latin typeface="Yuanti SC"/>
                <a:ea typeface="Songti SC" panose="02010600040101010101" pitchFamily="2" charset="-122"/>
              </a:rPr>
              <a:t>報告，我們決定</a:t>
            </a:r>
            <a:r>
              <a:rPr lang="en-US" altLang="zh-TW" sz="1200" dirty="0" err="1">
                <a:solidFill>
                  <a:srgbClr val="C00000"/>
                </a:solidFill>
                <a:latin typeface="Yuanti SC"/>
                <a:ea typeface="Songti SC" panose="02010600040101010101" pitchFamily="2" charset="-122"/>
              </a:rPr>
              <a:t>以共享經濟為出發點</a:t>
            </a:r>
            <a:r>
              <a:rPr lang="en-US" altLang="zh-TW" sz="1200" dirty="0" err="1">
                <a:solidFill>
                  <a:srgbClr val="000000"/>
                </a:solidFill>
                <a:latin typeface="Yuanti SC"/>
                <a:ea typeface="Songti SC" panose="02010600040101010101" pitchFamily="2" charset="-122"/>
              </a:rPr>
              <a:t>，並</a:t>
            </a:r>
            <a:r>
              <a:rPr lang="en-US" altLang="zh-TW" sz="1200" dirty="0" err="1">
                <a:solidFill>
                  <a:srgbClr val="C00000"/>
                </a:solidFill>
                <a:latin typeface="Yuanti SC"/>
                <a:ea typeface="Songti SC" panose="02010600040101010101" pitchFamily="2" charset="-122"/>
              </a:rPr>
              <a:t>觀察如何應用在生活中</a:t>
            </a:r>
            <a:r>
              <a:rPr lang="en-US" altLang="zh-TW" sz="1200" dirty="0" err="1">
                <a:solidFill>
                  <a:srgbClr val="000000"/>
                </a:solidFill>
                <a:latin typeface="Yuanti SC"/>
                <a:ea typeface="Songti SC" panose="02010600040101010101" pitchFamily="2" charset="-122"/>
              </a:rPr>
              <a:t>，最後以共享會議室為主題，藉由WeMeet此APP</a:t>
            </a:r>
            <a:r>
              <a:rPr lang="en-US" altLang="zh-TW" sz="1200" dirty="0">
                <a:solidFill>
                  <a:srgbClr val="000000"/>
                </a:solidFill>
                <a:latin typeface="Yuanti SC"/>
                <a:ea typeface="Songti SC" panose="02010600040101010101" pitchFamily="2" charset="-122"/>
              </a:rPr>
              <a:t> </a:t>
            </a:r>
            <a:r>
              <a:rPr lang="zh-TW" altLang="en-US" sz="1200" dirty="0">
                <a:solidFill>
                  <a:srgbClr val="000000"/>
                </a:solidFill>
                <a:latin typeface="Yuanti SC"/>
                <a:ea typeface="Songti SC" panose="02010600040101010101" pitchFamily="2" charset="-122"/>
              </a:rPr>
              <a:t>作為預約平台，透過</a:t>
            </a:r>
            <a:r>
              <a:rPr lang="en-US" altLang="zh-TW" sz="1200" dirty="0">
                <a:solidFill>
                  <a:srgbClr val="000000"/>
                </a:solidFill>
                <a:latin typeface="Yuanti SC"/>
                <a:ea typeface="Songti SC" panose="02010600040101010101" pitchFamily="2" charset="-122"/>
              </a:rPr>
              <a:t> </a:t>
            </a:r>
            <a:r>
              <a:rPr lang="en-US" altLang="zh-TW" sz="1200" dirty="0" err="1">
                <a:solidFill>
                  <a:srgbClr val="000000"/>
                </a:solidFill>
                <a:latin typeface="Yuanti SC"/>
                <a:ea typeface="Songti SC" panose="02010600040101010101" pitchFamily="2" charset="-122"/>
              </a:rPr>
              <a:t>WeMeet</a:t>
            </a:r>
            <a:r>
              <a:rPr lang="en-US" altLang="zh-TW" sz="1200" dirty="0">
                <a:solidFill>
                  <a:srgbClr val="000000"/>
                </a:solidFill>
                <a:latin typeface="Yuanti SC"/>
                <a:ea typeface="Songti SC" panose="02010600040101010101" pitchFamily="2" charset="-122"/>
              </a:rPr>
              <a:t> </a:t>
            </a:r>
            <a:r>
              <a:rPr lang="zh-TW" altLang="en-US" sz="1200" dirty="0">
                <a:solidFill>
                  <a:srgbClr val="000000"/>
                </a:solidFill>
                <a:latin typeface="Yuanti SC"/>
                <a:ea typeface="Songti SC" panose="02010600040101010101" pitchFamily="2" charset="-122"/>
              </a:rPr>
              <a:t>即可連結會議室的門鎖、燈以及電扇或冷氣來達成</a:t>
            </a:r>
            <a:r>
              <a:rPr lang="en-US" altLang="zh-TW" sz="1200" dirty="0">
                <a:solidFill>
                  <a:srgbClr val="000000"/>
                </a:solidFill>
                <a:latin typeface="Yuanti SC"/>
                <a:ea typeface="Songti SC" panose="02010600040101010101" pitchFamily="2" charset="-122"/>
              </a:rPr>
              <a:t>IoT</a:t>
            </a:r>
            <a:r>
              <a:rPr lang="zh-TW" altLang="en-US" sz="1200" dirty="0">
                <a:solidFill>
                  <a:srgbClr val="000000"/>
                </a:solidFill>
                <a:latin typeface="Yuanti SC"/>
                <a:ea typeface="Songti SC" panose="02010600040101010101" pitchFamily="2" charset="-122"/>
              </a:rPr>
              <a:t>之應用。</a:t>
            </a:r>
            <a:endParaRPr lang="en-US" altLang="zh-TW" sz="1200" dirty="0">
              <a:solidFill>
                <a:srgbClr val="000000"/>
              </a:solidFill>
              <a:latin typeface="Yuanti SC"/>
              <a:ea typeface="Songti SC" panose="02010600040101010101" pitchFamily="2" charset="-122"/>
            </a:endParaRPr>
          </a:p>
          <a:p>
            <a:pPr>
              <a:lnSpc>
                <a:spcPct val="200000"/>
              </a:lnSpc>
            </a:pPr>
            <a:r>
              <a:rPr lang="zh-TW" altLang="en-US" sz="1200" dirty="0">
                <a:solidFill>
                  <a:srgbClr val="000000"/>
                </a:solidFill>
                <a:latin typeface="Yuanti SC"/>
                <a:ea typeface="Songti SC" panose="02010600040101010101" pitchFamily="2" charset="-122"/>
              </a:rPr>
              <a:t>        </a:t>
            </a:r>
            <a:r>
              <a:rPr lang="en-US" altLang="zh-TW" sz="1200" dirty="0" err="1">
                <a:solidFill>
                  <a:srgbClr val="000000"/>
                </a:solidFill>
                <a:latin typeface="Yuanti SC"/>
                <a:ea typeface="Songti SC" panose="02010600040101010101" pitchFamily="2" charset="-122"/>
              </a:rPr>
              <a:t>在此</a:t>
            </a:r>
            <a:r>
              <a:rPr lang="zh-TW" altLang="en-US" sz="1200" dirty="0">
                <a:solidFill>
                  <a:srgbClr val="000000"/>
                </a:solidFill>
                <a:latin typeface="Yuanti SC"/>
                <a:ea typeface="Songti SC" panose="02010600040101010101" pitchFamily="2" charset="-122"/>
              </a:rPr>
              <a:t>專案，</a:t>
            </a:r>
            <a:r>
              <a:rPr lang="zh-TW" altLang="en-US" sz="1200" dirty="0">
                <a:solidFill>
                  <a:srgbClr val="C00000"/>
                </a:solidFill>
                <a:latin typeface="Yuanti SC"/>
                <a:ea typeface="Songti SC" panose="02010600040101010101" pitchFamily="2" charset="-122"/>
              </a:rPr>
              <a:t>我主要負責的項目為前端</a:t>
            </a:r>
            <a:r>
              <a:rPr lang="en-US" altLang="zh-TW" sz="1200" dirty="0">
                <a:solidFill>
                  <a:srgbClr val="C00000"/>
                </a:solidFill>
                <a:latin typeface="Yuanti SC"/>
                <a:ea typeface="Songti SC" panose="02010600040101010101" pitchFamily="2" charset="-122"/>
              </a:rPr>
              <a:t>UI</a:t>
            </a:r>
            <a:r>
              <a:rPr lang="zh-TW" altLang="en-US" sz="1200" dirty="0">
                <a:solidFill>
                  <a:srgbClr val="C00000"/>
                </a:solidFill>
                <a:latin typeface="Yuanti SC"/>
                <a:ea typeface="Songti SC" panose="02010600040101010101" pitchFamily="2" charset="-122"/>
              </a:rPr>
              <a:t>的設計，以及部分後端的開發</a:t>
            </a:r>
            <a:r>
              <a:rPr lang="zh-TW" altLang="en-US" sz="1200" dirty="0">
                <a:solidFill>
                  <a:srgbClr val="000000"/>
                </a:solidFill>
                <a:latin typeface="Yuanti SC"/>
                <a:ea typeface="Songti SC" panose="02010600040101010101" pitchFamily="2" charset="-122"/>
              </a:rPr>
              <a:t>，如後面圖示中註冊、登入以及管理帳戶的功能。此專案指導老師為黃純敏教授，並由陳昱蓉、董小銘、張葳、邱文彥、鄭宇翔、李郁欣以及我，７位成員共同完成。</a:t>
            </a:r>
            <a:endParaRPr lang="en-US" sz="1200" dirty="0">
              <a:solidFill>
                <a:srgbClr val="000000"/>
              </a:solidFill>
              <a:latin typeface="Yuanti SC"/>
              <a:ea typeface="Songti SC" panose="02010600040101010101" pitchFamily="2" charset="-122"/>
            </a:endParaRPr>
          </a:p>
        </p:txBody>
      </p:sp>
      <p:sp>
        <p:nvSpPr>
          <p:cNvPr id="8" name="TextBox 8"/>
          <p:cNvSpPr txBox="1"/>
          <p:nvPr/>
        </p:nvSpPr>
        <p:spPr>
          <a:xfrm>
            <a:off x="558801" y="224632"/>
            <a:ext cx="3403599" cy="410241"/>
          </a:xfrm>
          <a:prstGeom prst="rect">
            <a:avLst/>
          </a:prstGeom>
        </p:spPr>
        <p:txBody>
          <a:bodyPr wrap="square" lIns="0" tIns="0" rIns="0" bIns="0" rtlCol="0" anchor="t">
            <a:spAutoFit/>
          </a:bodyPr>
          <a:lstStyle/>
          <a:p>
            <a:r>
              <a:rPr lang="en-US" sz="1333" b="1" dirty="0" err="1">
                <a:solidFill>
                  <a:srgbClr val="72543B"/>
                </a:solidFill>
                <a:latin typeface="Yuanti SC"/>
                <a:ea typeface="微軟正黑體 Light" panose="020B0304030504040204" pitchFamily="34" charset="-120"/>
              </a:rPr>
              <a:t>課堂</a:t>
            </a:r>
            <a:r>
              <a:rPr lang="zh-TW" altLang="en-US" sz="1333" b="1" dirty="0">
                <a:solidFill>
                  <a:srgbClr val="72543B"/>
                </a:solidFill>
                <a:latin typeface="Yuanti SC"/>
                <a:ea typeface="微軟正黑體 Light" panose="020B0304030504040204" pitchFamily="34" charset="-120"/>
              </a:rPr>
              <a:t>專案</a:t>
            </a:r>
            <a:r>
              <a:rPr lang="en-US" sz="1333" b="1" dirty="0" err="1">
                <a:solidFill>
                  <a:srgbClr val="72543B"/>
                </a:solidFill>
                <a:latin typeface="Yuanti SC"/>
                <a:ea typeface="微軟正黑體 Light" panose="020B0304030504040204" pitchFamily="34" charset="-120"/>
              </a:rPr>
              <a:t>發表</a:t>
            </a:r>
            <a:r>
              <a:rPr lang="en-US" sz="1333" b="1" dirty="0">
                <a:solidFill>
                  <a:srgbClr val="72543B"/>
                </a:solidFill>
                <a:latin typeface="Yuanti SC"/>
                <a:ea typeface="微軟正黑體 Light" panose="020B0304030504040204" pitchFamily="34" charset="-120"/>
              </a:rPr>
              <a:t> – </a:t>
            </a:r>
          </a:p>
          <a:p>
            <a:r>
              <a:rPr lang="en-US" altLang="zh-TW" sz="1333" b="1" dirty="0">
                <a:solidFill>
                  <a:srgbClr val="72543B"/>
                </a:solidFill>
                <a:latin typeface="Yuanti SC"/>
                <a:ea typeface="微軟正黑體 Light" panose="020B0304030504040204" pitchFamily="34" charset="-120"/>
              </a:rPr>
              <a:t>Object-Oriented Software Engineering</a:t>
            </a:r>
            <a:r>
              <a:rPr lang="zh-TW" altLang="en-US" sz="1333" b="1" dirty="0">
                <a:solidFill>
                  <a:srgbClr val="72543B"/>
                </a:solidFill>
                <a:latin typeface="Yuanti SC"/>
                <a:ea typeface="微軟正黑體 Light" panose="020B0304030504040204" pitchFamily="34" charset="-120"/>
              </a:rPr>
              <a:t> </a:t>
            </a:r>
            <a:endParaRPr lang="en-US" sz="1333" b="1" dirty="0">
              <a:solidFill>
                <a:srgbClr val="72543B"/>
              </a:solidFill>
              <a:latin typeface="Yuanti SC"/>
              <a:ea typeface="微軟正黑體 Light" panose="020B0304030504040204" pitchFamily="34" charset="-120"/>
            </a:endParaRPr>
          </a:p>
        </p:txBody>
      </p:sp>
      <p:sp>
        <p:nvSpPr>
          <p:cNvPr id="9" name="TextBox 9"/>
          <p:cNvSpPr txBox="1"/>
          <p:nvPr/>
        </p:nvSpPr>
        <p:spPr>
          <a:xfrm>
            <a:off x="8794475" y="330029"/>
            <a:ext cx="2741319" cy="204223"/>
          </a:xfrm>
          <a:prstGeom prst="rect">
            <a:avLst/>
          </a:prstGeom>
        </p:spPr>
        <p:txBody>
          <a:bodyPr lIns="0" tIns="0" rIns="0" bIns="0" rtlCol="0" anchor="t">
            <a:spAutoFit/>
          </a:bodyPr>
          <a:lstStyle/>
          <a:p>
            <a:pPr algn="r">
              <a:lnSpc>
                <a:spcPts val="1680"/>
              </a:lnSpc>
            </a:pPr>
            <a:r>
              <a:rPr lang="en-US" sz="1333" b="1" dirty="0">
                <a:solidFill>
                  <a:srgbClr val="72543B"/>
                </a:solidFill>
                <a:latin typeface="Songti SC" panose="02010600040101010101" pitchFamily="2" charset="-122"/>
                <a:ea typeface="Songti SC" panose="02010600040101010101" pitchFamily="2" charset="-122"/>
              </a:rPr>
              <a:t>２０２０</a:t>
            </a:r>
            <a:r>
              <a:rPr lang="en-US" altLang="zh-TW" sz="1333" b="1" dirty="0">
                <a:solidFill>
                  <a:srgbClr val="72543B"/>
                </a:solidFill>
                <a:latin typeface="Songti SC" panose="02010600040101010101" pitchFamily="2" charset="-122"/>
                <a:ea typeface="Songti SC" panose="02010600040101010101" pitchFamily="2" charset="-122"/>
              </a:rPr>
              <a:t>.</a:t>
            </a:r>
            <a:r>
              <a:rPr lang="en-US" sz="1333" b="1" dirty="0">
                <a:solidFill>
                  <a:srgbClr val="72543B"/>
                </a:solidFill>
                <a:latin typeface="Songti SC" panose="02010600040101010101" pitchFamily="2" charset="-122"/>
                <a:ea typeface="Songti SC" panose="02010600040101010101" pitchFamily="2" charset="-122"/>
              </a:rPr>
              <a:t>９</a:t>
            </a:r>
            <a:r>
              <a:rPr lang="zh-TW" altLang="en-US" sz="1333" b="1" dirty="0">
                <a:solidFill>
                  <a:srgbClr val="72543B"/>
                </a:solidFill>
                <a:latin typeface="Songti SC" panose="02010600040101010101" pitchFamily="2" charset="-122"/>
                <a:ea typeface="Songti SC" panose="02010600040101010101" pitchFamily="2" charset="-122"/>
              </a:rPr>
              <a:t> </a:t>
            </a:r>
            <a:r>
              <a:rPr lang="en-US" sz="1333" b="1" dirty="0">
                <a:solidFill>
                  <a:srgbClr val="72543B"/>
                </a:solidFill>
                <a:latin typeface="Songti SC" panose="02010600040101010101" pitchFamily="2" charset="-122"/>
                <a:ea typeface="Songti SC" panose="02010600040101010101" pitchFamily="2" charset="-122"/>
              </a:rPr>
              <a:t>－</a:t>
            </a:r>
            <a:r>
              <a:rPr lang="zh-TW" altLang="en-US" sz="1333" b="1" dirty="0">
                <a:solidFill>
                  <a:srgbClr val="72543B"/>
                </a:solidFill>
                <a:latin typeface="Songti SC" panose="02010600040101010101" pitchFamily="2" charset="-122"/>
                <a:ea typeface="Songti SC" panose="02010600040101010101" pitchFamily="2" charset="-122"/>
              </a:rPr>
              <a:t> </a:t>
            </a:r>
            <a:r>
              <a:rPr lang="en-US" sz="1333" b="1" dirty="0">
                <a:solidFill>
                  <a:srgbClr val="72543B"/>
                </a:solidFill>
                <a:latin typeface="Songti SC" panose="02010600040101010101" pitchFamily="2" charset="-122"/>
                <a:ea typeface="Songti SC" panose="02010600040101010101" pitchFamily="2" charset="-122"/>
              </a:rPr>
              <a:t>２０２０.１２</a:t>
            </a:r>
          </a:p>
        </p:txBody>
      </p:sp>
      <p:pic>
        <p:nvPicPr>
          <p:cNvPr id="10" name="圖片 9">
            <a:extLst>
              <a:ext uri="{FF2B5EF4-FFF2-40B4-BE49-F238E27FC236}">
                <a16:creationId xmlns:a16="http://schemas.microsoft.com/office/drawing/2014/main" id="{8E7B189B-90F5-8441-82C9-AFEBEDFBC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31" y="34716"/>
            <a:ext cx="3403600" cy="6823285"/>
          </a:xfrm>
          <a:prstGeom prst="rect">
            <a:avLst/>
          </a:prstGeom>
        </p:spPr>
      </p:pic>
      <p:sp>
        <p:nvSpPr>
          <p:cNvPr id="7" name="AutoShape 3">
            <a:extLst>
              <a:ext uri="{FF2B5EF4-FFF2-40B4-BE49-F238E27FC236}">
                <a16:creationId xmlns:a16="http://schemas.microsoft.com/office/drawing/2014/main" id="{0CA2CF6D-A9FB-C848-A402-DB174D930A8C}"/>
              </a:ext>
            </a:extLst>
          </p:cNvPr>
          <p:cNvSpPr/>
          <p:nvPr/>
        </p:nvSpPr>
        <p:spPr>
          <a:xfrm flipH="1">
            <a:off x="406400" y="154601"/>
            <a:ext cx="2070" cy="492443"/>
          </a:xfrm>
          <a:prstGeom prst="line">
            <a:avLst/>
          </a:prstGeom>
          <a:ln w="50800" cap="rnd">
            <a:solidFill>
              <a:srgbClr val="A08163"/>
            </a:solidFill>
            <a:prstDash val="solid"/>
            <a:headEnd type="none" w="sm" len="sm"/>
            <a:tailEnd type="none" w="sm" len="sm"/>
          </a:ln>
        </p:spPr>
        <p:txBody>
          <a:bodyPr/>
          <a:lstStyle/>
          <a:p>
            <a:endParaRPr lang="zh-TW"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D17AB24A-5454-EF43-8645-DC9EF4E96D67}"/>
              </a:ext>
            </a:extLst>
          </p:cNvPr>
          <p:cNvSpPr/>
          <p:nvPr/>
        </p:nvSpPr>
        <p:spPr>
          <a:xfrm>
            <a:off x="4735460" y="3398947"/>
            <a:ext cx="3039880" cy="1019420"/>
          </a:xfrm>
          <a:prstGeom prst="rect">
            <a:avLst/>
          </a:prstGeom>
          <a:solidFill>
            <a:srgbClr val="B7947A">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a:extLst>
              <a:ext uri="{FF2B5EF4-FFF2-40B4-BE49-F238E27FC236}">
                <a16:creationId xmlns:a16="http://schemas.microsoft.com/office/drawing/2014/main" id="{6C427350-7E81-A441-8E77-FF1DA475C1A9}"/>
              </a:ext>
            </a:extLst>
          </p:cNvPr>
          <p:cNvSpPr/>
          <p:nvPr/>
        </p:nvSpPr>
        <p:spPr>
          <a:xfrm>
            <a:off x="4735460" y="2273887"/>
            <a:ext cx="3039880" cy="1019420"/>
          </a:xfrm>
          <a:prstGeom prst="rect">
            <a:avLst/>
          </a:prstGeom>
          <a:solidFill>
            <a:srgbClr val="B7947A">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9" name="群組 18">
            <a:extLst>
              <a:ext uri="{FF2B5EF4-FFF2-40B4-BE49-F238E27FC236}">
                <a16:creationId xmlns:a16="http://schemas.microsoft.com/office/drawing/2014/main" id="{EB2C8103-A138-494A-B100-2C51173CDDB7}"/>
              </a:ext>
            </a:extLst>
          </p:cNvPr>
          <p:cNvGrpSpPr/>
          <p:nvPr/>
        </p:nvGrpSpPr>
        <p:grpSpPr>
          <a:xfrm>
            <a:off x="445390" y="1171040"/>
            <a:ext cx="3352800" cy="5516418"/>
            <a:chOff x="918219" y="1875819"/>
            <a:chExt cx="5029200" cy="8274627"/>
          </a:xfrm>
        </p:grpSpPr>
        <p:sp>
          <p:nvSpPr>
            <p:cNvPr id="20" name="文字方塊 19">
              <a:extLst>
                <a:ext uri="{FF2B5EF4-FFF2-40B4-BE49-F238E27FC236}">
                  <a16:creationId xmlns:a16="http://schemas.microsoft.com/office/drawing/2014/main" id="{E7F7C1E5-C87A-4B41-B7C2-98967ACCA851}"/>
                </a:ext>
              </a:extLst>
            </p:cNvPr>
            <p:cNvSpPr txBox="1"/>
            <p:nvPr/>
          </p:nvSpPr>
          <p:spPr>
            <a:xfrm>
              <a:off x="918219" y="2460828"/>
              <a:ext cx="5029200" cy="5327613"/>
            </a:xfrm>
            <a:prstGeom prst="rect">
              <a:avLst/>
            </a:prstGeom>
            <a:noFill/>
          </p:spPr>
          <p:txBody>
            <a:bodyPr wrap="square" rtlCol="0">
              <a:spAutoFit/>
            </a:bodyPr>
            <a:lstStyle/>
            <a:p>
              <a:pPr>
                <a:lnSpc>
                  <a:spcPct val="150000"/>
                </a:lnSpc>
              </a:pPr>
              <a:r>
                <a:rPr lang="en" altLang="zh-TW" sz="1333" b="1" dirty="0">
                  <a:solidFill>
                    <a:srgbClr val="000000"/>
                  </a:solidFill>
                  <a:latin typeface="Times New Roman" panose="02020603050405020304" pitchFamily="18" charset="0"/>
                </a:rPr>
                <a:t>Problem 1</a:t>
              </a:r>
            </a:p>
            <a:p>
              <a:pPr marL="190520" indent="-190520">
                <a:lnSpc>
                  <a:spcPct val="150000"/>
                </a:lnSpc>
                <a:buFont typeface="Arial" panose="020B0604020202020204" pitchFamily="34" charset="0"/>
                <a:buChar char="•"/>
              </a:pPr>
              <a:r>
                <a:rPr lang="en-US" altLang="zh-TW" sz="1200" dirty="0"/>
                <a:t>We usually need to discuss presentations, reports and projects,</a:t>
              </a:r>
              <a:r>
                <a:rPr lang="zh-TW" altLang="zh-TW" sz="1200" dirty="0"/>
                <a:t> </a:t>
              </a:r>
              <a:r>
                <a:rPr lang="en-US" altLang="zh-TW" sz="1200" dirty="0"/>
                <a:t>but</a:t>
              </a:r>
              <a:r>
                <a:rPr lang="en" altLang="zh-TW" sz="1200" dirty="0"/>
                <a:t> </a:t>
              </a:r>
              <a:r>
                <a:rPr lang="en" altLang="zh-TW" sz="1200" dirty="0">
                  <a:solidFill>
                    <a:srgbClr val="C00000"/>
                  </a:solidFill>
                </a:rPr>
                <a:t>meeting room in our college is not enough </a:t>
              </a:r>
              <a:r>
                <a:rPr lang="en" altLang="zh-TW" sz="1200" dirty="0"/>
                <a:t>for students.</a:t>
              </a:r>
            </a:p>
            <a:p>
              <a:pPr marL="190520" indent="-190520">
                <a:lnSpc>
                  <a:spcPct val="150000"/>
                </a:lnSpc>
                <a:buFont typeface="Arial" panose="020B0604020202020204" pitchFamily="34" charset="0"/>
                <a:buChar char="•"/>
              </a:pPr>
              <a:r>
                <a:rPr lang="en" altLang="zh-TW" sz="1200" dirty="0"/>
                <a:t> Reservation process is miscellaneous.</a:t>
              </a:r>
            </a:p>
            <a:p>
              <a:pPr>
                <a:lnSpc>
                  <a:spcPct val="150000"/>
                </a:lnSpc>
              </a:pPr>
              <a:r>
                <a:rPr lang="en" altLang="zh-TW" sz="1333" b="1" dirty="0">
                  <a:solidFill>
                    <a:srgbClr val="000000"/>
                  </a:solidFill>
                  <a:latin typeface="Times New Roman" panose="02020603050405020304" pitchFamily="18" charset="0"/>
                </a:rPr>
                <a:t>Problem 2</a:t>
              </a:r>
            </a:p>
            <a:p>
              <a:pPr marL="190520" indent="-190520">
                <a:lnSpc>
                  <a:spcPct val="150000"/>
                </a:lnSpc>
                <a:buFont typeface="Arial" panose="020B0604020202020204" pitchFamily="34" charset="0"/>
                <a:buChar char="•"/>
              </a:pPr>
              <a:r>
                <a:rPr lang="en" altLang="zh-TW" sz="1200" dirty="0">
                  <a:solidFill>
                    <a:srgbClr val="C00000"/>
                  </a:solidFill>
                </a:rPr>
                <a:t>Public places </a:t>
              </a:r>
              <a:r>
                <a:rPr lang="en" altLang="zh-TW" sz="1200" dirty="0"/>
                <a:t>such as </a:t>
              </a:r>
              <a:r>
                <a:rPr lang="en-US" altLang="zh-TW" sz="1200" dirty="0"/>
                <a:t>a coffee shop or a fast-food restaurant</a:t>
              </a:r>
              <a:r>
                <a:rPr lang="en-US" altLang="zh-TW" sz="1200" dirty="0">
                  <a:solidFill>
                    <a:srgbClr val="C00000"/>
                  </a:solidFill>
                </a:rPr>
                <a:t>,</a:t>
              </a:r>
              <a:r>
                <a:rPr lang="zh-TW" altLang="zh-TW" sz="1200" dirty="0">
                  <a:solidFill>
                    <a:srgbClr val="C00000"/>
                  </a:solidFill>
                </a:rPr>
                <a:t> </a:t>
              </a:r>
              <a:r>
                <a:rPr lang="en" altLang="zh-TW" sz="1200" dirty="0">
                  <a:solidFill>
                    <a:srgbClr val="C00000"/>
                  </a:solidFill>
                </a:rPr>
                <a:t>the environment is noisy</a:t>
              </a:r>
              <a:r>
                <a:rPr lang="en" altLang="zh-TW" sz="1200" dirty="0"/>
                <a:t>.</a:t>
              </a:r>
            </a:p>
            <a:p>
              <a:pPr marL="190520" indent="-190520">
                <a:lnSpc>
                  <a:spcPct val="150000"/>
                </a:lnSpc>
                <a:buFont typeface="Arial" panose="020B0604020202020204" pitchFamily="34" charset="0"/>
                <a:buChar char="•"/>
              </a:pPr>
              <a:r>
                <a:rPr lang="en" altLang="zh-TW" sz="1200" dirty="0"/>
                <a:t>The equipment is not completed.</a:t>
              </a:r>
            </a:p>
            <a:p>
              <a:pPr>
                <a:lnSpc>
                  <a:spcPct val="150000"/>
                </a:lnSpc>
                <a:spcBef>
                  <a:spcPts val="800"/>
                </a:spcBef>
              </a:pPr>
              <a:r>
                <a:rPr lang="en" altLang="zh-TW" sz="1200" dirty="0"/>
                <a:t>Base on the above problems, our team decided to design an app</a:t>
              </a:r>
              <a:r>
                <a:rPr lang="zh-TW" altLang="en-US" sz="1200" dirty="0"/>
                <a:t> </a:t>
              </a:r>
              <a:r>
                <a:rPr lang="en" altLang="zh-TW" sz="1200" b="1" dirty="0" err="1"/>
                <a:t>WeMeet</a:t>
              </a:r>
              <a:r>
                <a:rPr lang="en" altLang="zh-TW" sz="1200" b="1" dirty="0"/>
                <a:t> — Shared Meeting Room with Smart Door Lock</a:t>
              </a:r>
              <a:endParaRPr lang="en" altLang="zh-TW" sz="1200" dirty="0"/>
            </a:p>
          </p:txBody>
        </p:sp>
        <p:grpSp>
          <p:nvGrpSpPr>
            <p:cNvPr id="21" name="群組 20">
              <a:extLst>
                <a:ext uri="{FF2B5EF4-FFF2-40B4-BE49-F238E27FC236}">
                  <a16:creationId xmlns:a16="http://schemas.microsoft.com/office/drawing/2014/main" id="{A1C0C3FC-6F74-9F4E-A7AD-F195BA8BFD08}"/>
                </a:ext>
              </a:extLst>
            </p:cNvPr>
            <p:cNvGrpSpPr/>
            <p:nvPr/>
          </p:nvGrpSpPr>
          <p:grpSpPr>
            <a:xfrm>
              <a:off x="955223" y="7884676"/>
              <a:ext cx="4728026" cy="2265770"/>
              <a:chOff x="552449" y="7574721"/>
              <a:chExt cx="4728026" cy="2265770"/>
            </a:xfrm>
          </p:grpSpPr>
          <p:pic>
            <p:nvPicPr>
              <p:cNvPr id="23" name="Picture 6">
                <a:extLst>
                  <a:ext uri="{FF2B5EF4-FFF2-40B4-BE49-F238E27FC236}">
                    <a16:creationId xmlns:a16="http://schemas.microsoft.com/office/drawing/2014/main" id="{E5A2E3C5-8EBB-CB40-B670-2ED665B5922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0726" y1="58750" x2="20726" y2="58750"/>
                            <a14:foregroundMark x1="23932" y1="58750" x2="23932" y2="58750"/>
                            <a14:foregroundMark x1="27137" y1="60208" x2="27137" y2="60208"/>
                            <a14:foregroundMark x1="27137" y1="61458" x2="27137" y2="61458"/>
                            <a14:foregroundMark x1="25214" y1="64375" x2="25214" y2="64375"/>
                            <a14:foregroundMark x1="29915" y1="60000" x2="29915" y2="60000"/>
                            <a14:foregroundMark x1="20726" y1="56667" x2="20726" y2="56667"/>
                            <a14:foregroundMark x1="20513" y1="68333" x2="20513" y2="68333"/>
                            <a14:foregroundMark x1="26282" y1="75000" x2="26282" y2="75000"/>
                            <a14:foregroundMark x1="23932" y1="72708" x2="23932" y2="72708"/>
                            <a14:foregroundMark x1="32479" y1="74792" x2="32479" y2="74792"/>
                            <a14:foregroundMark x1="27564" y1="73750" x2="27564" y2="73750"/>
                            <a14:foregroundMark x1="80128" y1="58542" x2="80128" y2="58542"/>
                            <a14:foregroundMark x1="80983" y1="51042" x2="80983" y2="51042"/>
                            <a14:foregroundMark x1="73932" y1="58333" x2="73932" y2="58333"/>
                            <a14:foregroundMark x1="76709" y1="64375" x2="76709" y2="64375"/>
                            <a14:foregroundMark x1="82265" y1="67083" x2="82265" y2="67083"/>
                            <a14:foregroundMark x1="80769" y1="76667" x2="80769" y2="76667"/>
                            <a14:foregroundMark x1="75855" y1="74583" x2="75855" y2="74583"/>
                            <a14:foregroundMark x1="71368" y1="72500" x2="71368" y2="72500"/>
                            <a14:foregroundMark x1="76709" y1="78750" x2="76709" y2="78750"/>
                            <a14:foregroundMark x1="76709" y1="78958" x2="76709" y2="78958"/>
                            <a14:foregroundMark x1="77137" y1="77083" x2="77137" y2="77083"/>
                            <a14:foregroundMark x1="78205" y1="60417" x2="78205" y2="60417"/>
                            <a14:backgroundMark x1="32479" y1="75000" x2="32479" y2="75000"/>
                            <a14:backgroundMark x1="32265" y1="74792" x2="32265" y2="74792"/>
                            <a14:backgroundMark x1="23291" y1="65000" x2="23291" y2="65000"/>
                            <a14:backgroundMark x1="77991" y1="65833" x2="77991" y2="65833"/>
                          </a14:backgroundRemoval>
                        </a14:imgEffect>
                      </a14:imgLayer>
                    </a14:imgProps>
                  </a:ext>
                  <a:ext uri="{28A0092B-C50C-407E-A947-70E740481C1C}">
                    <a14:useLocalDpi xmlns:a14="http://schemas.microsoft.com/office/drawing/2010/main" val="0"/>
                  </a:ext>
                </a:extLst>
              </a:blip>
              <a:srcRect l="8762" t="12566" r="8721" b="4838"/>
              <a:stretch/>
            </p:blipFill>
            <p:spPr bwMode="auto">
              <a:xfrm>
                <a:off x="552449" y="7574721"/>
                <a:ext cx="2286001" cy="2265770"/>
              </a:xfrm>
              <a:prstGeom prst="rect">
                <a:avLst/>
              </a:prstGeom>
              <a:noFill/>
              <a:extLst>
                <a:ext uri="{909E8E84-426E-40DD-AFC4-6F175D3DCCD1}">
                  <a14:hiddenFill xmlns:a14="http://schemas.microsoft.com/office/drawing/2010/main">
                    <a:solidFill>
                      <a:srgbClr val="FFFFFF"/>
                    </a:solidFill>
                  </a14:hiddenFill>
                </a:ext>
              </a:extLst>
            </p:spPr>
          </p:pic>
          <p:pic>
            <p:nvPicPr>
              <p:cNvPr id="24" name="圖片 23">
                <a:extLst>
                  <a:ext uri="{FF2B5EF4-FFF2-40B4-BE49-F238E27FC236}">
                    <a16:creationId xmlns:a16="http://schemas.microsoft.com/office/drawing/2014/main" id="{1F4EF106-60E5-C24B-905D-37E529F23E8A}"/>
                  </a:ext>
                </a:extLst>
              </p:cNvPr>
              <p:cNvPicPr>
                <a:picLocks noChangeAspect="1"/>
              </p:cNvPicPr>
              <p:nvPr/>
            </p:nvPicPr>
            <p:blipFill>
              <a:blip r:embed="rId4"/>
              <a:stretch>
                <a:fillRect/>
              </a:stretch>
            </p:blipFill>
            <p:spPr>
              <a:xfrm>
                <a:off x="3444586" y="7789661"/>
                <a:ext cx="1835889" cy="1835889"/>
              </a:xfrm>
              <a:prstGeom prst="rect">
                <a:avLst/>
              </a:prstGeom>
            </p:spPr>
          </p:pic>
          <p:sp>
            <p:nvSpPr>
              <p:cNvPr id="25" name="十字形 24">
                <a:extLst>
                  <a:ext uri="{FF2B5EF4-FFF2-40B4-BE49-F238E27FC236}">
                    <a16:creationId xmlns:a16="http://schemas.microsoft.com/office/drawing/2014/main" id="{31E2DC61-BB9A-3B47-BF20-59ECFC82B042}"/>
                  </a:ext>
                </a:extLst>
              </p:cNvPr>
              <p:cNvSpPr/>
              <p:nvPr/>
            </p:nvSpPr>
            <p:spPr>
              <a:xfrm>
                <a:off x="2914650" y="8479006"/>
                <a:ext cx="438150" cy="457200"/>
              </a:xfrm>
              <a:prstGeom prst="plus">
                <a:avLst>
                  <a:gd name="adj" fmla="val 42910"/>
                </a:avLst>
              </a:prstGeom>
              <a:solidFill>
                <a:srgbClr val="575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p>
            </p:txBody>
          </p:sp>
        </p:grpSp>
        <p:sp>
          <p:nvSpPr>
            <p:cNvPr id="22" name="矩形 21">
              <a:extLst>
                <a:ext uri="{FF2B5EF4-FFF2-40B4-BE49-F238E27FC236}">
                  <a16:creationId xmlns:a16="http://schemas.microsoft.com/office/drawing/2014/main" id="{E60CBB6D-C2F4-2E4A-9F4C-DE1322F0F4D5}"/>
                </a:ext>
              </a:extLst>
            </p:cNvPr>
            <p:cNvSpPr/>
            <p:nvPr/>
          </p:nvSpPr>
          <p:spPr>
            <a:xfrm>
              <a:off x="2500548" y="1875819"/>
              <a:ext cx="1974579" cy="569484"/>
            </a:xfrm>
            <a:prstGeom prst="rect">
              <a:avLst/>
            </a:prstGeom>
          </p:spPr>
          <p:txBody>
            <a:bodyPr wrap="none">
              <a:spAutoFit/>
            </a:bodyPr>
            <a:lstStyle/>
            <a:p>
              <a:r>
                <a:rPr lang="en-US" altLang="zh-TW" sz="1867" b="1" dirty="0">
                  <a:solidFill>
                    <a:srgbClr val="575B42"/>
                  </a:solidFill>
                  <a:latin typeface="Times New Roman" panose="02020603050405020304" pitchFamily="18" charset="0"/>
                </a:rPr>
                <a:t>Motivation</a:t>
              </a:r>
            </a:p>
          </p:txBody>
        </p:sp>
      </p:grpSp>
      <p:grpSp>
        <p:nvGrpSpPr>
          <p:cNvPr id="26" name="群組 25">
            <a:extLst>
              <a:ext uri="{FF2B5EF4-FFF2-40B4-BE49-F238E27FC236}">
                <a16:creationId xmlns:a16="http://schemas.microsoft.com/office/drawing/2014/main" id="{74222EEE-F424-7A4B-83E1-07B57027C696}"/>
              </a:ext>
            </a:extLst>
          </p:cNvPr>
          <p:cNvGrpSpPr/>
          <p:nvPr/>
        </p:nvGrpSpPr>
        <p:grpSpPr>
          <a:xfrm>
            <a:off x="4468812" y="1171040"/>
            <a:ext cx="3465465" cy="5601673"/>
            <a:chOff x="6631851" y="1895548"/>
            <a:chExt cx="5198198" cy="8402507"/>
          </a:xfrm>
        </p:grpSpPr>
        <p:sp>
          <p:nvSpPr>
            <p:cNvPr id="27" name="矩形 26">
              <a:extLst>
                <a:ext uri="{FF2B5EF4-FFF2-40B4-BE49-F238E27FC236}">
                  <a16:creationId xmlns:a16="http://schemas.microsoft.com/office/drawing/2014/main" id="{CA58335B-EEAA-3A49-BCE5-1A0C3D3194A9}"/>
                </a:ext>
              </a:extLst>
            </p:cNvPr>
            <p:cNvSpPr/>
            <p:nvPr/>
          </p:nvSpPr>
          <p:spPr>
            <a:xfrm>
              <a:off x="6631851" y="2478320"/>
              <a:ext cx="5198198" cy="7819735"/>
            </a:xfrm>
            <a:prstGeom prst="rect">
              <a:avLst/>
            </a:prstGeom>
          </p:spPr>
          <p:txBody>
            <a:bodyPr wrap="square">
              <a:spAutoFit/>
            </a:bodyPr>
            <a:lstStyle/>
            <a:p>
              <a:pPr marL="114312" indent="-304831">
                <a:lnSpc>
                  <a:spcPct val="150000"/>
                </a:lnSpc>
                <a:buAutoNum type="arabicParenBoth"/>
              </a:pPr>
              <a:r>
                <a:rPr lang="en" altLang="zh-TW" sz="1333" b="1" dirty="0">
                  <a:solidFill>
                    <a:srgbClr val="000000"/>
                  </a:solidFill>
                  <a:latin typeface="Times New Roman" panose="02020603050405020304" pitchFamily="18" charset="0"/>
                </a:rPr>
                <a:t>Provide the meeting room for someone who need to use.</a:t>
              </a:r>
            </a:p>
            <a:p>
              <a:pPr marL="114312" indent="-304831">
                <a:lnSpc>
                  <a:spcPct val="150000"/>
                </a:lnSpc>
                <a:buAutoNum type="arabicParenBoth"/>
              </a:pPr>
              <a:endParaRPr lang="en" altLang="zh-TW" sz="1333" b="1" dirty="0">
                <a:solidFill>
                  <a:srgbClr val="000000"/>
                </a:solidFill>
                <a:latin typeface="Times New Roman" panose="02020603050405020304" pitchFamily="18" charset="0"/>
              </a:endParaRPr>
            </a:p>
            <a:p>
              <a:pPr marL="114312" indent="-304831">
                <a:lnSpc>
                  <a:spcPct val="150000"/>
                </a:lnSpc>
                <a:buAutoNum type="arabicParenBoth"/>
              </a:pPr>
              <a:endParaRPr lang="en" altLang="zh-TW" sz="1333" b="1" dirty="0">
                <a:solidFill>
                  <a:srgbClr val="000000"/>
                </a:solidFill>
                <a:latin typeface="Times New Roman" panose="02020603050405020304" pitchFamily="18" charset="0"/>
              </a:endParaRPr>
            </a:p>
            <a:p>
              <a:pPr marL="114312" indent="-304831">
                <a:lnSpc>
                  <a:spcPct val="150000"/>
                </a:lnSpc>
                <a:buAutoNum type="arabicParenBoth"/>
              </a:pPr>
              <a:endParaRPr lang="en" altLang="zh-TW" sz="1333" b="1" dirty="0">
                <a:solidFill>
                  <a:srgbClr val="000000"/>
                </a:solidFill>
                <a:latin typeface="Times New Roman" panose="02020603050405020304" pitchFamily="18" charset="0"/>
              </a:endParaRPr>
            </a:p>
            <a:p>
              <a:pPr marL="114312" indent="-304831">
                <a:lnSpc>
                  <a:spcPct val="150000"/>
                </a:lnSpc>
                <a:buAutoNum type="arabicParenBoth"/>
              </a:pPr>
              <a:endParaRPr lang="en" altLang="zh-TW" sz="1333" b="1" dirty="0">
                <a:solidFill>
                  <a:srgbClr val="000000"/>
                </a:solidFill>
                <a:latin typeface="Times New Roman" panose="02020603050405020304" pitchFamily="18" charset="0"/>
              </a:endParaRPr>
            </a:p>
            <a:p>
              <a:pPr marL="114312" indent="-304831">
                <a:lnSpc>
                  <a:spcPct val="150000"/>
                </a:lnSpc>
                <a:buAutoNum type="arabicParenBoth"/>
              </a:pPr>
              <a:endParaRPr lang="en" altLang="zh-TW" sz="1333" b="1" dirty="0">
                <a:solidFill>
                  <a:srgbClr val="000000"/>
                </a:solidFill>
                <a:latin typeface="Times New Roman" panose="02020603050405020304" pitchFamily="18" charset="0"/>
              </a:endParaRPr>
            </a:p>
            <a:p>
              <a:pPr marL="114312" indent="-304831">
                <a:lnSpc>
                  <a:spcPct val="150000"/>
                </a:lnSpc>
                <a:buAutoNum type="arabicParenBoth"/>
              </a:pPr>
              <a:endParaRPr lang="en" altLang="zh-TW" sz="1333" b="1" dirty="0">
                <a:solidFill>
                  <a:srgbClr val="000000"/>
                </a:solidFill>
                <a:latin typeface="Times New Roman" panose="02020603050405020304" pitchFamily="18" charset="0"/>
              </a:endParaRPr>
            </a:p>
            <a:p>
              <a:pPr>
                <a:lnSpc>
                  <a:spcPct val="150000"/>
                </a:lnSpc>
              </a:pPr>
              <a:endParaRPr lang="en" altLang="zh-TW" sz="1333" b="1" dirty="0">
                <a:solidFill>
                  <a:srgbClr val="000000"/>
                </a:solidFill>
                <a:latin typeface="Times New Roman" panose="02020603050405020304" pitchFamily="18" charset="0"/>
              </a:endParaRPr>
            </a:p>
            <a:p>
              <a:pPr marL="0" lvl="1">
                <a:lnSpc>
                  <a:spcPct val="150000"/>
                </a:lnSpc>
                <a:spcBef>
                  <a:spcPts val="800"/>
                </a:spcBef>
              </a:pPr>
              <a:r>
                <a:rPr lang="en" altLang="zh-TW" sz="1333" b="1" dirty="0">
                  <a:solidFill>
                    <a:srgbClr val="000000"/>
                  </a:solidFill>
                  <a:latin typeface="Times New Roman" panose="02020603050405020304" pitchFamily="18" charset="0"/>
                </a:rPr>
                <a:t>(2) Use excess resources to promote economic benefit.</a:t>
              </a:r>
            </a:p>
            <a:p>
              <a:pPr marL="495335" lvl="1" indent="-190520">
                <a:lnSpc>
                  <a:spcPct val="150000"/>
                </a:lnSpc>
                <a:buFont typeface="Arial" panose="020B0604020202020204" pitchFamily="34" charset="0"/>
                <a:buChar char="•"/>
              </a:pPr>
              <a:r>
                <a:rPr lang="en" altLang="zh-TW" sz="1200" dirty="0"/>
                <a:t>According to many rental websites, there are many vacancies commercial offices. </a:t>
              </a:r>
            </a:p>
            <a:p>
              <a:pPr marL="495335" lvl="1" indent="-190520">
                <a:lnSpc>
                  <a:spcPct val="150000"/>
                </a:lnSpc>
                <a:buFont typeface="Arial" panose="020B0604020202020204" pitchFamily="34" charset="0"/>
                <a:buChar char="•"/>
              </a:pPr>
              <a:r>
                <a:rPr lang="en" altLang="zh-TW" sz="1200" dirty="0"/>
                <a:t>They can convert unleased space into meeting rooms.</a:t>
              </a:r>
              <a:endParaRPr lang="en" altLang="zh-TW" sz="933" dirty="0"/>
            </a:p>
            <a:p>
              <a:pPr marL="495335" lvl="1" indent="-190520">
                <a:lnSpc>
                  <a:spcPct val="150000"/>
                </a:lnSpc>
                <a:buFont typeface="Arial" panose="020B0604020202020204" pitchFamily="34" charset="0"/>
                <a:buChar char="•"/>
              </a:pPr>
              <a:r>
                <a:rPr lang="en" altLang="zh-TW" sz="1200" dirty="0"/>
                <a:t>The </a:t>
              </a:r>
              <a:r>
                <a:rPr lang="en" altLang="zh-TW" sz="1200" dirty="0" err="1"/>
                <a:t>rentee</a:t>
              </a:r>
              <a:r>
                <a:rPr lang="en" altLang="zh-TW" sz="1200" dirty="0"/>
                <a:t> can also increase additional income.</a:t>
              </a:r>
              <a:endParaRPr lang="zh-TW" altLang="en-US" sz="1200" dirty="0"/>
            </a:p>
          </p:txBody>
        </p:sp>
        <p:sp>
          <p:nvSpPr>
            <p:cNvPr id="28" name="矩形 27">
              <a:extLst>
                <a:ext uri="{FF2B5EF4-FFF2-40B4-BE49-F238E27FC236}">
                  <a16:creationId xmlns:a16="http://schemas.microsoft.com/office/drawing/2014/main" id="{EE5B464E-80B0-1140-927D-D0E3E3BFFF30}"/>
                </a:ext>
              </a:extLst>
            </p:cNvPr>
            <p:cNvSpPr/>
            <p:nvPr/>
          </p:nvSpPr>
          <p:spPr>
            <a:xfrm>
              <a:off x="9679220" y="4580732"/>
              <a:ext cx="329898" cy="415498"/>
            </a:xfrm>
            <a:prstGeom prst="rect">
              <a:avLst/>
            </a:prstGeom>
          </p:spPr>
          <p:txBody>
            <a:bodyPr wrap="none">
              <a:spAutoFit/>
            </a:bodyPr>
            <a:lstStyle/>
            <a:p>
              <a:r>
                <a:rPr lang="zh-TW" altLang="en-US" sz="1200" dirty="0">
                  <a:solidFill>
                    <a:srgbClr val="000000"/>
                  </a:solidFill>
                </a:rPr>
                <a:t> </a:t>
              </a:r>
              <a:endParaRPr lang="zh-TW" altLang="en-US" sz="1200" dirty="0"/>
            </a:p>
          </p:txBody>
        </p:sp>
        <p:sp>
          <p:nvSpPr>
            <p:cNvPr id="29" name="矩形 28">
              <a:extLst>
                <a:ext uri="{FF2B5EF4-FFF2-40B4-BE49-F238E27FC236}">
                  <a16:creationId xmlns:a16="http://schemas.microsoft.com/office/drawing/2014/main" id="{973CBA79-1A0C-D046-98A3-7E36A4D8CCF3}"/>
                </a:ext>
              </a:extLst>
            </p:cNvPr>
            <p:cNvSpPr/>
            <p:nvPr/>
          </p:nvSpPr>
          <p:spPr>
            <a:xfrm>
              <a:off x="9679220" y="4580732"/>
              <a:ext cx="329898" cy="415498"/>
            </a:xfrm>
            <a:prstGeom prst="rect">
              <a:avLst/>
            </a:prstGeom>
          </p:spPr>
          <p:txBody>
            <a:bodyPr wrap="none">
              <a:spAutoFit/>
            </a:bodyPr>
            <a:lstStyle/>
            <a:p>
              <a:r>
                <a:rPr lang="zh-TW" altLang="en-US" sz="1200" dirty="0">
                  <a:solidFill>
                    <a:srgbClr val="000000"/>
                  </a:solidFill>
                </a:rPr>
                <a:t> </a:t>
              </a:r>
              <a:endParaRPr lang="zh-TW" altLang="en-US" sz="1200" dirty="0"/>
            </a:p>
          </p:txBody>
        </p:sp>
        <p:sp>
          <p:nvSpPr>
            <p:cNvPr id="30" name="矩形 29">
              <a:extLst>
                <a:ext uri="{FF2B5EF4-FFF2-40B4-BE49-F238E27FC236}">
                  <a16:creationId xmlns:a16="http://schemas.microsoft.com/office/drawing/2014/main" id="{EB896B39-C5C2-964B-A277-575B41BEDDD3}"/>
                </a:ext>
              </a:extLst>
            </p:cNvPr>
            <p:cNvSpPr/>
            <p:nvPr/>
          </p:nvSpPr>
          <p:spPr>
            <a:xfrm>
              <a:off x="9679220" y="4580732"/>
              <a:ext cx="277097" cy="415498"/>
            </a:xfrm>
            <a:prstGeom prst="rect">
              <a:avLst/>
            </a:prstGeom>
          </p:spPr>
          <p:txBody>
            <a:bodyPr wrap="none">
              <a:spAutoFit/>
            </a:bodyPr>
            <a:lstStyle/>
            <a:p>
              <a:endParaRPr lang="zh-TW" altLang="en-US" sz="1200" dirty="0"/>
            </a:p>
          </p:txBody>
        </p:sp>
        <p:sp>
          <p:nvSpPr>
            <p:cNvPr id="31" name="矩形 30">
              <a:extLst>
                <a:ext uri="{FF2B5EF4-FFF2-40B4-BE49-F238E27FC236}">
                  <a16:creationId xmlns:a16="http://schemas.microsoft.com/office/drawing/2014/main" id="{2F9F765E-9CFF-5942-8523-40072015D537}"/>
                </a:ext>
              </a:extLst>
            </p:cNvPr>
            <p:cNvSpPr/>
            <p:nvPr/>
          </p:nvSpPr>
          <p:spPr>
            <a:xfrm>
              <a:off x="8423291" y="1895548"/>
              <a:ext cx="1732187" cy="569484"/>
            </a:xfrm>
            <a:prstGeom prst="rect">
              <a:avLst/>
            </a:prstGeom>
          </p:spPr>
          <p:txBody>
            <a:bodyPr wrap="square">
              <a:spAutoFit/>
            </a:bodyPr>
            <a:lstStyle/>
            <a:p>
              <a:r>
                <a:rPr lang="zh-TW" altLang="en-US" sz="1867" b="1" dirty="0">
                  <a:solidFill>
                    <a:srgbClr val="575B42"/>
                  </a:solidFill>
                  <a:latin typeface="Times New Roman" panose="02020603050405020304" pitchFamily="18" charset="0"/>
                </a:rPr>
                <a:t>Purpose</a:t>
              </a:r>
              <a:endParaRPr lang="en-US" altLang="zh-TW" sz="1867" b="1" dirty="0">
                <a:solidFill>
                  <a:srgbClr val="575B42"/>
                </a:solidFill>
                <a:latin typeface="Times New Roman" panose="02020603050405020304" pitchFamily="18" charset="0"/>
              </a:endParaRPr>
            </a:p>
          </p:txBody>
        </p:sp>
        <p:pic>
          <p:nvPicPr>
            <p:cNvPr id="32" name="Picture 12">
              <a:extLst>
                <a:ext uri="{FF2B5EF4-FFF2-40B4-BE49-F238E27FC236}">
                  <a16:creationId xmlns:a16="http://schemas.microsoft.com/office/drawing/2014/main" id="{5168F835-D782-AD4B-B1D5-0F44970C720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981173" y="3455617"/>
              <a:ext cx="1498695" cy="14608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3">
              <a:extLst>
                <a:ext uri="{FF2B5EF4-FFF2-40B4-BE49-F238E27FC236}">
                  <a16:creationId xmlns:a16="http://schemas.microsoft.com/office/drawing/2014/main" id="{511D8D54-E8EF-254B-BB0B-F912B9776A7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931" b="89851" l="9859" r="89859">
                          <a14:foregroundMark x1="47324" y1="6931" x2="47324" y2="6931"/>
                        </a14:backgroundRemoval>
                      </a14:imgEffect>
                    </a14:imgLayer>
                  </a14:imgProps>
                </a:ext>
                <a:ext uri="{28A0092B-C50C-407E-A947-70E740481C1C}">
                  <a14:useLocalDpi xmlns:a14="http://schemas.microsoft.com/office/drawing/2010/main" val="0"/>
                </a:ext>
              </a:extLst>
            </a:blip>
            <a:srcRect/>
            <a:stretch>
              <a:fillRect/>
            </a:stretch>
          </p:blipFill>
          <p:spPr bwMode="auto">
            <a:xfrm>
              <a:off x="8362167" y="3617411"/>
              <a:ext cx="1196577" cy="1331833"/>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a:extLst>
                <a:ext uri="{FF2B5EF4-FFF2-40B4-BE49-F238E27FC236}">
                  <a16:creationId xmlns:a16="http://schemas.microsoft.com/office/drawing/2014/main" id="{B017AABA-1436-B54D-97E1-3996CBDBB47A}"/>
                </a:ext>
              </a:extLst>
            </p:cNvPr>
            <p:cNvSpPr/>
            <p:nvPr/>
          </p:nvSpPr>
          <p:spPr>
            <a:xfrm>
              <a:off x="7080443" y="4704047"/>
              <a:ext cx="1375859" cy="415498"/>
            </a:xfrm>
            <a:prstGeom prst="rect">
              <a:avLst/>
            </a:prstGeom>
          </p:spPr>
          <p:txBody>
            <a:bodyPr wrap="none">
              <a:spAutoFit/>
            </a:bodyPr>
            <a:lstStyle/>
            <a:p>
              <a:pPr lvl="0" eaLnBrk="0" fontAlgn="base" hangingPunct="0">
                <a:spcBef>
                  <a:spcPct val="0"/>
                </a:spcBef>
                <a:spcAft>
                  <a:spcPct val="0"/>
                </a:spcAft>
              </a:pPr>
              <a:r>
                <a:rPr lang="zh-TW" altLang="zh-TW" sz="1200" b="1" dirty="0">
                  <a:solidFill>
                    <a:srgbClr val="252525"/>
                  </a:solidFill>
                  <a:latin typeface="Arial" panose="020B0604020202020204" pitchFamily="34" charset="0"/>
                </a:rPr>
                <a:t>freelancer</a:t>
              </a:r>
              <a:endParaRPr lang="zh-TW" altLang="zh-TW" sz="533" dirty="0">
                <a:solidFill>
                  <a:srgbClr val="000000"/>
                </a:solidFill>
              </a:endParaRPr>
            </a:p>
          </p:txBody>
        </p:sp>
        <p:sp>
          <p:nvSpPr>
            <p:cNvPr id="35" name="矩形 34">
              <a:extLst>
                <a:ext uri="{FF2B5EF4-FFF2-40B4-BE49-F238E27FC236}">
                  <a16:creationId xmlns:a16="http://schemas.microsoft.com/office/drawing/2014/main" id="{F1FD2279-EB40-A648-82C2-E815A3DCF3C9}"/>
                </a:ext>
              </a:extLst>
            </p:cNvPr>
            <p:cNvSpPr/>
            <p:nvPr/>
          </p:nvSpPr>
          <p:spPr>
            <a:xfrm>
              <a:off x="8393682" y="4697699"/>
              <a:ext cx="1111362" cy="415498"/>
            </a:xfrm>
            <a:prstGeom prst="rect">
              <a:avLst/>
            </a:prstGeom>
          </p:spPr>
          <p:txBody>
            <a:bodyPr wrap="none">
              <a:spAutoFit/>
            </a:bodyPr>
            <a:lstStyle/>
            <a:p>
              <a:pPr lvl="0" eaLnBrk="0" fontAlgn="base" hangingPunct="0">
                <a:spcBef>
                  <a:spcPct val="0"/>
                </a:spcBef>
                <a:spcAft>
                  <a:spcPct val="0"/>
                </a:spcAft>
              </a:pPr>
              <a:r>
                <a:rPr lang="zh-TW" altLang="zh-TW" sz="1200" b="1" dirty="0">
                  <a:solidFill>
                    <a:srgbClr val="252525"/>
                  </a:solidFill>
                  <a:latin typeface="Arial" panose="020B0604020202020204" pitchFamily="34" charset="0"/>
                  <a:cs typeface="Arial" panose="020B0604020202020204" pitchFamily="34" charset="0"/>
                </a:rPr>
                <a:t>student</a:t>
              </a:r>
              <a:endParaRPr lang="zh-TW" altLang="zh-TW" sz="533" dirty="0">
                <a:solidFill>
                  <a:srgbClr val="000000"/>
                </a:solidFill>
              </a:endParaRPr>
            </a:p>
          </p:txBody>
        </p:sp>
        <p:sp>
          <p:nvSpPr>
            <p:cNvPr id="36" name="矩形 35">
              <a:extLst>
                <a:ext uri="{FF2B5EF4-FFF2-40B4-BE49-F238E27FC236}">
                  <a16:creationId xmlns:a16="http://schemas.microsoft.com/office/drawing/2014/main" id="{CA1B2EE7-D245-8747-B7FC-73F11683E52F}"/>
                </a:ext>
              </a:extLst>
            </p:cNvPr>
            <p:cNvSpPr/>
            <p:nvPr/>
          </p:nvSpPr>
          <p:spPr>
            <a:xfrm>
              <a:off x="9736620" y="4006971"/>
              <a:ext cx="1498695" cy="692497"/>
            </a:xfrm>
            <a:prstGeom prst="rect">
              <a:avLst/>
            </a:prstGeom>
          </p:spPr>
          <p:txBody>
            <a:bodyPr wrap="square">
              <a:spAutoFit/>
            </a:bodyPr>
            <a:lstStyle/>
            <a:p>
              <a:pPr lvl="0" eaLnBrk="0" fontAlgn="base" hangingPunct="0">
                <a:spcBef>
                  <a:spcPct val="0"/>
                </a:spcBef>
                <a:spcAft>
                  <a:spcPct val="0"/>
                </a:spcAft>
              </a:pPr>
              <a:r>
                <a:rPr lang="zh-TW" altLang="zh-TW" sz="1200" dirty="0"/>
                <a:t>Doesn</a:t>
              </a:r>
              <a:r>
                <a:rPr lang="en-US" altLang="zh-TW" sz="1200" dirty="0"/>
                <a:t>’</a:t>
              </a:r>
              <a:r>
                <a:rPr lang="zh-TW" altLang="zh-TW" sz="1200" dirty="0"/>
                <a:t>t have fixed office</a:t>
              </a:r>
              <a:r>
                <a:rPr lang="en-US" altLang="zh-TW" sz="1200" dirty="0"/>
                <a:t>.</a:t>
              </a:r>
              <a:endParaRPr lang="zh-TW" altLang="zh-TW" sz="1200" dirty="0"/>
            </a:p>
          </p:txBody>
        </p:sp>
        <p:grpSp>
          <p:nvGrpSpPr>
            <p:cNvPr id="37" name="群組 36">
              <a:extLst>
                <a:ext uri="{FF2B5EF4-FFF2-40B4-BE49-F238E27FC236}">
                  <a16:creationId xmlns:a16="http://schemas.microsoft.com/office/drawing/2014/main" id="{1F37C8C3-172C-2D47-8964-A3C34752E7C9}"/>
                </a:ext>
              </a:extLst>
            </p:cNvPr>
            <p:cNvGrpSpPr/>
            <p:nvPr/>
          </p:nvGrpSpPr>
          <p:grpSpPr>
            <a:xfrm>
              <a:off x="7124365" y="5392970"/>
              <a:ext cx="2147519" cy="1069758"/>
              <a:chOff x="7043432" y="5347158"/>
              <a:chExt cx="2147519" cy="1069758"/>
            </a:xfrm>
          </p:grpSpPr>
          <p:pic>
            <p:nvPicPr>
              <p:cNvPr id="40" name="Picture 16">
                <a:extLst>
                  <a:ext uri="{FF2B5EF4-FFF2-40B4-BE49-F238E27FC236}">
                    <a16:creationId xmlns:a16="http://schemas.microsoft.com/office/drawing/2014/main" id="{BBD912C1-B531-4742-A0BE-BFD8C88C4EAE}"/>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9647" b="91059" l="6843" r="89625">
                            <a14:foregroundMark x1="7064" y1="68235" x2="7064" y2="68235"/>
                            <a14:foregroundMark x1="25828" y1="91059" x2="25828" y2="91059"/>
                          </a14:backgroundRemoval>
                        </a14:imgEffect>
                      </a14:imgLayer>
                    </a14:imgProps>
                  </a:ext>
                  <a:ext uri="{28A0092B-C50C-407E-A947-70E740481C1C}">
                    <a14:useLocalDpi xmlns:a14="http://schemas.microsoft.com/office/drawing/2010/main" val="0"/>
                  </a:ext>
                </a:extLst>
              </a:blip>
              <a:srcRect t="12214" r="10698"/>
              <a:stretch/>
            </p:blipFill>
            <p:spPr bwMode="auto">
              <a:xfrm>
                <a:off x="7043432" y="5356554"/>
                <a:ext cx="1149740" cy="106036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a:extLst>
                  <a:ext uri="{FF2B5EF4-FFF2-40B4-BE49-F238E27FC236}">
                    <a16:creationId xmlns:a16="http://schemas.microsoft.com/office/drawing/2014/main" id="{F4CD8C9B-28CF-664D-8E38-D326CB6E5F21}"/>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9647" b="91059" l="6843" r="89625">
                            <a14:foregroundMark x1="7064" y1="68235" x2="7064" y2="68235"/>
                            <a14:foregroundMark x1="25828" y1="91059" x2="25828" y2="91059"/>
                          </a14:backgroundRemoval>
                        </a14:imgEffect>
                      </a14:imgLayer>
                    </a14:imgProps>
                  </a:ext>
                  <a:ext uri="{28A0092B-C50C-407E-A947-70E740481C1C}">
                    <a14:useLocalDpi xmlns:a14="http://schemas.microsoft.com/office/drawing/2010/main" val="0"/>
                  </a:ext>
                </a:extLst>
              </a:blip>
              <a:srcRect t="12214" r="10698"/>
              <a:stretch/>
            </p:blipFill>
            <p:spPr bwMode="auto">
              <a:xfrm>
                <a:off x="8041210" y="5347158"/>
                <a:ext cx="1149741" cy="1060362"/>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矩形 37">
              <a:extLst>
                <a:ext uri="{FF2B5EF4-FFF2-40B4-BE49-F238E27FC236}">
                  <a16:creationId xmlns:a16="http://schemas.microsoft.com/office/drawing/2014/main" id="{6638120F-CB18-7544-844B-0980C67AB2B5}"/>
                </a:ext>
              </a:extLst>
            </p:cNvPr>
            <p:cNvSpPr/>
            <p:nvPr/>
          </p:nvSpPr>
          <p:spPr>
            <a:xfrm>
              <a:off x="7176051" y="6313569"/>
              <a:ext cx="2135682" cy="415498"/>
            </a:xfrm>
            <a:prstGeom prst="rect">
              <a:avLst/>
            </a:prstGeom>
          </p:spPr>
          <p:txBody>
            <a:bodyPr wrap="none">
              <a:spAutoFit/>
            </a:bodyPr>
            <a:lstStyle/>
            <a:p>
              <a:pPr lvl="0" eaLnBrk="0" fontAlgn="base" hangingPunct="0">
                <a:spcBef>
                  <a:spcPct val="0"/>
                </a:spcBef>
                <a:spcAft>
                  <a:spcPct val="0"/>
                </a:spcAft>
              </a:pPr>
              <a:r>
                <a:rPr lang="zh-TW" altLang="zh-TW" sz="1200" b="1" dirty="0">
                  <a:solidFill>
                    <a:srgbClr val="252525"/>
                  </a:solidFill>
                  <a:latin typeface="Arial" panose="020B0604020202020204" pitchFamily="34" charset="0"/>
                  <a:cs typeface="Arial" panose="020B0604020202020204" pitchFamily="34" charset="0"/>
                </a:rPr>
                <a:t>startup company</a:t>
              </a:r>
              <a:endParaRPr lang="zh-TW" altLang="zh-TW" sz="533" dirty="0">
                <a:solidFill>
                  <a:srgbClr val="000000"/>
                </a:solidFill>
              </a:endParaRPr>
            </a:p>
          </p:txBody>
        </p:sp>
        <p:sp>
          <p:nvSpPr>
            <p:cNvPr id="39" name="矩形 38">
              <a:extLst>
                <a:ext uri="{FF2B5EF4-FFF2-40B4-BE49-F238E27FC236}">
                  <a16:creationId xmlns:a16="http://schemas.microsoft.com/office/drawing/2014/main" id="{8CC47D5B-3A26-B14E-88A1-A1EADA2861D3}"/>
                </a:ext>
              </a:extLst>
            </p:cNvPr>
            <p:cNvSpPr/>
            <p:nvPr/>
          </p:nvSpPr>
          <p:spPr>
            <a:xfrm>
              <a:off x="9354960" y="5702425"/>
              <a:ext cx="2156223" cy="692497"/>
            </a:xfrm>
            <a:prstGeom prst="rect">
              <a:avLst/>
            </a:prstGeom>
          </p:spPr>
          <p:txBody>
            <a:bodyPr wrap="square">
              <a:spAutoFit/>
            </a:bodyPr>
            <a:lstStyle/>
            <a:p>
              <a:pPr eaLnBrk="0" fontAlgn="base" hangingPunct="0">
                <a:spcBef>
                  <a:spcPct val="0"/>
                </a:spcBef>
                <a:spcAft>
                  <a:spcPct val="0"/>
                </a:spcAft>
              </a:pPr>
              <a:r>
                <a:rPr lang="zh-TW" altLang="zh-TW" sz="1200" dirty="0"/>
                <a:t>Doesn</a:t>
              </a:r>
              <a:r>
                <a:rPr lang="en-US" altLang="zh-TW" sz="1200" dirty="0"/>
                <a:t>’</a:t>
              </a:r>
              <a:r>
                <a:rPr lang="zh-TW" altLang="zh-TW" sz="1200" dirty="0"/>
                <a:t>t have formal meeting room</a:t>
              </a:r>
              <a:r>
                <a:rPr lang="en-US" altLang="zh-TW" sz="1200" dirty="0"/>
                <a:t>.</a:t>
              </a:r>
              <a:endParaRPr lang="zh-TW" altLang="zh-TW" sz="1200" dirty="0"/>
            </a:p>
          </p:txBody>
        </p:sp>
      </p:grpSp>
      <p:grpSp>
        <p:nvGrpSpPr>
          <p:cNvPr id="42" name="群組 41">
            <a:extLst>
              <a:ext uri="{FF2B5EF4-FFF2-40B4-BE49-F238E27FC236}">
                <a16:creationId xmlns:a16="http://schemas.microsoft.com/office/drawing/2014/main" id="{E3B49689-FECF-B94F-A924-06EEBF5666FF}"/>
              </a:ext>
            </a:extLst>
          </p:cNvPr>
          <p:cNvGrpSpPr/>
          <p:nvPr/>
        </p:nvGrpSpPr>
        <p:grpSpPr>
          <a:xfrm>
            <a:off x="8483599" y="1171040"/>
            <a:ext cx="3352801" cy="5669162"/>
            <a:chOff x="12654029" y="1895548"/>
            <a:chExt cx="5029201" cy="8503743"/>
          </a:xfrm>
        </p:grpSpPr>
        <p:sp>
          <p:nvSpPr>
            <p:cNvPr id="43" name="矩形 42">
              <a:extLst>
                <a:ext uri="{FF2B5EF4-FFF2-40B4-BE49-F238E27FC236}">
                  <a16:creationId xmlns:a16="http://schemas.microsoft.com/office/drawing/2014/main" id="{817AFDE1-2B83-3346-A25A-08F7C247F3A3}"/>
                </a:ext>
              </a:extLst>
            </p:cNvPr>
            <p:cNvSpPr/>
            <p:nvPr/>
          </p:nvSpPr>
          <p:spPr>
            <a:xfrm>
              <a:off x="12654029" y="2478273"/>
              <a:ext cx="5029201" cy="4758225"/>
            </a:xfrm>
            <a:prstGeom prst="rect">
              <a:avLst/>
            </a:prstGeom>
          </p:spPr>
          <p:txBody>
            <a:bodyPr wrap="square">
              <a:spAutoFit/>
            </a:bodyPr>
            <a:lstStyle/>
            <a:p>
              <a:pPr lvl="1">
                <a:lnSpc>
                  <a:spcPct val="150000"/>
                </a:lnSpc>
              </a:pPr>
              <a:r>
                <a:rPr lang="en" altLang="zh-TW" sz="1333" b="1" dirty="0">
                  <a:solidFill>
                    <a:srgbClr val="000000"/>
                  </a:solidFill>
                  <a:latin typeface="Times New Roman" panose="02020603050405020304" pitchFamily="18" charset="0"/>
                </a:rPr>
                <a:t>(1) Convenience</a:t>
              </a:r>
            </a:p>
            <a:p>
              <a:pPr marL="495350" lvl="1" indent="-190520">
                <a:lnSpc>
                  <a:spcPct val="150000"/>
                </a:lnSpc>
                <a:buFont typeface="Arial" panose="020B0604020202020204" pitchFamily="34" charset="0"/>
                <a:buChar char="•"/>
              </a:pPr>
              <a:r>
                <a:rPr lang="en" altLang="zh-TW" sz="1200" dirty="0"/>
                <a:t>The renter don’t need to fill in the reservation form on-site and pay it in cash.</a:t>
              </a:r>
            </a:p>
            <a:p>
              <a:pPr marL="495350" lvl="1" indent="-190520">
                <a:lnSpc>
                  <a:spcPct val="150000"/>
                </a:lnSpc>
                <a:buFont typeface="Arial" panose="020B0604020202020204" pitchFamily="34" charset="0"/>
                <a:buChar char="•"/>
              </a:pPr>
              <a:r>
                <a:rPr lang="en" altLang="zh-TW" sz="1200" dirty="0"/>
                <a:t>They can search available meeting rooms and book them by using our app.</a:t>
              </a:r>
            </a:p>
            <a:p>
              <a:pPr lvl="1">
                <a:lnSpc>
                  <a:spcPct val="150000"/>
                </a:lnSpc>
              </a:pPr>
              <a:r>
                <a:rPr lang="en" altLang="zh-TW" sz="1333" b="1" dirty="0">
                  <a:solidFill>
                    <a:srgbClr val="000000"/>
                  </a:solidFill>
                  <a:latin typeface="Times New Roman" panose="02020603050405020304" pitchFamily="18" charset="0"/>
                </a:rPr>
                <a:t>(2) Reduce the cost of labor</a:t>
              </a:r>
            </a:p>
            <a:p>
              <a:pPr marL="495350" lvl="1" indent="-190520">
                <a:lnSpc>
                  <a:spcPct val="150000"/>
                </a:lnSpc>
                <a:buFont typeface="Arial" panose="020B0604020202020204" pitchFamily="34" charset="0"/>
                <a:buChar char="•"/>
              </a:pPr>
              <a:r>
                <a:rPr lang="en" altLang="zh-TW" sz="1200" dirty="0"/>
                <a:t>The </a:t>
              </a:r>
              <a:r>
                <a:rPr lang="en" altLang="zh-TW" sz="1200" dirty="0" err="1"/>
                <a:t>rentee</a:t>
              </a:r>
              <a:r>
                <a:rPr lang="en" altLang="zh-TW" sz="1200" dirty="0"/>
                <a:t> doesn’t need to arrange a person that needs to be responsible for managing all the bookings, charging and unlocking the meeting room for every renter.</a:t>
              </a:r>
              <a:endParaRPr lang="zh-TW" altLang="en-US" sz="1200" dirty="0"/>
            </a:p>
          </p:txBody>
        </p:sp>
        <p:pic>
          <p:nvPicPr>
            <p:cNvPr id="44" name="Picture 2">
              <a:extLst>
                <a:ext uri="{FF2B5EF4-FFF2-40B4-BE49-F238E27FC236}">
                  <a16:creationId xmlns:a16="http://schemas.microsoft.com/office/drawing/2014/main" id="{20D2FF1B-33A7-5440-8420-62CCA21127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58901" y="7732291"/>
              <a:ext cx="2108200" cy="2108200"/>
            </a:xfrm>
            <a:prstGeom prst="rect">
              <a:avLst/>
            </a:prstGeom>
            <a:noFill/>
            <a:extLst>
              <a:ext uri="{909E8E84-426E-40DD-AFC4-6F175D3DCCD1}">
                <a14:hiddenFill xmlns:a14="http://schemas.microsoft.com/office/drawing/2010/main">
                  <a:solidFill>
                    <a:srgbClr val="FFFFFF"/>
                  </a:solidFill>
                </a14:hiddenFill>
              </a:ext>
            </a:extLst>
          </p:spPr>
        </p:pic>
        <p:sp>
          <p:nvSpPr>
            <p:cNvPr id="45" name="乘號 44">
              <a:extLst>
                <a:ext uri="{FF2B5EF4-FFF2-40B4-BE49-F238E27FC236}">
                  <a16:creationId xmlns:a16="http://schemas.microsoft.com/office/drawing/2014/main" id="{4425F2C3-8C49-0A40-A3AE-AEC1E1FBB17C}"/>
                </a:ext>
              </a:extLst>
            </p:cNvPr>
            <p:cNvSpPr/>
            <p:nvPr/>
          </p:nvSpPr>
          <p:spPr>
            <a:xfrm>
              <a:off x="13468351" y="7173491"/>
              <a:ext cx="3289300" cy="3225800"/>
            </a:xfrm>
            <a:prstGeom prst="mathMultiply">
              <a:avLst>
                <a:gd name="adj1" fmla="val 4845"/>
              </a:avLst>
            </a:prstGeom>
            <a:solidFill>
              <a:srgbClr val="C000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dirty="0"/>
            </a:p>
          </p:txBody>
        </p:sp>
        <p:sp>
          <p:nvSpPr>
            <p:cNvPr id="46" name="矩形 45">
              <a:extLst>
                <a:ext uri="{FF2B5EF4-FFF2-40B4-BE49-F238E27FC236}">
                  <a16:creationId xmlns:a16="http://schemas.microsoft.com/office/drawing/2014/main" id="{968E5260-E07D-5140-B687-49B25A4D9B02}"/>
                </a:ext>
              </a:extLst>
            </p:cNvPr>
            <p:cNvSpPr/>
            <p:nvPr/>
          </p:nvSpPr>
          <p:spPr>
            <a:xfrm>
              <a:off x="14477898" y="1895548"/>
              <a:ext cx="1465593" cy="569484"/>
            </a:xfrm>
            <a:prstGeom prst="rect">
              <a:avLst/>
            </a:prstGeom>
          </p:spPr>
          <p:txBody>
            <a:bodyPr wrap="none">
              <a:spAutoFit/>
            </a:bodyPr>
            <a:lstStyle/>
            <a:p>
              <a:r>
                <a:rPr lang="en" altLang="zh-TW" sz="1867" b="1" dirty="0">
                  <a:solidFill>
                    <a:srgbClr val="575B42"/>
                  </a:solidFill>
                  <a:latin typeface="Times New Roman" panose="02020603050405020304" pitchFamily="18" charset="0"/>
                </a:rPr>
                <a:t>Feature</a:t>
              </a:r>
            </a:p>
          </p:txBody>
        </p:sp>
      </p:grpSp>
      <p:cxnSp>
        <p:nvCxnSpPr>
          <p:cNvPr id="47" name="直線接點 46">
            <a:extLst>
              <a:ext uri="{FF2B5EF4-FFF2-40B4-BE49-F238E27FC236}">
                <a16:creationId xmlns:a16="http://schemas.microsoft.com/office/drawing/2014/main" id="{E9C21EC6-9349-1745-AEC5-3FE7B20D2FC7}"/>
              </a:ext>
            </a:extLst>
          </p:cNvPr>
          <p:cNvCxnSpPr/>
          <p:nvPr/>
        </p:nvCxnSpPr>
        <p:spPr>
          <a:xfrm>
            <a:off x="4093485" y="1102291"/>
            <a:ext cx="0" cy="5380347"/>
          </a:xfrm>
          <a:prstGeom prst="line">
            <a:avLst/>
          </a:prstGeom>
          <a:ln>
            <a:solidFill>
              <a:srgbClr val="575B42"/>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47BFBCC8-9C54-FF46-8D8B-FBA8198B4542}"/>
              </a:ext>
            </a:extLst>
          </p:cNvPr>
          <p:cNvCxnSpPr/>
          <p:nvPr/>
        </p:nvCxnSpPr>
        <p:spPr>
          <a:xfrm>
            <a:off x="8327978" y="1102291"/>
            <a:ext cx="0" cy="5380347"/>
          </a:xfrm>
          <a:prstGeom prst="line">
            <a:avLst/>
          </a:prstGeom>
          <a:ln>
            <a:solidFill>
              <a:srgbClr val="575B42"/>
            </a:solidFill>
          </a:ln>
        </p:spPr>
        <p:style>
          <a:lnRef idx="1">
            <a:schemeClr val="accent1"/>
          </a:lnRef>
          <a:fillRef idx="0">
            <a:schemeClr val="accent1"/>
          </a:fillRef>
          <a:effectRef idx="0">
            <a:schemeClr val="accent1"/>
          </a:effectRef>
          <a:fontRef idx="minor">
            <a:schemeClr val="tx1"/>
          </a:fontRef>
        </p:style>
      </p:cxnSp>
      <p:grpSp>
        <p:nvGrpSpPr>
          <p:cNvPr id="61" name="Group 6">
            <a:extLst>
              <a:ext uri="{FF2B5EF4-FFF2-40B4-BE49-F238E27FC236}">
                <a16:creationId xmlns:a16="http://schemas.microsoft.com/office/drawing/2014/main" id="{415E575F-94BF-9243-ABD8-063282EE9E83}"/>
              </a:ext>
            </a:extLst>
          </p:cNvPr>
          <p:cNvGrpSpPr/>
          <p:nvPr/>
        </p:nvGrpSpPr>
        <p:grpSpPr>
          <a:xfrm>
            <a:off x="0" y="0"/>
            <a:ext cx="12192000" cy="685800"/>
            <a:chOff x="0" y="0"/>
            <a:chExt cx="118717047" cy="6677834"/>
          </a:xfrm>
        </p:grpSpPr>
        <p:sp>
          <p:nvSpPr>
            <p:cNvPr id="62" name="Freeform 7">
              <a:extLst>
                <a:ext uri="{FF2B5EF4-FFF2-40B4-BE49-F238E27FC236}">
                  <a16:creationId xmlns:a16="http://schemas.microsoft.com/office/drawing/2014/main" id="{1B4919B9-7A11-D54B-B6D2-798C9817C395}"/>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63" name="Freeform 8">
              <a:extLst>
                <a:ext uri="{FF2B5EF4-FFF2-40B4-BE49-F238E27FC236}">
                  <a16:creationId xmlns:a16="http://schemas.microsoft.com/office/drawing/2014/main" id="{F0536FB2-4998-6E4B-A9AC-52B61DF9025A}"/>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64" name="Picture 14">
            <a:extLst>
              <a:ext uri="{FF2B5EF4-FFF2-40B4-BE49-F238E27FC236}">
                <a16:creationId xmlns:a16="http://schemas.microsoft.com/office/drawing/2014/main" id="{C02749DD-2658-6B4C-BD97-990E3A852DA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1159621" y="283898"/>
            <a:ext cx="590019" cy="118004"/>
          </a:xfrm>
          <a:prstGeom prst="rect">
            <a:avLst/>
          </a:prstGeom>
        </p:spPr>
      </p:pic>
      <p:grpSp>
        <p:nvGrpSpPr>
          <p:cNvPr id="65" name="Group 15">
            <a:extLst>
              <a:ext uri="{FF2B5EF4-FFF2-40B4-BE49-F238E27FC236}">
                <a16:creationId xmlns:a16="http://schemas.microsoft.com/office/drawing/2014/main" id="{58C66D25-7D47-4842-85F9-585023C0894F}"/>
              </a:ext>
            </a:extLst>
          </p:cNvPr>
          <p:cNvGrpSpPr/>
          <p:nvPr/>
        </p:nvGrpSpPr>
        <p:grpSpPr>
          <a:xfrm>
            <a:off x="1828800" y="-3"/>
            <a:ext cx="1641185" cy="685800"/>
            <a:chOff x="0" y="0"/>
            <a:chExt cx="10664788" cy="6677834"/>
          </a:xfrm>
        </p:grpSpPr>
        <p:sp>
          <p:nvSpPr>
            <p:cNvPr id="66" name="Freeform 16">
              <a:extLst>
                <a:ext uri="{FF2B5EF4-FFF2-40B4-BE49-F238E27FC236}">
                  <a16:creationId xmlns:a16="http://schemas.microsoft.com/office/drawing/2014/main" id="{A98AE6C8-912A-8043-A78B-29644A639E5D}"/>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67" name="Freeform 17">
              <a:extLst>
                <a:ext uri="{FF2B5EF4-FFF2-40B4-BE49-F238E27FC236}">
                  <a16:creationId xmlns:a16="http://schemas.microsoft.com/office/drawing/2014/main" id="{DECA43C3-49EB-694A-96CE-CDE1B9E88A28}"/>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68" name="TextBox 28">
            <a:extLst>
              <a:ext uri="{FF2B5EF4-FFF2-40B4-BE49-F238E27FC236}">
                <a16:creationId xmlns:a16="http://schemas.microsoft.com/office/drawing/2014/main" id="{A3C6E40F-4BBD-A942-A999-429303A557FB}"/>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F9F0E6"/>
                </a:solidFill>
                <a:latin typeface="Songti SC" panose="02010600040101010101" pitchFamily="2" charset="-122"/>
                <a:ea typeface="Songti SC" panose="02010600040101010101" pitchFamily="2" charset="-122"/>
              </a:rPr>
              <a:t>Introduction</a:t>
            </a:r>
          </a:p>
        </p:txBody>
      </p:sp>
      <p:sp>
        <p:nvSpPr>
          <p:cNvPr id="69" name="TextBox 29">
            <a:extLst>
              <a:ext uri="{FF2B5EF4-FFF2-40B4-BE49-F238E27FC236}">
                <a16:creationId xmlns:a16="http://schemas.microsoft.com/office/drawing/2014/main" id="{01A24FFD-CD7F-D141-B936-95CC372779F5}"/>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Function</a:t>
            </a:r>
            <a:endParaRPr lang="en-US" sz="1600" b="1" dirty="0">
              <a:solidFill>
                <a:srgbClr val="3D291E"/>
              </a:solidFill>
              <a:latin typeface="Songti SC" panose="02010600040101010101" pitchFamily="2" charset="-122"/>
              <a:ea typeface="Songti SC" panose="02010600040101010101" pitchFamily="2" charset="-122"/>
            </a:endParaRPr>
          </a:p>
        </p:txBody>
      </p:sp>
      <p:sp>
        <p:nvSpPr>
          <p:cNvPr id="70" name="TextBox 29">
            <a:extLst>
              <a:ext uri="{FF2B5EF4-FFF2-40B4-BE49-F238E27FC236}">
                <a16:creationId xmlns:a16="http://schemas.microsoft.com/office/drawing/2014/main" id="{8E040028-411D-6D40-91BE-421288567AEE}"/>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3D291E"/>
                </a:solidFill>
                <a:latin typeface="Songti SC" panose="02010600040101010101" pitchFamily="2" charset="-122"/>
                <a:ea typeface="Songti SC" panose="02010600040101010101" pitchFamily="2" charset="-122"/>
              </a:rPr>
              <a:t>Special function explanation</a:t>
            </a:r>
            <a:endParaRPr lang="en-US" sz="1333" dirty="0">
              <a:solidFill>
                <a:srgbClr val="3D291E"/>
              </a:solidFill>
              <a:latin typeface="Montserrat Bold"/>
            </a:endParaRPr>
          </a:p>
        </p:txBody>
      </p:sp>
      <p:pic>
        <p:nvPicPr>
          <p:cNvPr id="71" name="圖片 70">
            <a:extLst>
              <a:ext uri="{FF2B5EF4-FFF2-40B4-BE49-F238E27FC236}">
                <a16:creationId xmlns:a16="http://schemas.microsoft.com/office/drawing/2014/main" id="{791B911D-D5AB-404E-9E8B-816E7F354406}"/>
              </a:ext>
            </a:extLst>
          </p:cNvPr>
          <p:cNvPicPr>
            <a:picLocks noChangeAspect="1"/>
          </p:cNvPicPr>
          <p:nvPr/>
        </p:nvPicPr>
        <p:blipFill rotWithShape="1">
          <a:blip r:embed="rId14">
            <a:extLst>
              <a:ext uri="{28A0092B-C50C-407E-A947-70E740481C1C}">
                <a14:useLocalDpi xmlns:a14="http://schemas.microsoft.com/office/drawing/2010/main" val="0"/>
              </a:ext>
            </a:extLst>
          </a:blip>
          <a:srcRect l="12052" t="6545" r="13917" b="5759"/>
          <a:stretch/>
        </p:blipFill>
        <p:spPr>
          <a:xfrm>
            <a:off x="22792" y="27107"/>
            <a:ext cx="972819" cy="631579"/>
          </a:xfrm>
          <a:prstGeom prst="rect">
            <a:avLst/>
          </a:prstGeom>
        </p:spPr>
      </p:pic>
      <p:pic>
        <p:nvPicPr>
          <p:cNvPr id="72" name="Picture 22">
            <a:extLst>
              <a:ext uri="{FF2B5EF4-FFF2-40B4-BE49-F238E27FC236}">
                <a16:creationId xmlns:a16="http://schemas.microsoft.com/office/drawing/2014/main" id="{F5117961-9971-4542-B083-003091AF255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rot="-2897481">
            <a:off x="3258254" y="375630"/>
            <a:ext cx="344650" cy="573222"/>
          </a:xfrm>
          <a:prstGeom prst="rect">
            <a:avLst/>
          </a:prstGeom>
        </p:spPr>
      </p:pic>
    </p:spTree>
    <p:extLst>
      <p:ext uri="{BB962C8B-B14F-4D97-AF65-F5344CB8AC3E}">
        <p14:creationId xmlns:p14="http://schemas.microsoft.com/office/powerpoint/2010/main" val="391097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圖片 48">
            <a:extLst>
              <a:ext uri="{FF2B5EF4-FFF2-40B4-BE49-F238E27FC236}">
                <a16:creationId xmlns:a16="http://schemas.microsoft.com/office/drawing/2014/main" id="{1B20AAD3-CE10-C346-A100-8CEC711E0F96}"/>
              </a:ext>
            </a:extLst>
          </p:cNvPr>
          <p:cNvPicPr>
            <a:picLocks noChangeAspect="1"/>
          </p:cNvPicPr>
          <p:nvPr/>
        </p:nvPicPr>
        <p:blipFill>
          <a:blip r:embed="rId2"/>
          <a:stretch>
            <a:fillRect/>
          </a:stretch>
        </p:blipFill>
        <p:spPr>
          <a:xfrm flipH="1">
            <a:off x="106458" y="3512550"/>
            <a:ext cx="1223385" cy="1223385"/>
          </a:xfrm>
          <a:prstGeom prst="rect">
            <a:avLst/>
          </a:prstGeom>
        </p:spPr>
      </p:pic>
      <p:grpSp>
        <p:nvGrpSpPr>
          <p:cNvPr id="50" name="群組 49">
            <a:extLst>
              <a:ext uri="{FF2B5EF4-FFF2-40B4-BE49-F238E27FC236}">
                <a16:creationId xmlns:a16="http://schemas.microsoft.com/office/drawing/2014/main" id="{1C31809F-5EAE-E143-AE9E-882CE317A1AC}"/>
              </a:ext>
            </a:extLst>
          </p:cNvPr>
          <p:cNvGrpSpPr/>
          <p:nvPr/>
        </p:nvGrpSpPr>
        <p:grpSpPr>
          <a:xfrm>
            <a:off x="5183766" y="1854201"/>
            <a:ext cx="1645903" cy="1499571"/>
            <a:chOff x="4770400" y="157716"/>
            <a:chExt cx="2651199" cy="2651199"/>
          </a:xfrm>
        </p:grpSpPr>
        <p:pic>
          <p:nvPicPr>
            <p:cNvPr id="51" name="圖片 50">
              <a:extLst>
                <a:ext uri="{FF2B5EF4-FFF2-40B4-BE49-F238E27FC236}">
                  <a16:creationId xmlns:a16="http://schemas.microsoft.com/office/drawing/2014/main" id="{1693BC50-F516-4A4B-879B-18EA623B29FA}"/>
                </a:ext>
              </a:extLst>
            </p:cNvPr>
            <p:cNvPicPr>
              <a:picLocks noChangeAspect="1"/>
            </p:cNvPicPr>
            <p:nvPr/>
          </p:nvPicPr>
          <p:blipFill>
            <a:blip r:embed="rId3"/>
            <a:stretch>
              <a:fillRect/>
            </a:stretch>
          </p:blipFill>
          <p:spPr>
            <a:xfrm>
              <a:off x="4770400" y="157716"/>
              <a:ext cx="2651199" cy="2651199"/>
            </a:xfrm>
            <a:prstGeom prst="rect">
              <a:avLst/>
            </a:prstGeom>
          </p:spPr>
        </p:pic>
        <p:pic>
          <p:nvPicPr>
            <p:cNvPr id="52" name="圖片 51">
              <a:extLst>
                <a:ext uri="{FF2B5EF4-FFF2-40B4-BE49-F238E27FC236}">
                  <a16:creationId xmlns:a16="http://schemas.microsoft.com/office/drawing/2014/main" id="{81D343A9-4239-B44E-B78E-EDEB28C7B3B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38" b="89888" l="2759" r="93793">
                          <a14:foregroundMark x1="35517" y1="17603" x2="35517" y2="17603"/>
                          <a14:foregroundMark x1="44138" y1="27528" x2="44138" y2="27528"/>
                          <a14:foregroundMark x1="66897" y1="27341" x2="66897" y2="27341"/>
                          <a14:foregroundMark x1="55690" y1="74345" x2="55690" y2="74345"/>
                          <a14:foregroundMark x1="57931" y1="81835" x2="57931" y2="81835"/>
                          <a14:foregroundMark x1="74138" y1="35955" x2="74138" y2="35955"/>
                          <a14:foregroundMark x1="77586" y1="38202" x2="77586" y2="38202"/>
                          <a14:foregroundMark x1="81034" y1="41011" x2="81034" y2="41011"/>
                          <a14:foregroundMark x1="81034" y1="50749" x2="81034" y2="50749"/>
                          <a14:foregroundMark x1="8276" y1="44757" x2="8276" y2="44757"/>
                          <a14:foregroundMark x1="8103" y1="58989" x2="8103" y2="58989"/>
                          <a14:foregroundMark x1="2931" y1="43258" x2="2931" y2="43258"/>
                          <a14:foregroundMark x1="93793" y1="40075" x2="93793" y2="40075"/>
                        </a14:backgroundRemoval>
                      </a14:imgEffect>
                    </a14:imgLayer>
                  </a14:imgProps>
                </a:ext>
              </a:extLst>
            </a:blip>
            <a:stretch>
              <a:fillRect/>
            </a:stretch>
          </p:blipFill>
          <p:spPr>
            <a:xfrm>
              <a:off x="5347142" y="917258"/>
              <a:ext cx="1497714" cy="1378930"/>
            </a:xfrm>
            <a:prstGeom prst="rect">
              <a:avLst/>
            </a:prstGeom>
          </p:spPr>
        </p:pic>
      </p:grpSp>
      <p:pic>
        <p:nvPicPr>
          <p:cNvPr id="53" name="圖片 52">
            <a:extLst>
              <a:ext uri="{FF2B5EF4-FFF2-40B4-BE49-F238E27FC236}">
                <a16:creationId xmlns:a16="http://schemas.microsoft.com/office/drawing/2014/main" id="{51E63BD1-9051-5046-9F1A-14891D3B7807}"/>
              </a:ext>
            </a:extLst>
          </p:cNvPr>
          <p:cNvPicPr>
            <a:picLocks noChangeAspect="1"/>
          </p:cNvPicPr>
          <p:nvPr/>
        </p:nvPicPr>
        <p:blipFill>
          <a:blip r:embed="rId6"/>
          <a:stretch>
            <a:fillRect/>
          </a:stretch>
        </p:blipFill>
        <p:spPr>
          <a:xfrm>
            <a:off x="5400649" y="4662481"/>
            <a:ext cx="1157451" cy="1157451"/>
          </a:xfrm>
          <a:prstGeom prst="rect">
            <a:avLst/>
          </a:prstGeom>
        </p:spPr>
      </p:pic>
      <p:cxnSp>
        <p:nvCxnSpPr>
          <p:cNvPr id="54" name="肘形接點 53">
            <a:extLst>
              <a:ext uri="{FF2B5EF4-FFF2-40B4-BE49-F238E27FC236}">
                <a16:creationId xmlns:a16="http://schemas.microsoft.com/office/drawing/2014/main" id="{7DF23661-A18F-1241-A477-89A3D65C2B01}"/>
              </a:ext>
            </a:extLst>
          </p:cNvPr>
          <p:cNvCxnSpPr>
            <a:cxnSpLocks/>
          </p:cNvCxnSpPr>
          <p:nvPr/>
        </p:nvCxnSpPr>
        <p:spPr>
          <a:xfrm flipV="1">
            <a:off x="1249924" y="2667987"/>
            <a:ext cx="1523400" cy="1479479"/>
          </a:xfrm>
          <a:prstGeom prst="bentConnector3">
            <a:avLst>
              <a:gd name="adj1" fmla="val 50000"/>
            </a:avLst>
          </a:prstGeom>
          <a:ln w="19050">
            <a:solidFill>
              <a:srgbClr val="575B42"/>
            </a:solidFill>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F868D96-B6FB-1444-B3C4-C1E6770A8752}"/>
              </a:ext>
            </a:extLst>
          </p:cNvPr>
          <p:cNvSpPr txBox="1"/>
          <p:nvPr/>
        </p:nvSpPr>
        <p:spPr>
          <a:xfrm>
            <a:off x="5239591" y="3150740"/>
            <a:ext cx="1421511" cy="297454"/>
          </a:xfrm>
          <a:prstGeom prst="rect">
            <a:avLst/>
          </a:prstGeom>
          <a:noFill/>
        </p:spPr>
        <p:txBody>
          <a:bodyPr wrap="square" rtlCol="0">
            <a:spAutoFit/>
          </a:bodyPr>
          <a:lstStyle/>
          <a:p>
            <a:pPr algn="ctr"/>
            <a:r>
              <a:rPr kumimoji="1" lang="en-US" altLang="zh-TW" sz="1333" dirty="0"/>
              <a:t>AWS</a:t>
            </a:r>
            <a:r>
              <a:rPr kumimoji="1" lang="zh-TW" altLang="en-US" sz="1333" dirty="0"/>
              <a:t> </a:t>
            </a:r>
            <a:r>
              <a:rPr kumimoji="1" lang="en-US" altLang="zh-TW" sz="1333" dirty="0"/>
              <a:t>IoT</a:t>
            </a:r>
            <a:r>
              <a:rPr kumimoji="1" lang="zh-TW" altLang="en-US" sz="1333" dirty="0"/>
              <a:t>  </a:t>
            </a:r>
          </a:p>
        </p:txBody>
      </p:sp>
      <p:pic>
        <p:nvPicPr>
          <p:cNvPr id="56" name="圖片 55">
            <a:extLst>
              <a:ext uri="{FF2B5EF4-FFF2-40B4-BE49-F238E27FC236}">
                <a16:creationId xmlns:a16="http://schemas.microsoft.com/office/drawing/2014/main" id="{C607F9C0-7D47-2245-8816-DC280E9A1582}"/>
              </a:ext>
            </a:extLst>
          </p:cNvPr>
          <p:cNvPicPr>
            <a:picLocks noChangeAspect="1"/>
          </p:cNvPicPr>
          <p:nvPr/>
        </p:nvPicPr>
        <p:blipFill>
          <a:blip r:embed="rId7"/>
          <a:stretch>
            <a:fillRect/>
          </a:stretch>
        </p:blipFill>
        <p:spPr>
          <a:xfrm>
            <a:off x="2988105" y="4029361"/>
            <a:ext cx="784767" cy="929903"/>
          </a:xfrm>
          <a:prstGeom prst="rect">
            <a:avLst/>
          </a:prstGeom>
        </p:spPr>
      </p:pic>
      <p:sp>
        <p:nvSpPr>
          <p:cNvPr id="57" name="文字方塊 56">
            <a:extLst>
              <a:ext uri="{FF2B5EF4-FFF2-40B4-BE49-F238E27FC236}">
                <a16:creationId xmlns:a16="http://schemas.microsoft.com/office/drawing/2014/main" id="{9F5305D4-6695-7B47-8AE0-C1FF793037CC}"/>
              </a:ext>
            </a:extLst>
          </p:cNvPr>
          <p:cNvSpPr txBox="1"/>
          <p:nvPr/>
        </p:nvSpPr>
        <p:spPr>
          <a:xfrm>
            <a:off x="2472910" y="3121924"/>
            <a:ext cx="1815159" cy="297454"/>
          </a:xfrm>
          <a:prstGeom prst="rect">
            <a:avLst/>
          </a:prstGeom>
          <a:noFill/>
        </p:spPr>
        <p:txBody>
          <a:bodyPr wrap="square" rtlCol="0">
            <a:spAutoFit/>
          </a:bodyPr>
          <a:lstStyle/>
          <a:p>
            <a:pPr algn="ctr"/>
            <a:r>
              <a:rPr kumimoji="1" lang="en-US" altLang="zh-TW" sz="1333" dirty="0"/>
              <a:t>Amazon EC2</a:t>
            </a:r>
            <a:r>
              <a:rPr kumimoji="1" lang="zh-TW" altLang="en-US" sz="1333" dirty="0"/>
              <a:t>  </a:t>
            </a:r>
            <a:endParaRPr kumimoji="1" lang="en-US" altLang="zh-TW" sz="1333" dirty="0"/>
          </a:p>
        </p:txBody>
      </p:sp>
      <p:cxnSp>
        <p:nvCxnSpPr>
          <p:cNvPr id="58" name="直線箭頭接點 57">
            <a:extLst>
              <a:ext uri="{FF2B5EF4-FFF2-40B4-BE49-F238E27FC236}">
                <a16:creationId xmlns:a16="http://schemas.microsoft.com/office/drawing/2014/main" id="{CFB59A2C-F235-1B44-86E2-160C6DEB32AB}"/>
              </a:ext>
            </a:extLst>
          </p:cNvPr>
          <p:cNvCxnSpPr>
            <a:cxnSpLocks/>
          </p:cNvCxnSpPr>
          <p:nvPr/>
        </p:nvCxnSpPr>
        <p:spPr>
          <a:xfrm>
            <a:off x="5950346" y="3471514"/>
            <a:ext cx="0" cy="1082901"/>
          </a:xfrm>
          <a:prstGeom prst="straightConnector1">
            <a:avLst/>
          </a:prstGeom>
          <a:ln w="22225">
            <a:solidFill>
              <a:srgbClr val="575B42"/>
            </a:solidFill>
            <a:tailEnd type="triangle"/>
          </a:ln>
        </p:spPr>
        <p:style>
          <a:lnRef idx="1">
            <a:schemeClr val="accent1"/>
          </a:lnRef>
          <a:fillRef idx="0">
            <a:schemeClr val="accent1"/>
          </a:fillRef>
          <a:effectRef idx="0">
            <a:schemeClr val="accent1"/>
          </a:effectRef>
          <a:fontRef idx="minor">
            <a:schemeClr val="tx1"/>
          </a:fontRef>
        </p:style>
      </p:cxnSp>
      <p:sp>
        <p:nvSpPr>
          <p:cNvPr id="59" name="文字方塊 58">
            <a:extLst>
              <a:ext uri="{FF2B5EF4-FFF2-40B4-BE49-F238E27FC236}">
                <a16:creationId xmlns:a16="http://schemas.microsoft.com/office/drawing/2014/main" id="{3E4CD264-E566-A745-B0EB-B1CA06A3E94A}"/>
              </a:ext>
            </a:extLst>
          </p:cNvPr>
          <p:cNvSpPr txBox="1"/>
          <p:nvPr/>
        </p:nvSpPr>
        <p:spPr>
          <a:xfrm>
            <a:off x="106459" y="4782380"/>
            <a:ext cx="1421511" cy="297454"/>
          </a:xfrm>
          <a:prstGeom prst="rect">
            <a:avLst/>
          </a:prstGeom>
          <a:noFill/>
        </p:spPr>
        <p:txBody>
          <a:bodyPr wrap="square" rtlCol="0">
            <a:spAutoFit/>
          </a:bodyPr>
          <a:lstStyle/>
          <a:p>
            <a:pPr algn="ctr"/>
            <a:r>
              <a:rPr kumimoji="1" lang="en-US" altLang="zh-TW" sz="1333" dirty="0"/>
              <a:t>Mobile</a:t>
            </a:r>
            <a:r>
              <a:rPr kumimoji="1" lang="zh-TW" altLang="en-US" sz="1333" dirty="0"/>
              <a:t> </a:t>
            </a:r>
            <a:r>
              <a:rPr kumimoji="1" lang="en-US" altLang="zh-TW" sz="1333" dirty="0"/>
              <a:t>Phone</a:t>
            </a:r>
            <a:r>
              <a:rPr kumimoji="1" lang="zh-TW" altLang="en-US" sz="1333" dirty="0"/>
              <a:t> </a:t>
            </a:r>
          </a:p>
        </p:txBody>
      </p:sp>
      <p:sp>
        <p:nvSpPr>
          <p:cNvPr id="60" name="文字方塊 59">
            <a:extLst>
              <a:ext uri="{FF2B5EF4-FFF2-40B4-BE49-F238E27FC236}">
                <a16:creationId xmlns:a16="http://schemas.microsoft.com/office/drawing/2014/main" id="{59E25EF0-A007-AD4A-BE92-58560BBF7E33}"/>
              </a:ext>
            </a:extLst>
          </p:cNvPr>
          <p:cNvSpPr txBox="1"/>
          <p:nvPr/>
        </p:nvSpPr>
        <p:spPr>
          <a:xfrm>
            <a:off x="5239591" y="5879960"/>
            <a:ext cx="1421511" cy="297454"/>
          </a:xfrm>
          <a:prstGeom prst="rect">
            <a:avLst/>
          </a:prstGeom>
          <a:noFill/>
        </p:spPr>
        <p:txBody>
          <a:bodyPr wrap="square" rtlCol="0">
            <a:spAutoFit/>
          </a:bodyPr>
          <a:lstStyle/>
          <a:p>
            <a:pPr algn="ctr"/>
            <a:r>
              <a:rPr kumimoji="1" lang="en-US" altLang="zh-TW" sz="1333" dirty="0"/>
              <a:t>Door</a:t>
            </a:r>
            <a:r>
              <a:rPr kumimoji="1" lang="zh-TW" altLang="en-US" sz="1333" dirty="0"/>
              <a:t> </a:t>
            </a:r>
            <a:r>
              <a:rPr kumimoji="1" lang="en-US" altLang="zh-TW" sz="1333" dirty="0"/>
              <a:t>Lock</a:t>
            </a:r>
            <a:endParaRPr kumimoji="1" lang="zh-TW" altLang="en-US" sz="1333" dirty="0"/>
          </a:p>
        </p:txBody>
      </p:sp>
      <p:cxnSp>
        <p:nvCxnSpPr>
          <p:cNvPr id="61" name="直線箭頭接點 60">
            <a:extLst>
              <a:ext uri="{FF2B5EF4-FFF2-40B4-BE49-F238E27FC236}">
                <a16:creationId xmlns:a16="http://schemas.microsoft.com/office/drawing/2014/main" id="{F54C7DFC-0596-D545-A064-877E769EFD7B}"/>
              </a:ext>
            </a:extLst>
          </p:cNvPr>
          <p:cNvCxnSpPr>
            <a:cxnSpLocks/>
          </p:cNvCxnSpPr>
          <p:nvPr/>
        </p:nvCxnSpPr>
        <p:spPr>
          <a:xfrm>
            <a:off x="3946012" y="2667986"/>
            <a:ext cx="1160345" cy="0"/>
          </a:xfrm>
          <a:prstGeom prst="straightConnector1">
            <a:avLst/>
          </a:prstGeom>
          <a:ln w="19050">
            <a:solidFill>
              <a:srgbClr val="575B42"/>
            </a:solidFill>
            <a:tailEnd type="triangle"/>
          </a:ln>
        </p:spPr>
        <p:style>
          <a:lnRef idx="1">
            <a:schemeClr val="accent1"/>
          </a:lnRef>
          <a:fillRef idx="0">
            <a:schemeClr val="accent1"/>
          </a:fillRef>
          <a:effectRef idx="0">
            <a:schemeClr val="accent1"/>
          </a:effectRef>
          <a:fontRef idx="minor">
            <a:schemeClr val="tx1"/>
          </a:fontRef>
        </p:style>
      </p:cxnSp>
      <p:sp>
        <p:nvSpPr>
          <p:cNvPr id="62" name="文字方塊 61">
            <a:extLst>
              <a:ext uri="{FF2B5EF4-FFF2-40B4-BE49-F238E27FC236}">
                <a16:creationId xmlns:a16="http://schemas.microsoft.com/office/drawing/2014/main" id="{277F04AD-E58D-7847-967D-09583F427ADC}"/>
              </a:ext>
            </a:extLst>
          </p:cNvPr>
          <p:cNvSpPr txBox="1"/>
          <p:nvPr/>
        </p:nvSpPr>
        <p:spPr>
          <a:xfrm>
            <a:off x="1731194" y="2909873"/>
            <a:ext cx="643914" cy="338554"/>
          </a:xfrm>
          <a:prstGeom prst="rect">
            <a:avLst/>
          </a:prstGeom>
          <a:solidFill>
            <a:srgbClr val="E9E6E3"/>
          </a:solidFill>
        </p:spPr>
        <p:txBody>
          <a:bodyPr wrap="square" rtlCol="0">
            <a:spAutoFit/>
          </a:bodyPr>
          <a:lstStyle/>
          <a:p>
            <a:pPr algn="ctr"/>
            <a:r>
              <a:rPr kumimoji="1" lang="en-US" altLang="zh-TW" sz="1600" dirty="0"/>
              <a:t>HTTP</a:t>
            </a:r>
            <a:endParaRPr kumimoji="1" lang="zh-TW" altLang="en-US" sz="1600" dirty="0"/>
          </a:p>
        </p:txBody>
      </p:sp>
      <p:cxnSp>
        <p:nvCxnSpPr>
          <p:cNvPr id="63" name="直線箭頭接點 62">
            <a:extLst>
              <a:ext uri="{FF2B5EF4-FFF2-40B4-BE49-F238E27FC236}">
                <a16:creationId xmlns:a16="http://schemas.microsoft.com/office/drawing/2014/main" id="{971BE421-D2E7-E44B-A12B-1D7CB1F69D44}"/>
              </a:ext>
            </a:extLst>
          </p:cNvPr>
          <p:cNvCxnSpPr>
            <a:cxnSpLocks/>
          </p:cNvCxnSpPr>
          <p:nvPr/>
        </p:nvCxnSpPr>
        <p:spPr>
          <a:xfrm flipH="1">
            <a:off x="3380488" y="3397251"/>
            <a:ext cx="1860" cy="549538"/>
          </a:xfrm>
          <a:prstGeom prst="straightConnector1">
            <a:avLst/>
          </a:prstGeom>
          <a:ln w="22225">
            <a:solidFill>
              <a:srgbClr val="575B4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4" name="圖片 63">
            <a:extLst>
              <a:ext uri="{FF2B5EF4-FFF2-40B4-BE49-F238E27FC236}">
                <a16:creationId xmlns:a16="http://schemas.microsoft.com/office/drawing/2014/main" id="{A0FA99ED-25FB-5142-9777-31A7EA3D8996}"/>
              </a:ext>
            </a:extLst>
          </p:cNvPr>
          <p:cNvPicPr>
            <a:picLocks noChangeAspect="1"/>
          </p:cNvPicPr>
          <p:nvPr/>
        </p:nvPicPr>
        <p:blipFill>
          <a:blip r:embed="rId8"/>
          <a:stretch>
            <a:fillRect/>
          </a:stretch>
        </p:blipFill>
        <p:spPr>
          <a:xfrm>
            <a:off x="2912864" y="2160917"/>
            <a:ext cx="935250" cy="935250"/>
          </a:xfrm>
          <a:prstGeom prst="rect">
            <a:avLst/>
          </a:prstGeom>
        </p:spPr>
      </p:pic>
      <p:sp>
        <p:nvSpPr>
          <p:cNvPr id="65" name="矩形 64">
            <a:extLst>
              <a:ext uri="{FF2B5EF4-FFF2-40B4-BE49-F238E27FC236}">
                <a16:creationId xmlns:a16="http://schemas.microsoft.com/office/drawing/2014/main" id="{34D06E19-D0FA-6245-B71D-FE76AB6FC7EB}"/>
              </a:ext>
            </a:extLst>
          </p:cNvPr>
          <p:cNvSpPr/>
          <p:nvPr/>
        </p:nvSpPr>
        <p:spPr>
          <a:xfrm>
            <a:off x="2614670" y="5049120"/>
            <a:ext cx="1531637" cy="707694"/>
          </a:xfrm>
          <a:prstGeom prst="rect">
            <a:avLst/>
          </a:prstGeom>
        </p:spPr>
        <p:txBody>
          <a:bodyPr wrap="square">
            <a:spAutoFit/>
          </a:bodyPr>
          <a:lstStyle/>
          <a:p>
            <a:pPr algn="ctr"/>
            <a:r>
              <a:rPr kumimoji="1" lang="zh-TW" altLang="en-US" sz="1333" dirty="0"/>
              <a:t>Amazon Relational Database Service (RDS)</a:t>
            </a:r>
          </a:p>
        </p:txBody>
      </p:sp>
      <p:sp>
        <p:nvSpPr>
          <p:cNvPr id="66" name="矩形 65">
            <a:extLst>
              <a:ext uri="{FF2B5EF4-FFF2-40B4-BE49-F238E27FC236}">
                <a16:creationId xmlns:a16="http://schemas.microsoft.com/office/drawing/2014/main" id="{D17AD6E2-F45B-BD40-BA53-718F33DEDC08}"/>
              </a:ext>
            </a:extLst>
          </p:cNvPr>
          <p:cNvSpPr/>
          <p:nvPr/>
        </p:nvSpPr>
        <p:spPr>
          <a:xfrm>
            <a:off x="7409434" y="1233314"/>
            <a:ext cx="4459181" cy="5356466"/>
          </a:xfrm>
          <a:prstGeom prst="rect">
            <a:avLst/>
          </a:prstGeom>
        </p:spPr>
        <p:txBody>
          <a:bodyPr wrap="square">
            <a:spAutoFit/>
          </a:bodyPr>
          <a:lstStyle/>
          <a:p>
            <a:pPr>
              <a:lnSpc>
                <a:spcPct val="150000"/>
              </a:lnSpc>
            </a:pPr>
            <a:r>
              <a:rPr lang="en-US" altLang="zh-TW" sz="1200" dirty="0">
                <a:latin typeface="Times New Roman" panose="02020603050405020304" pitchFamily="18" charset="0"/>
              </a:rPr>
              <a:t>              As we mentioned in the previous page, the </a:t>
            </a:r>
            <a:r>
              <a:rPr lang="en-US" altLang="zh-TW" sz="1200" dirty="0" err="1">
                <a:latin typeface="Times New Roman" panose="02020603050405020304" pitchFamily="18" charset="0"/>
              </a:rPr>
              <a:t>rentee</a:t>
            </a:r>
            <a:r>
              <a:rPr lang="en-US" altLang="zh-TW" sz="1200" dirty="0">
                <a:latin typeface="Times New Roman" panose="02020603050405020304" pitchFamily="18" charset="0"/>
              </a:rPr>
              <a:t> does not need to arrange a person that needs to be responsible for “unlocking the meeting room” for every renter. Since our project applies smart door locks for every meeting room we work with.</a:t>
            </a:r>
            <a:r>
              <a:rPr lang="en-US" altLang="zh-TW" sz="1200" dirty="0">
                <a:solidFill>
                  <a:srgbClr val="C00000"/>
                </a:solidFill>
                <a:latin typeface="Times New Roman" panose="02020603050405020304" pitchFamily="18" charset="0"/>
              </a:rPr>
              <a:t> Smart door locks are IoT-enabled keyless entry devices. </a:t>
            </a:r>
            <a:endParaRPr lang="zh-TW" altLang="zh-TW" sz="1200" dirty="0">
              <a:solidFill>
                <a:srgbClr val="C00000"/>
              </a:solidFill>
              <a:latin typeface="Times New Roman" panose="02020603050405020304" pitchFamily="18" charset="0"/>
            </a:endParaRPr>
          </a:p>
          <a:p>
            <a:pPr lvl="0">
              <a:lnSpc>
                <a:spcPct val="150000"/>
              </a:lnSpc>
            </a:pPr>
            <a:r>
              <a:rPr lang="en-US" altLang="zh-TW" sz="1333" b="1" dirty="0">
                <a:solidFill>
                  <a:srgbClr val="000000"/>
                </a:solidFill>
                <a:latin typeface="Times New Roman" panose="02020603050405020304" pitchFamily="18" charset="0"/>
                <a:ea typeface="Times New Roman" panose="02020603050405020304" pitchFamily="18" charset="0"/>
              </a:rPr>
              <a:t>How does it work?</a:t>
            </a:r>
            <a:endParaRPr lang="zh-TW" altLang="zh-TW" sz="1067" dirty="0">
              <a:latin typeface="Calibri" panose="020F0502020204030204" pitchFamily="34" charset="0"/>
            </a:endParaRPr>
          </a:p>
          <a:p>
            <a:pPr indent="474181">
              <a:lnSpc>
                <a:spcPct val="150000"/>
              </a:lnSpc>
            </a:pPr>
            <a:r>
              <a:rPr lang="en-US" altLang="zh-TW" sz="1200" dirty="0">
                <a:latin typeface="Times New Roman" panose="02020603050405020304" pitchFamily="18" charset="0"/>
                <a:ea typeface="Times New Roman" panose="02020603050405020304" pitchFamily="18" charset="0"/>
              </a:rPr>
              <a:t>When the renter completes the booking process on our app, the information such as renter’s id, meeting room’s id, date and time of the reservation will be matched and sent to the Amazon EC2 server. Then, the server will send the data into Amazon Relational Database Service (RDS). </a:t>
            </a:r>
            <a:endParaRPr lang="zh-TW" altLang="zh-TW" sz="1067" dirty="0">
              <a:latin typeface="Calibri" panose="020F0502020204030204" pitchFamily="34" charset="0"/>
            </a:endParaRPr>
          </a:p>
          <a:p>
            <a:pPr indent="304831">
              <a:lnSpc>
                <a:spcPct val="150000"/>
              </a:lnSpc>
            </a:pPr>
            <a:r>
              <a:rPr lang="en-US" altLang="zh-TW" sz="1200" dirty="0">
                <a:latin typeface="Times New Roman" panose="02020603050405020304" pitchFamily="18" charset="0"/>
                <a:ea typeface="Times New Roman" panose="02020603050405020304" pitchFamily="18" charset="0"/>
              </a:rPr>
              <a:t>On the reservation session, when the renter clicks the unlock button on his or her mobile phone, the client will request a server (Amazon EC2) to unlock the corresponding meeting room. </a:t>
            </a:r>
            <a:r>
              <a:rPr lang="en-US" altLang="zh-TW" sz="1200" dirty="0">
                <a:solidFill>
                  <a:srgbClr val="C00000"/>
                </a:solidFill>
                <a:latin typeface="Times New Roman" panose="02020603050405020304" pitchFamily="18" charset="0"/>
                <a:ea typeface="Times New Roman" panose="02020603050405020304" pitchFamily="18" charset="0"/>
              </a:rPr>
              <a:t>If the server has found the match user id and reservation session in RDS, the server will ask AWS IoT to unlock the corresponding door according to the reservation</a:t>
            </a:r>
            <a:r>
              <a:rPr lang="en-US" altLang="zh-TW" sz="1200" dirty="0">
                <a:latin typeface="Times New Roman" panose="02020603050405020304" pitchFamily="18" charset="0"/>
                <a:ea typeface="Times New Roman" panose="02020603050405020304" pitchFamily="18" charset="0"/>
              </a:rPr>
              <a:t>.  After, the lock will send an unlock successfully message to renter and save the record of unlock time in RDS .  </a:t>
            </a:r>
            <a:endParaRPr lang="zh-TW" altLang="zh-TW" sz="1067" dirty="0">
              <a:latin typeface="Calibri" panose="020F0502020204030204" pitchFamily="34" charset="0"/>
            </a:endParaRPr>
          </a:p>
        </p:txBody>
      </p:sp>
      <p:sp>
        <p:nvSpPr>
          <p:cNvPr id="67" name="TextBox 4">
            <a:extLst>
              <a:ext uri="{FF2B5EF4-FFF2-40B4-BE49-F238E27FC236}">
                <a16:creationId xmlns:a16="http://schemas.microsoft.com/office/drawing/2014/main" id="{842AE770-9832-F140-B414-FFCCEDC18BF2}"/>
              </a:ext>
            </a:extLst>
          </p:cNvPr>
          <p:cNvSpPr txBox="1"/>
          <p:nvPr/>
        </p:nvSpPr>
        <p:spPr>
          <a:xfrm>
            <a:off x="614164" y="1177577"/>
            <a:ext cx="4597401" cy="218008"/>
          </a:xfrm>
          <a:prstGeom prst="rect">
            <a:avLst/>
          </a:prstGeom>
        </p:spPr>
        <p:txBody>
          <a:bodyPr wrap="square" lIns="0" tIns="0" rIns="0" bIns="0" rtlCol="0" anchor="t">
            <a:spAutoFit/>
          </a:bodyPr>
          <a:lstStyle/>
          <a:p>
            <a:pPr>
              <a:lnSpc>
                <a:spcPts val="1680"/>
              </a:lnSpc>
            </a:pPr>
            <a:r>
              <a:rPr lang="en-US" altLang="zh-TW" sz="1600" b="1" spc="200" dirty="0">
                <a:solidFill>
                  <a:srgbClr val="72543B"/>
                </a:solidFill>
                <a:latin typeface="Songti SC" panose="02010600040101010101" pitchFamily="2" charset="-122"/>
                <a:ea typeface="Songti SC" panose="02010600040101010101" pitchFamily="2" charset="-122"/>
              </a:rPr>
              <a:t>Application of IoT</a:t>
            </a:r>
            <a:endParaRPr lang="zh-TW" altLang="en-US" sz="1600" b="1" spc="200" dirty="0">
              <a:solidFill>
                <a:srgbClr val="72543B"/>
              </a:solidFill>
              <a:latin typeface="Songti SC" panose="02010600040101010101" pitchFamily="2" charset="-122"/>
              <a:ea typeface="Songti SC" panose="02010600040101010101" pitchFamily="2" charset="-122"/>
            </a:endParaRPr>
          </a:p>
        </p:txBody>
      </p:sp>
      <p:sp>
        <p:nvSpPr>
          <p:cNvPr id="68" name="AutoShape 3">
            <a:extLst>
              <a:ext uri="{FF2B5EF4-FFF2-40B4-BE49-F238E27FC236}">
                <a16:creationId xmlns:a16="http://schemas.microsoft.com/office/drawing/2014/main" id="{1BB558F0-5F13-5042-BE59-0391EEFE5185}"/>
              </a:ext>
            </a:extLst>
          </p:cNvPr>
          <p:cNvSpPr/>
          <p:nvPr/>
        </p:nvSpPr>
        <p:spPr>
          <a:xfrm flipH="1">
            <a:off x="456360" y="1026641"/>
            <a:ext cx="4432" cy="401042"/>
          </a:xfrm>
          <a:prstGeom prst="line">
            <a:avLst/>
          </a:prstGeom>
          <a:ln w="50800" cap="rnd">
            <a:solidFill>
              <a:srgbClr val="A08163"/>
            </a:solidFill>
            <a:prstDash val="solid"/>
            <a:headEnd type="none" w="sm" len="sm"/>
            <a:tailEnd type="none" w="sm" len="sm"/>
          </a:ln>
        </p:spPr>
        <p:txBody>
          <a:bodyPr/>
          <a:lstStyle/>
          <a:p>
            <a:endParaRPr lang="zh-TW" altLang="en-US" sz="1200" dirty="0"/>
          </a:p>
        </p:txBody>
      </p:sp>
      <p:grpSp>
        <p:nvGrpSpPr>
          <p:cNvPr id="69" name="Group 6">
            <a:extLst>
              <a:ext uri="{FF2B5EF4-FFF2-40B4-BE49-F238E27FC236}">
                <a16:creationId xmlns:a16="http://schemas.microsoft.com/office/drawing/2014/main" id="{45064097-CD79-4C44-B5A3-5F22FDAA333E}"/>
              </a:ext>
            </a:extLst>
          </p:cNvPr>
          <p:cNvGrpSpPr/>
          <p:nvPr/>
        </p:nvGrpSpPr>
        <p:grpSpPr>
          <a:xfrm>
            <a:off x="0" y="0"/>
            <a:ext cx="12192000" cy="685800"/>
            <a:chOff x="0" y="0"/>
            <a:chExt cx="118717047" cy="6677834"/>
          </a:xfrm>
        </p:grpSpPr>
        <p:sp>
          <p:nvSpPr>
            <p:cNvPr id="70" name="Freeform 7">
              <a:extLst>
                <a:ext uri="{FF2B5EF4-FFF2-40B4-BE49-F238E27FC236}">
                  <a16:creationId xmlns:a16="http://schemas.microsoft.com/office/drawing/2014/main" id="{6D279E0C-9DD6-5546-8233-C2BD56F514A2}"/>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71" name="Freeform 8">
              <a:extLst>
                <a:ext uri="{FF2B5EF4-FFF2-40B4-BE49-F238E27FC236}">
                  <a16:creationId xmlns:a16="http://schemas.microsoft.com/office/drawing/2014/main" id="{2D4C1F73-90DA-AC4C-BEC0-6E1F2675CF3F}"/>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72" name="Picture 14">
            <a:extLst>
              <a:ext uri="{FF2B5EF4-FFF2-40B4-BE49-F238E27FC236}">
                <a16:creationId xmlns:a16="http://schemas.microsoft.com/office/drawing/2014/main" id="{EE646276-6779-034C-BAF1-7743A53FAF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1159621" y="283898"/>
            <a:ext cx="590019" cy="118004"/>
          </a:xfrm>
          <a:prstGeom prst="rect">
            <a:avLst/>
          </a:prstGeom>
        </p:spPr>
      </p:pic>
      <p:grpSp>
        <p:nvGrpSpPr>
          <p:cNvPr id="73" name="Group 15">
            <a:extLst>
              <a:ext uri="{FF2B5EF4-FFF2-40B4-BE49-F238E27FC236}">
                <a16:creationId xmlns:a16="http://schemas.microsoft.com/office/drawing/2014/main" id="{A9049D87-9348-024C-AE86-2BB1CF3C09C0}"/>
              </a:ext>
            </a:extLst>
          </p:cNvPr>
          <p:cNvGrpSpPr/>
          <p:nvPr/>
        </p:nvGrpSpPr>
        <p:grpSpPr>
          <a:xfrm>
            <a:off x="1828800" y="-3"/>
            <a:ext cx="1641185" cy="685800"/>
            <a:chOff x="0" y="0"/>
            <a:chExt cx="10664788" cy="6677834"/>
          </a:xfrm>
        </p:grpSpPr>
        <p:sp>
          <p:nvSpPr>
            <p:cNvPr id="74" name="Freeform 16">
              <a:extLst>
                <a:ext uri="{FF2B5EF4-FFF2-40B4-BE49-F238E27FC236}">
                  <a16:creationId xmlns:a16="http://schemas.microsoft.com/office/drawing/2014/main" id="{824C64E1-85C4-0C4B-A000-7260B0501174}"/>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75" name="Freeform 17">
              <a:extLst>
                <a:ext uri="{FF2B5EF4-FFF2-40B4-BE49-F238E27FC236}">
                  <a16:creationId xmlns:a16="http://schemas.microsoft.com/office/drawing/2014/main" id="{0EB5E515-849A-B648-878B-4F842EB8294F}"/>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76" name="TextBox 28">
            <a:extLst>
              <a:ext uri="{FF2B5EF4-FFF2-40B4-BE49-F238E27FC236}">
                <a16:creationId xmlns:a16="http://schemas.microsoft.com/office/drawing/2014/main" id="{E47C3EDE-E98A-9B40-9334-D42A7B659786}"/>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F9F0E6"/>
                </a:solidFill>
                <a:latin typeface="Songti SC" panose="02010600040101010101" pitchFamily="2" charset="-122"/>
                <a:ea typeface="Songti SC" panose="02010600040101010101" pitchFamily="2" charset="-122"/>
              </a:rPr>
              <a:t>Introduction</a:t>
            </a:r>
            <a:endParaRPr lang="en-US" sz="1600" b="1" dirty="0">
              <a:solidFill>
                <a:srgbClr val="F9F0E6"/>
              </a:solidFill>
              <a:latin typeface="Songti SC" panose="02010600040101010101" pitchFamily="2" charset="-122"/>
              <a:ea typeface="Songti SC" panose="02010600040101010101" pitchFamily="2" charset="-122"/>
            </a:endParaRPr>
          </a:p>
        </p:txBody>
      </p:sp>
      <p:sp>
        <p:nvSpPr>
          <p:cNvPr id="77" name="TextBox 29">
            <a:extLst>
              <a:ext uri="{FF2B5EF4-FFF2-40B4-BE49-F238E27FC236}">
                <a16:creationId xmlns:a16="http://schemas.microsoft.com/office/drawing/2014/main" id="{7FBD9755-71D3-2641-A2F4-6760714135F3}"/>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Function</a:t>
            </a:r>
            <a:endParaRPr lang="en-US" sz="1600" b="1" dirty="0">
              <a:solidFill>
                <a:srgbClr val="3D291E"/>
              </a:solidFill>
              <a:latin typeface="Songti SC" panose="02010600040101010101" pitchFamily="2" charset="-122"/>
              <a:ea typeface="Songti SC" panose="02010600040101010101" pitchFamily="2" charset="-122"/>
            </a:endParaRPr>
          </a:p>
        </p:txBody>
      </p:sp>
      <p:sp>
        <p:nvSpPr>
          <p:cNvPr id="78" name="TextBox 29">
            <a:extLst>
              <a:ext uri="{FF2B5EF4-FFF2-40B4-BE49-F238E27FC236}">
                <a16:creationId xmlns:a16="http://schemas.microsoft.com/office/drawing/2014/main" id="{1654FB85-6A76-A947-B4F9-16DBBDE575DC}"/>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3D291E"/>
                </a:solidFill>
                <a:latin typeface="Songti SC" panose="02010600040101010101" pitchFamily="2" charset="-122"/>
                <a:ea typeface="Songti SC" panose="02010600040101010101" pitchFamily="2" charset="-122"/>
              </a:rPr>
              <a:t>Special function explanation</a:t>
            </a:r>
            <a:endParaRPr lang="en-US" sz="1333" dirty="0">
              <a:solidFill>
                <a:srgbClr val="3D291E"/>
              </a:solidFill>
              <a:latin typeface="Montserrat Bold"/>
            </a:endParaRPr>
          </a:p>
        </p:txBody>
      </p:sp>
      <p:pic>
        <p:nvPicPr>
          <p:cNvPr id="80" name="圖片 79">
            <a:extLst>
              <a:ext uri="{FF2B5EF4-FFF2-40B4-BE49-F238E27FC236}">
                <a16:creationId xmlns:a16="http://schemas.microsoft.com/office/drawing/2014/main" id="{3232CC1F-805E-D64D-8010-1ECA7CCD395C}"/>
              </a:ext>
            </a:extLst>
          </p:cNvPr>
          <p:cNvPicPr>
            <a:picLocks noChangeAspect="1"/>
          </p:cNvPicPr>
          <p:nvPr/>
        </p:nvPicPr>
        <p:blipFill rotWithShape="1">
          <a:blip r:embed="rId11">
            <a:extLst>
              <a:ext uri="{28A0092B-C50C-407E-A947-70E740481C1C}">
                <a14:useLocalDpi xmlns:a14="http://schemas.microsoft.com/office/drawing/2010/main" val="0"/>
              </a:ext>
            </a:extLst>
          </a:blip>
          <a:srcRect l="12052" t="6545" r="13917" b="5759"/>
          <a:stretch/>
        </p:blipFill>
        <p:spPr>
          <a:xfrm>
            <a:off x="22792" y="27107"/>
            <a:ext cx="972819" cy="631579"/>
          </a:xfrm>
          <a:prstGeom prst="rect">
            <a:avLst/>
          </a:prstGeom>
        </p:spPr>
      </p:pic>
      <p:pic>
        <p:nvPicPr>
          <p:cNvPr id="14" name="Picture 22">
            <a:extLst>
              <a:ext uri="{FF2B5EF4-FFF2-40B4-BE49-F238E27FC236}">
                <a16:creationId xmlns:a16="http://schemas.microsoft.com/office/drawing/2014/main" id="{017960CB-04CE-7A4C-AC31-13BDD334AB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2897481">
            <a:off x="3258254" y="375630"/>
            <a:ext cx="344650" cy="573222"/>
          </a:xfrm>
          <a:prstGeom prst="rect">
            <a:avLst/>
          </a:prstGeom>
        </p:spPr>
      </p:pic>
    </p:spTree>
    <p:extLst>
      <p:ext uri="{BB962C8B-B14F-4D97-AF65-F5344CB8AC3E}">
        <p14:creationId xmlns:p14="http://schemas.microsoft.com/office/powerpoint/2010/main" val="201417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E8CDC320-A801-E946-BF82-7F285811C5FD}"/>
              </a:ext>
            </a:extLst>
          </p:cNvPr>
          <p:cNvGrpSpPr/>
          <p:nvPr/>
        </p:nvGrpSpPr>
        <p:grpSpPr>
          <a:xfrm>
            <a:off x="0" y="0"/>
            <a:ext cx="12192000" cy="685800"/>
            <a:chOff x="0" y="0"/>
            <a:chExt cx="118717047" cy="6677834"/>
          </a:xfrm>
        </p:grpSpPr>
        <p:sp>
          <p:nvSpPr>
            <p:cNvPr id="3" name="Freeform 7">
              <a:extLst>
                <a:ext uri="{FF2B5EF4-FFF2-40B4-BE49-F238E27FC236}">
                  <a16:creationId xmlns:a16="http://schemas.microsoft.com/office/drawing/2014/main" id="{F320C681-CCAC-754E-9C2B-C62D69A82B74}"/>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4" name="Freeform 8">
              <a:extLst>
                <a:ext uri="{FF2B5EF4-FFF2-40B4-BE49-F238E27FC236}">
                  <a16:creationId xmlns:a16="http://schemas.microsoft.com/office/drawing/2014/main" id="{37D88E0E-01E6-404C-ABF4-611CCB2BDE91}"/>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5" name="Picture 14">
            <a:extLst>
              <a:ext uri="{FF2B5EF4-FFF2-40B4-BE49-F238E27FC236}">
                <a16:creationId xmlns:a16="http://schemas.microsoft.com/office/drawing/2014/main" id="{F7B97DD4-8987-6A41-9B13-894878E56E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159621" y="283898"/>
            <a:ext cx="590019" cy="118004"/>
          </a:xfrm>
          <a:prstGeom prst="rect">
            <a:avLst/>
          </a:prstGeom>
        </p:spPr>
      </p:pic>
      <p:grpSp>
        <p:nvGrpSpPr>
          <p:cNvPr id="6" name="Group 15">
            <a:extLst>
              <a:ext uri="{FF2B5EF4-FFF2-40B4-BE49-F238E27FC236}">
                <a16:creationId xmlns:a16="http://schemas.microsoft.com/office/drawing/2014/main" id="{5960233F-9950-6F4D-86CF-38F0B8C2AC25}"/>
              </a:ext>
            </a:extLst>
          </p:cNvPr>
          <p:cNvGrpSpPr/>
          <p:nvPr/>
        </p:nvGrpSpPr>
        <p:grpSpPr>
          <a:xfrm>
            <a:off x="3962400" y="-3"/>
            <a:ext cx="1641185" cy="685800"/>
            <a:chOff x="0" y="0"/>
            <a:chExt cx="10664788" cy="6677834"/>
          </a:xfrm>
        </p:grpSpPr>
        <p:sp>
          <p:nvSpPr>
            <p:cNvPr id="7" name="Freeform 16">
              <a:extLst>
                <a:ext uri="{FF2B5EF4-FFF2-40B4-BE49-F238E27FC236}">
                  <a16:creationId xmlns:a16="http://schemas.microsoft.com/office/drawing/2014/main" id="{3245EDEF-3910-7749-A3DD-A7551213753E}"/>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8" name="Freeform 17">
              <a:extLst>
                <a:ext uri="{FF2B5EF4-FFF2-40B4-BE49-F238E27FC236}">
                  <a16:creationId xmlns:a16="http://schemas.microsoft.com/office/drawing/2014/main" id="{3DA86CC4-AFD0-544E-A18F-B232DEE74F1A}"/>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10" name="TextBox 28">
            <a:extLst>
              <a:ext uri="{FF2B5EF4-FFF2-40B4-BE49-F238E27FC236}">
                <a16:creationId xmlns:a16="http://schemas.microsoft.com/office/drawing/2014/main" id="{8AA6A423-C914-664E-A9CD-E9E7FEB3B6B4}"/>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Introduction</a:t>
            </a:r>
          </a:p>
        </p:txBody>
      </p:sp>
      <p:sp>
        <p:nvSpPr>
          <p:cNvPr id="11" name="TextBox 29">
            <a:extLst>
              <a:ext uri="{FF2B5EF4-FFF2-40B4-BE49-F238E27FC236}">
                <a16:creationId xmlns:a16="http://schemas.microsoft.com/office/drawing/2014/main" id="{BDE7E630-C3E5-7342-AD2D-1C0DF9324762}"/>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F9F0E6"/>
                </a:solidFill>
                <a:latin typeface="Songti SC" panose="02010600040101010101" pitchFamily="2" charset="-122"/>
                <a:ea typeface="Songti SC" panose="02010600040101010101" pitchFamily="2" charset="-122"/>
              </a:rPr>
              <a:t>Function</a:t>
            </a:r>
            <a:endParaRPr lang="en-US" sz="1600" b="1" dirty="0">
              <a:solidFill>
                <a:srgbClr val="F9F0E6"/>
              </a:solidFill>
              <a:latin typeface="Songti SC" panose="02010600040101010101" pitchFamily="2" charset="-122"/>
              <a:ea typeface="Songti SC" panose="02010600040101010101" pitchFamily="2" charset="-122"/>
            </a:endParaRPr>
          </a:p>
        </p:txBody>
      </p:sp>
      <p:sp>
        <p:nvSpPr>
          <p:cNvPr id="12" name="TextBox 29">
            <a:extLst>
              <a:ext uri="{FF2B5EF4-FFF2-40B4-BE49-F238E27FC236}">
                <a16:creationId xmlns:a16="http://schemas.microsoft.com/office/drawing/2014/main" id="{F820439B-9CCC-3941-B4A0-6DC0BD654DD4}"/>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3D291E"/>
                </a:solidFill>
                <a:latin typeface="Songti SC" panose="02010600040101010101" pitchFamily="2" charset="-122"/>
                <a:ea typeface="Songti SC" panose="02010600040101010101" pitchFamily="2" charset="-122"/>
              </a:rPr>
              <a:t>Special function explanation</a:t>
            </a:r>
            <a:endParaRPr lang="en-US" sz="1333" dirty="0">
              <a:solidFill>
                <a:srgbClr val="3D291E"/>
              </a:solidFill>
              <a:latin typeface="Montserrat Bold"/>
            </a:endParaRPr>
          </a:p>
        </p:txBody>
      </p:sp>
      <p:pic>
        <p:nvPicPr>
          <p:cNvPr id="14" name="Picture 22">
            <a:extLst>
              <a:ext uri="{FF2B5EF4-FFF2-40B4-BE49-F238E27FC236}">
                <a16:creationId xmlns:a16="http://schemas.microsoft.com/office/drawing/2014/main" id="{017960CB-04CE-7A4C-AC31-13BDD334AB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897481">
            <a:off x="5391146" y="375630"/>
            <a:ext cx="344650" cy="573222"/>
          </a:xfrm>
          <a:prstGeom prst="rect">
            <a:avLst/>
          </a:prstGeom>
        </p:spPr>
      </p:pic>
      <p:pic>
        <p:nvPicPr>
          <p:cNvPr id="16" name="圖片 15">
            <a:extLst>
              <a:ext uri="{FF2B5EF4-FFF2-40B4-BE49-F238E27FC236}">
                <a16:creationId xmlns:a16="http://schemas.microsoft.com/office/drawing/2014/main" id="{BAA34A7B-8534-6545-8A77-C9CC58E96A4F}"/>
              </a:ext>
            </a:extLst>
          </p:cNvPr>
          <p:cNvPicPr>
            <a:picLocks noChangeAspect="1"/>
          </p:cNvPicPr>
          <p:nvPr/>
        </p:nvPicPr>
        <p:blipFill rotWithShape="1">
          <a:blip r:embed="rId6">
            <a:extLst>
              <a:ext uri="{28A0092B-C50C-407E-A947-70E740481C1C}">
                <a14:useLocalDpi xmlns:a14="http://schemas.microsoft.com/office/drawing/2010/main" val="0"/>
              </a:ext>
            </a:extLst>
          </a:blip>
          <a:srcRect l="12052" t="6545" r="13917" b="5759"/>
          <a:stretch/>
        </p:blipFill>
        <p:spPr>
          <a:xfrm>
            <a:off x="22792" y="27107"/>
            <a:ext cx="972819" cy="631579"/>
          </a:xfrm>
          <a:prstGeom prst="rect">
            <a:avLst/>
          </a:prstGeom>
        </p:spPr>
      </p:pic>
      <p:sp>
        <p:nvSpPr>
          <p:cNvPr id="34" name="文字方塊 33">
            <a:extLst>
              <a:ext uri="{FF2B5EF4-FFF2-40B4-BE49-F238E27FC236}">
                <a16:creationId xmlns:a16="http://schemas.microsoft.com/office/drawing/2014/main" id="{C811528C-2D57-5044-8233-7691EE817FF4}"/>
              </a:ext>
            </a:extLst>
          </p:cNvPr>
          <p:cNvSpPr txBox="1"/>
          <p:nvPr/>
        </p:nvSpPr>
        <p:spPr>
          <a:xfrm>
            <a:off x="973665" y="1118514"/>
            <a:ext cx="5130800" cy="461665"/>
          </a:xfrm>
          <a:prstGeom prst="rect">
            <a:avLst/>
          </a:prstGeom>
          <a:noFill/>
        </p:spPr>
        <p:txBody>
          <a:bodyPr wrap="square" rtlCol="0">
            <a:spAutoFit/>
          </a:bodyPr>
          <a:lstStyle/>
          <a:p>
            <a:r>
              <a:rPr lang="en" altLang="zh-TW" sz="1200" dirty="0"/>
              <a:t>In the Unified Modeling Language (UML), a </a:t>
            </a:r>
            <a:r>
              <a:rPr lang="en" altLang="zh-TW" sz="1200" b="1" dirty="0"/>
              <a:t>use case diagram </a:t>
            </a:r>
            <a:r>
              <a:rPr lang="en" altLang="zh-TW" sz="1200" dirty="0"/>
              <a:t>can summarize the details of your system's users and their interactions with the system. </a:t>
            </a:r>
            <a:endParaRPr kumimoji="1" lang="zh-TW" altLang="en-US" sz="1200" dirty="0"/>
          </a:p>
        </p:txBody>
      </p:sp>
      <p:sp>
        <p:nvSpPr>
          <p:cNvPr id="35" name="矩形 34">
            <a:extLst>
              <a:ext uri="{FF2B5EF4-FFF2-40B4-BE49-F238E27FC236}">
                <a16:creationId xmlns:a16="http://schemas.microsoft.com/office/drawing/2014/main" id="{5589E1A9-7054-8143-949C-48AB8862F048}"/>
              </a:ext>
            </a:extLst>
          </p:cNvPr>
          <p:cNvSpPr/>
          <p:nvPr/>
        </p:nvSpPr>
        <p:spPr>
          <a:xfrm>
            <a:off x="7450667" y="1752600"/>
            <a:ext cx="4538133" cy="4265142"/>
          </a:xfrm>
          <a:prstGeom prst="rect">
            <a:avLst/>
          </a:prstGeom>
        </p:spPr>
        <p:txBody>
          <a:bodyPr wrap="square">
            <a:spAutoFit/>
          </a:bodyPr>
          <a:lstStyle/>
          <a:p>
            <a:pPr marL="190520" indent="-190520">
              <a:lnSpc>
                <a:spcPct val="150000"/>
              </a:lnSpc>
              <a:spcAft>
                <a:spcPts val="400"/>
              </a:spcAft>
              <a:buFont typeface="Arial" panose="020B0604020202020204" pitchFamily="34" charset="0"/>
              <a:buChar char="•"/>
            </a:pPr>
            <a:r>
              <a:rPr lang="en-US" altLang="zh-TW" sz="1333" b="1" dirty="0">
                <a:latin typeface="Times" pitchFamily="2" charset="0"/>
              </a:rPr>
              <a:t>Register Account:</a:t>
            </a:r>
            <a:endParaRPr lang="zh-TW" altLang="zh-TW" sz="1333" b="1" dirty="0">
              <a:latin typeface="Times" pitchFamily="2" charset="0"/>
            </a:endParaRPr>
          </a:p>
          <a:p>
            <a:pPr marL="304831">
              <a:lnSpc>
                <a:spcPct val="150000"/>
              </a:lnSpc>
            </a:pPr>
            <a:r>
              <a:rPr lang="en-US" altLang="zh-TW" sz="1200" dirty="0">
                <a:latin typeface="Times" pitchFamily="2" charset="0"/>
              </a:rPr>
              <a:t>To enhance the safety of the system, the user needs to </a:t>
            </a:r>
            <a:r>
              <a:rPr lang="en-US" altLang="zh-TW" sz="1200" dirty="0">
                <a:solidFill>
                  <a:srgbClr val="C00000"/>
                </a:solidFill>
                <a:latin typeface="Times" pitchFamily="2" charset="0"/>
              </a:rPr>
              <a:t>bind the phone and credit card when registering the account.</a:t>
            </a:r>
            <a:r>
              <a:rPr lang="en-US" altLang="zh-TW" sz="1200" dirty="0">
                <a:latin typeface="Times" pitchFamily="2" charset="0"/>
              </a:rPr>
              <a:t> Also, an extra setting for </a:t>
            </a:r>
            <a:r>
              <a:rPr lang="en-US" altLang="zh-TW" sz="1200" dirty="0">
                <a:solidFill>
                  <a:srgbClr val="C00000"/>
                </a:solidFill>
                <a:latin typeface="Times" pitchFamily="2" charset="0"/>
              </a:rPr>
              <a:t>payment security code </a:t>
            </a:r>
            <a:r>
              <a:rPr lang="en-US" altLang="zh-TW" sz="1200" dirty="0">
                <a:latin typeface="Times" pitchFamily="2" charset="0"/>
              </a:rPr>
              <a:t>is required. </a:t>
            </a:r>
            <a:endParaRPr lang="zh-TW" altLang="zh-TW" sz="1200" dirty="0">
              <a:latin typeface="Times" pitchFamily="2" charset="0"/>
            </a:endParaRPr>
          </a:p>
          <a:p>
            <a:pPr marL="190520" indent="-190520">
              <a:lnSpc>
                <a:spcPct val="150000"/>
              </a:lnSpc>
              <a:spcAft>
                <a:spcPts val="400"/>
              </a:spcAft>
              <a:buFont typeface="Arial" panose="020B0604020202020204" pitchFamily="34" charset="0"/>
              <a:buChar char="•"/>
            </a:pPr>
            <a:r>
              <a:rPr lang="en-US" altLang="zh-TW" sz="1333" b="1" dirty="0">
                <a:latin typeface="Times" pitchFamily="2" charset="0"/>
              </a:rPr>
              <a:t>Login: </a:t>
            </a:r>
            <a:endParaRPr lang="zh-TW" altLang="zh-TW" sz="1333" b="1" dirty="0">
              <a:latin typeface="Times" pitchFamily="2" charset="0"/>
            </a:endParaRPr>
          </a:p>
          <a:p>
            <a:pPr marL="304831">
              <a:lnSpc>
                <a:spcPct val="150000"/>
              </a:lnSpc>
            </a:pPr>
            <a:r>
              <a:rPr lang="en-US" altLang="zh-TW" sz="1200" dirty="0">
                <a:latin typeface="Times" pitchFamily="2" charset="0"/>
              </a:rPr>
              <a:t>The user logs in the app </a:t>
            </a:r>
            <a:r>
              <a:rPr lang="en-US" altLang="zh-TW" sz="1200" dirty="0">
                <a:solidFill>
                  <a:srgbClr val="C00000"/>
                </a:solidFill>
                <a:latin typeface="Times" pitchFamily="2" charset="0"/>
              </a:rPr>
              <a:t>via email and password</a:t>
            </a:r>
            <a:r>
              <a:rPr lang="en-US" altLang="zh-TW" sz="1200" dirty="0">
                <a:latin typeface="Times" pitchFamily="2" charset="0"/>
              </a:rPr>
              <a:t>.  </a:t>
            </a:r>
            <a:endParaRPr lang="zh-TW" altLang="zh-TW" sz="1200" dirty="0">
              <a:latin typeface="Times" pitchFamily="2" charset="0"/>
            </a:endParaRPr>
          </a:p>
          <a:p>
            <a:pPr marL="190520" indent="-190520">
              <a:lnSpc>
                <a:spcPct val="150000"/>
              </a:lnSpc>
              <a:spcAft>
                <a:spcPts val="400"/>
              </a:spcAft>
              <a:buFont typeface="Arial" panose="020B0604020202020204" pitchFamily="34" charset="0"/>
              <a:buChar char="•"/>
            </a:pPr>
            <a:r>
              <a:rPr lang="en-US" altLang="zh-TW" sz="1333" b="1" dirty="0">
                <a:latin typeface="Times" pitchFamily="2" charset="0"/>
              </a:rPr>
              <a:t>Manage Account:</a:t>
            </a:r>
            <a:endParaRPr lang="zh-TW" altLang="zh-TW" sz="1333" b="1" dirty="0">
              <a:latin typeface="Times" pitchFamily="2" charset="0"/>
            </a:endParaRPr>
          </a:p>
          <a:p>
            <a:pPr marL="304831">
              <a:lnSpc>
                <a:spcPct val="150000"/>
              </a:lnSpc>
            </a:pPr>
            <a:r>
              <a:rPr lang="en-US" altLang="zh-TW" sz="1200" dirty="0">
                <a:latin typeface="Times" pitchFamily="2" charset="0"/>
              </a:rPr>
              <a:t>In this use case, the user can rebind the phone number, reset password, reset security code (text message authorization required) and modify or add a new credit card.</a:t>
            </a:r>
          </a:p>
          <a:p>
            <a:pPr marL="190520" indent="-190520">
              <a:lnSpc>
                <a:spcPct val="150000"/>
              </a:lnSpc>
              <a:spcAft>
                <a:spcPts val="400"/>
              </a:spcAft>
              <a:buFont typeface="Arial" panose="020B0604020202020204" pitchFamily="34" charset="0"/>
              <a:buChar char="•"/>
            </a:pPr>
            <a:r>
              <a:rPr lang="en-US" altLang="zh-TW" sz="1333" b="1" dirty="0">
                <a:latin typeface="Times" pitchFamily="2" charset="0"/>
              </a:rPr>
              <a:t>Search Room: </a:t>
            </a:r>
            <a:endParaRPr lang="zh-TW" altLang="zh-TW" sz="1333" b="1" dirty="0">
              <a:latin typeface="Times" pitchFamily="2" charset="0"/>
            </a:endParaRPr>
          </a:p>
          <a:p>
            <a:pPr lvl="1">
              <a:lnSpc>
                <a:spcPct val="150000"/>
              </a:lnSpc>
            </a:pPr>
            <a:r>
              <a:rPr lang="en-US" altLang="zh-TW" sz="1200" dirty="0">
                <a:latin typeface="Times" pitchFamily="2" charset="0"/>
              </a:rPr>
              <a:t>The user </a:t>
            </a:r>
            <a:r>
              <a:rPr lang="en-US" altLang="zh-TW" sz="1200" dirty="0">
                <a:solidFill>
                  <a:srgbClr val="C00000"/>
                </a:solidFill>
                <a:latin typeface="Times" pitchFamily="2" charset="0"/>
              </a:rPr>
              <a:t>can select the conditions </a:t>
            </a:r>
            <a:r>
              <a:rPr lang="en-US" altLang="zh-TW" sz="1200" dirty="0">
                <a:latin typeface="Times" pitchFamily="2" charset="0"/>
              </a:rPr>
              <a:t>that fit his or her requirement, such </a:t>
            </a:r>
            <a:r>
              <a:rPr lang="en-US" altLang="zh-TW" sz="1200" dirty="0">
                <a:solidFill>
                  <a:srgbClr val="C00000"/>
                </a:solidFill>
                <a:latin typeface="Times" pitchFamily="2" charset="0"/>
              </a:rPr>
              <a:t>as location, date, time and amount of people</a:t>
            </a:r>
            <a:r>
              <a:rPr lang="en-US" altLang="zh-TW" sz="1200" dirty="0">
                <a:latin typeface="Times" pitchFamily="2" charset="0"/>
              </a:rPr>
              <a:t>, to search for the available meeting rooms. </a:t>
            </a:r>
            <a:endParaRPr lang="zh-TW" altLang="zh-TW" sz="1200" dirty="0">
              <a:latin typeface="Times" pitchFamily="2" charset="0"/>
            </a:endParaRPr>
          </a:p>
        </p:txBody>
      </p:sp>
      <p:pic>
        <p:nvPicPr>
          <p:cNvPr id="36" name="Picture 2">
            <a:extLst>
              <a:ext uri="{FF2B5EF4-FFF2-40B4-BE49-F238E27FC236}">
                <a16:creationId xmlns:a16="http://schemas.microsoft.com/office/drawing/2014/main" id="{DB3F08B7-78E5-5F4E-B5FD-7EAC71578B8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8698"/>
          <a:stretch/>
        </p:blipFill>
        <p:spPr bwMode="auto">
          <a:xfrm>
            <a:off x="237065" y="1752600"/>
            <a:ext cx="7112000" cy="4775200"/>
          </a:xfrm>
          <a:prstGeom prst="rect">
            <a:avLst/>
          </a:prstGeom>
          <a:noFill/>
          <a:extLst>
            <a:ext uri="{909E8E84-426E-40DD-AFC4-6F175D3DCCD1}">
              <a14:hiddenFill xmlns:a14="http://schemas.microsoft.com/office/drawing/2010/main">
                <a:solidFill>
                  <a:srgbClr val="FFFFFF"/>
                </a:solidFill>
              </a14:hiddenFill>
            </a:ext>
          </a:extLst>
        </p:spPr>
      </p:pic>
      <p:sp>
        <p:nvSpPr>
          <p:cNvPr id="37" name="圓角矩形 36">
            <a:extLst>
              <a:ext uri="{FF2B5EF4-FFF2-40B4-BE49-F238E27FC236}">
                <a16:creationId xmlns:a16="http://schemas.microsoft.com/office/drawing/2014/main" id="{B4DFFF4F-9242-0D42-8CF8-9080D234650E}"/>
              </a:ext>
            </a:extLst>
          </p:cNvPr>
          <p:cNvSpPr/>
          <p:nvPr/>
        </p:nvSpPr>
        <p:spPr>
          <a:xfrm>
            <a:off x="2607732" y="2819400"/>
            <a:ext cx="1117600" cy="203200"/>
          </a:xfrm>
          <a:prstGeom prst="roundRect">
            <a:avLst/>
          </a:prstGeom>
          <a:solidFill>
            <a:srgbClr val="AB5C32">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p>
        </p:txBody>
      </p:sp>
      <p:sp>
        <p:nvSpPr>
          <p:cNvPr id="38" name="圓角矩形 37">
            <a:extLst>
              <a:ext uri="{FF2B5EF4-FFF2-40B4-BE49-F238E27FC236}">
                <a16:creationId xmlns:a16="http://schemas.microsoft.com/office/drawing/2014/main" id="{B7A0E659-1167-E645-ABB5-528C74FB1D84}"/>
              </a:ext>
            </a:extLst>
          </p:cNvPr>
          <p:cNvSpPr/>
          <p:nvPr/>
        </p:nvSpPr>
        <p:spPr>
          <a:xfrm>
            <a:off x="2709333" y="3327400"/>
            <a:ext cx="829733" cy="203200"/>
          </a:xfrm>
          <a:prstGeom prst="roundRect">
            <a:avLst/>
          </a:prstGeom>
          <a:solidFill>
            <a:srgbClr val="AB5C32">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p>
        </p:txBody>
      </p:sp>
      <p:sp>
        <p:nvSpPr>
          <p:cNvPr id="39" name="圓角矩形 38">
            <a:extLst>
              <a:ext uri="{FF2B5EF4-FFF2-40B4-BE49-F238E27FC236}">
                <a16:creationId xmlns:a16="http://schemas.microsoft.com/office/drawing/2014/main" id="{4913A1D0-5123-1B45-98D5-EAFF025B3205}"/>
              </a:ext>
            </a:extLst>
          </p:cNvPr>
          <p:cNvSpPr/>
          <p:nvPr/>
        </p:nvSpPr>
        <p:spPr>
          <a:xfrm>
            <a:off x="2658533" y="3919379"/>
            <a:ext cx="1028701" cy="203200"/>
          </a:xfrm>
          <a:prstGeom prst="roundRect">
            <a:avLst/>
          </a:prstGeom>
          <a:solidFill>
            <a:srgbClr val="AB5C32">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p>
        </p:txBody>
      </p:sp>
      <p:sp>
        <p:nvSpPr>
          <p:cNvPr id="40" name="圓角矩形 39">
            <a:extLst>
              <a:ext uri="{FF2B5EF4-FFF2-40B4-BE49-F238E27FC236}">
                <a16:creationId xmlns:a16="http://schemas.microsoft.com/office/drawing/2014/main" id="{A0060AEB-22CF-DA4C-AD3A-E94C4694829E}"/>
              </a:ext>
            </a:extLst>
          </p:cNvPr>
          <p:cNvSpPr/>
          <p:nvPr/>
        </p:nvSpPr>
        <p:spPr>
          <a:xfrm>
            <a:off x="2709333" y="5709322"/>
            <a:ext cx="1117600" cy="203200"/>
          </a:xfrm>
          <a:prstGeom prst="roundRect">
            <a:avLst/>
          </a:prstGeom>
          <a:solidFill>
            <a:srgbClr val="AB5C32">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p>
        </p:txBody>
      </p:sp>
      <p:sp>
        <p:nvSpPr>
          <p:cNvPr id="41" name="矩形 40">
            <a:extLst>
              <a:ext uri="{FF2B5EF4-FFF2-40B4-BE49-F238E27FC236}">
                <a16:creationId xmlns:a16="http://schemas.microsoft.com/office/drawing/2014/main" id="{473F2BC8-E4EE-224F-9E94-8AB5542A0FAC}"/>
              </a:ext>
            </a:extLst>
          </p:cNvPr>
          <p:cNvSpPr/>
          <p:nvPr/>
        </p:nvSpPr>
        <p:spPr>
          <a:xfrm>
            <a:off x="2898992" y="6402902"/>
            <a:ext cx="1310487" cy="276999"/>
          </a:xfrm>
          <a:prstGeom prst="rect">
            <a:avLst/>
          </a:prstGeom>
        </p:spPr>
        <p:txBody>
          <a:bodyPr wrap="none">
            <a:spAutoFit/>
          </a:bodyPr>
          <a:lstStyle/>
          <a:p>
            <a:r>
              <a:rPr lang="en" altLang="zh-TW" sz="1200" b="1" dirty="0"/>
              <a:t>use case diagram </a:t>
            </a:r>
            <a:endParaRPr lang="zh-TW" altLang="en-US" sz="1200" dirty="0"/>
          </a:p>
        </p:txBody>
      </p:sp>
    </p:spTree>
    <p:extLst>
      <p:ext uri="{BB962C8B-B14F-4D97-AF65-F5344CB8AC3E}">
        <p14:creationId xmlns:p14="http://schemas.microsoft.com/office/powerpoint/2010/main" val="46562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E8CDC320-A801-E946-BF82-7F285811C5FD}"/>
              </a:ext>
            </a:extLst>
          </p:cNvPr>
          <p:cNvGrpSpPr/>
          <p:nvPr/>
        </p:nvGrpSpPr>
        <p:grpSpPr>
          <a:xfrm>
            <a:off x="0" y="0"/>
            <a:ext cx="12192000" cy="685800"/>
            <a:chOff x="0" y="0"/>
            <a:chExt cx="118717047" cy="6677834"/>
          </a:xfrm>
        </p:grpSpPr>
        <p:sp>
          <p:nvSpPr>
            <p:cNvPr id="3" name="Freeform 7">
              <a:extLst>
                <a:ext uri="{FF2B5EF4-FFF2-40B4-BE49-F238E27FC236}">
                  <a16:creationId xmlns:a16="http://schemas.microsoft.com/office/drawing/2014/main" id="{F320C681-CCAC-754E-9C2B-C62D69A82B74}"/>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4" name="Freeform 8">
              <a:extLst>
                <a:ext uri="{FF2B5EF4-FFF2-40B4-BE49-F238E27FC236}">
                  <a16:creationId xmlns:a16="http://schemas.microsoft.com/office/drawing/2014/main" id="{37D88E0E-01E6-404C-ABF4-611CCB2BDE91}"/>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5" name="Picture 14">
            <a:extLst>
              <a:ext uri="{FF2B5EF4-FFF2-40B4-BE49-F238E27FC236}">
                <a16:creationId xmlns:a16="http://schemas.microsoft.com/office/drawing/2014/main" id="{F7B97DD4-8987-6A41-9B13-894878E56E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159621" y="283898"/>
            <a:ext cx="590019" cy="118004"/>
          </a:xfrm>
          <a:prstGeom prst="rect">
            <a:avLst/>
          </a:prstGeom>
        </p:spPr>
      </p:pic>
      <p:grpSp>
        <p:nvGrpSpPr>
          <p:cNvPr id="6" name="Group 15">
            <a:extLst>
              <a:ext uri="{FF2B5EF4-FFF2-40B4-BE49-F238E27FC236}">
                <a16:creationId xmlns:a16="http://schemas.microsoft.com/office/drawing/2014/main" id="{5960233F-9950-6F4D-86CF-38F0B8C2AC25}"/>
              </a:ext>
            </a:extLst>
          </p:cNvPr>
          <p:cNvGrpSpPr/>
          <p:nvPr/>
        </p:nvGrpSpPr>
        <p:grpSpPr>
          <a:xfrm>
            <a:off x="3962400" y="-3"/>
            <a:ext cx="1641185" cy="685800"/>
            <a:chOff x="0" y="0"/>
            <a:chExt cx="10664788" cy="6677834"/>
          </a:xfrm>
        </p:grpSpPr>
        <p:sp>
          <p:nvSpPr>
            <p:cNvPr id="7" name="Freeform 16">
              <a:extLst>
                <a:ext uri="{FF2B5EF4-FFF2-40B4-BE49-F238E27FC236}">
                  <a16:creationId xmlns:a16="http://schemas.microsoft.com/office/drawing/2014/main" id="{3245EDEF-3910-7749-A3DD-A7551213753E}"/>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8" name="Freeform 17">
              <a:extLst>
                <a:ext uri="{FF2B5EF4-FFF2-40B4-BE49-F238E27FC236}">
                  <a16:creationId xmlns:a16="http://schemas.microsoft.com/office/drawing/2014/main" id="{3DA86CC4-AFD0-544E-A18F-B232DEE74F1A}"/>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10" name="TextBox 28">
            <a:extLst>
              <a:ext uri="{FF2B5EF4-FFF2-40B4-BE49-F238E27FC236}">
                <a16:creationId xmlns:a16="http://schemas.microsoft.com/office/drawing/2014/main" id="{8AA6A423-C914-664E-A9CD-E9E7FEB3B6B4}"/>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Introduction</a:t>
            </a:r>
          </a:p>
        </p:txBody>
      </p:sp>
      <p:sp>
        <p:nvSpPr>
          <p:cNvPr id="11" name="TextBox 29">
            <a:extLst>
              <a:ext uri="{FF2B5EF4-FFF2-40B4-BE49-F238E27FC236}">
                <a16:creationId xmlns:a16="http://schemas.microsoft.com/office/drawing/2014/main" id="{BDE7E630-C3E5-7342-AD2D-1C0DF9324762}"/>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F9F0E6"/>
                </a:solidFill>
                <a:latin typeface="Songti SC" panose="02010600040101010101" pitchFamily="2" charset="-122"/>
                <a:ea typeface="Songti SC" panose="02010600040101010101" pitchFamily="2" charset="-122"/>
              </a:rPr>
              <a:t>Function</a:t>
            </a:r>
          </a:p>
        </p:txBody>
      </p:sp>
      <p:sp>
        <p:nvSpPr>
          <p:cNvPr id="12" name="TextBox 29">
            <a:extLst>
              <a:ext uri="{FF2B5EF4-FFF2-40B4-BE49-F238E27FC236}">
                <a16:creationId xmlns:a16="http://schemas.microsoft.com/office/drawing/2014/main" id="{F820439B-9CCC-3941-B4A0-6DC0BD654DD4}"/>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3D291E"/>
                </a:solidFill>
                <a:latin typeface="Songti SC" panose="02010600040101010101" pitchFamily="2" charset="-122"/>
                <a:ea typeface="Songti SC" panose="02010600040101010101" pitchFamily="2" charset="-122"/>
              </a:rPr>
              <a:t>Special function explanation</a:t>
            </a:r>
            <a:endParaRPr lang="en-US" sz="1333" dirty="0">
              <a:solidFill>
                <a:srgbClr val="3D291E"/>
              </a:solidFill>
              <a:latin typeface="Montserrat Bold"/>
            </a:endParaRPr>
          </a:p>
        </p:txBody>
      </p:sp>
      <p:pic>
        <p:nvPicPr>
          <p:cNvPr id="14" name="Picture 22">
            <a:extLst>
              <a:ext uri="{FF2B5EF4-FFF2-40B4-BE49-F238E27FC236}">
                <a16:creationId xmlns:a16="http://schemas.microsoft.com/office/drawing/2014/main" id="{017960CB-04CE-7A4C-AC31-13BDD334AB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897481">
            <a:off x="5391146" y="375630"/>
            <a:ext cx="344650" cy="573222"/>
          </a:xfrm>
          <a:prstGeom prst="rect">
            <a:avLst/>
          </a:prstGeom>
        </p:spPr>
      </p:pic>
      <p:pic>
        <p:nvPicPr>
          <p:cNvPr id="16" name="圖片 15">
            <a:extLst>
              <a:ext uri="{FF2B5EF4-FFF2-40B4-BE49-F238E27FC236}">
                <a16:creationId xmlns:a16="http://schemas.microsoft.com/office/drawing/2014/main" id="{BAA34A7B-8534-6545-8A77-C9CC58E96A4F}"/>
              </a:ext>
            </a:extLst>
          </p:cNvPr>
          <p:cNvPicPr>
            <a:picLocks noChangeAspect="1"/>
          </p:cNvPicPr>
          <p:nvPr/>
        </p:nvPicPr>
        <p:blipFill rotWithShape="1">
          <a:blip r:embed="rId6">
            <a:extLst>
              <a:ext uri="{28A0092B-C50C-407E-A947-70E740481C1C}">
                <a14:useLocalDpi xmlns:a14="http://schemas.microsoft.com/office/drawing/2010/main" val="0"/>
              </a:ext>
            </a:extLst>
          </a:blip>
          <a:srcRect l="12052" t="6545" r="13917" b="5759"/>
          <a:stretch/>
        </p:blipFill>
        <p:spPr>
          <a:xfrm>
            <a:off x="22792" y="27107"/>
            <a:ext cx="972819" cy="631579"/>
          </a:xfrm>
          <a:prstGeom prst="rect">
            <a:avLst/>
          </a:prstGeom>
        </p:spPr>
      </p:pic>
      <p:pic>
        <p:nvPicPr>
          <p:cNvPr id="22" name="Picture 2">
            <a:extLst>
              <a:ext uri="{FF2B5EF4-FFF2-40B4-BE49-F238E27FC236}">
                <a16:creationId xmlns:a16="http://schemas.microsoft.com/office/drawing/2014/main" id="{6C857B34-7879-F34C-85F4-EF8829BA4D6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8698"/>
          <a:stretch/>
        </p:blipFill>
        <p:spPr bwMode="auto">
          <a:xfrm>
            <a:off x="219617" y="1752600"/>
            <a:ext cx="7112000" cy="4775200"/>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a:extLst>
              <a:ext uri="{FF2B5EF4-FFF2-40B4-BE49-F238E27FC236}">
                <a16:creationId xmlns:a16="http://schemas.microsoft.com/office/drawing/2014/main" id="{D0D783F0-12A3-DA45-8789-6187ACEF066E}"/>
              </a:ext>
            </a:extLst>
          </p:cNvPr>
          <p:cNvSpPr/>
          <p:nvPr/>
        </p:nvSpPr>
        <p:spPr>
          <a:xfrm>
            <a:off x="7500951" y="1930622"/>
            <a:ext cx="4538649" cy="4409027"/>
          </a:xfrm>
          <a:prstGeom prst="rect">
            <a:avLst/>
          </a:prstGeom>
        </p:spPr>
        <p:txBody>
          <a:bodyPr wrap="square">
            <a:spAutoFit/>
          </a:bodyPr>
          <a:lstStyle/>
          <a:p>
            <a:pPr marL="190520" indent="-190520">
              <a:lnSpc>
                <a:spcPts val="2040"/>
              </a:lnSpc>
              <a:spcBef>
                <a:spcPts val="400"/>
              </a:spcBef>
              <a:spcAft>
                <a:spcPts val="400"/>
              </a:spcAft>
              <a:buFont typeface="Arial" panose="020B0604020202020204" pitchFamily="34" charset="0"/>
              <a:buChar char="•"/>
            </a:pPr>
            <a:r>
              <a:rPr lang="en-US" altLang="zh-TW" sz="1333" b="1" dirty="0">
                <a:latin typeface="Times" pitchFamily="2" charset="0"/>
              </a:rPr>
              <a:t>Booking Room：</a:t>
            </a:r>
            <a:endParaRPr lang="zh-TW" altLang="zh-TW" sz="1333" b="1" dirty="0">
              <a:latin typeface="Times" pitchFamily="2" charset="0"/>
            </a:endParaRPr>
          </a:p>
          <a:p>
            <a:pPr lvl="1">
              <a:lnSpc>
                <a:spcPct val="150000"/>
              </a:lnSpc>
            </a:pPr>
            <a:r>
              <a:rPr lang="en-US" altLang="zh-TW" sz="1200" dirty="0">
                <a:latin typeface="Times" pitchFamily="2" charset="0"/>
              </a:rPr>
              <a:t>The user books the suitable meeting room and pays for it by credit card.  (</a:t>
            </a:r>
            <a:r>
              <a:rPr lang="en-US" altLang="zh-TW" sz="1200" dirty="0">
                <a:solidFill>
                  <a:srgbClr val="C00000"/>
                </a:solidFill>
                <a:latin typeface="Times" pitchFamily="2" charset="0"/>
              </a:rPr>
              <a:t>The reservation will not be completed if the renter does not make the payment </a:t>
            </a:r>
            <a:r>
              <a:rPr lang="en-US" altLang="zh-TW" sz="1200" dirty="0">
                <a:latin typeface="Times" pitchFamily="2" charset="0"/>
              </a:rPr>
              <a:t>during the booking process.)</a:t>
            </a:r>
            <a:endParaRPr lang="zh-TW" altLang="zh-TW" sz="1200" dirty="0">
              <a:latin typeface="Times" pitchFamily="2" charset="0"/>
            </a:endParaRPr>
          </a:p>
          <a:p>
            <a:pPr marL="190520" indent="-190520">
              <a:lnSpc>
                <a:spcPts val="2040"/>
              </a:lnSpc>
              <a:spcBef>
                <a:spcPts val="400"/>
              </a:spcBef>
              <a:spcAft>
                <a:spcPts val="400"/>
              </a:spcAft>
              <a:buFont typeface="Arial" panose="020B0604020202020204" pitchFamily="34" charset="0"/>
              <a:buChar char="•"/>
            </a:pPr>
            <a:r>
              <a:rPr lang="en-US" altLang="zh-TW" sz="1333" b="1" dirty="0">
                <a:latin typeface="Times" pitchFamily="2" charset="0"/>
              </a:rPr>
              <a:t>Manage Booking-record: </a:t>
            </a:r>
            <a:endParaRPr lang="zh-TW" altLang="zh-TW" sz="1333" b="1" dirty="0">
              <a:latin typeface="Times" pitchFamily="2" charset="0"/>
            </a:endParaRPr>
          </a:p>
          <a:p>
            <a:pPr lvl="1">
              <a:lnSpc>
                <a:spcPct val="150000"/>
              </a:lnSpc>
            </a:pPr>
            <a:r>
              <a:rPr lang="en-US" altLang="zh-TW" sz="1200" dirty="0">
                <a:latin typeface="Times" pitchFamily="2" charset="0"/>
              </a:rPr>
              <a:t>The use case provides the functions that </a:t>
            </a:r>
            <a:r>
              <a:rPr lang="en-US" altLang="zh-TW" sz="1200" dirty="0">
                <a:solidFill>
                  <a:srgbClr val="C00000"/>
                </a:solidFill>
                <a:latin typeface="Times" pitchFamily="2" charset="0"/>
              </a:rPr>
              <a:t>manage renting history </a:t>
            </a:r>
            <a:r>
              <a:rPr lang="en-US" altLang="zh-TW" sz="1200" dirty="0">
                <a:latin typeface="Times" pitchFamily="2" charset="0"/>
              </a:rPr>
              <a:t>(finished, unfinished, canceled) and the user can </a:t>
            </a:r>
            <a:r>
              <a:rPr lang="en-US" altLang="zh-TW" sz="1200" dirty="0">
                <a:solidFill>
                  <a:srgbClr val="C00000"/>
                </a:solidFill>
                <a:latin typeface="Times" pitchFamily="2" charset="0"/>
              </a:rPr>
              <a:t>unlock the meeting room by </a:t>
            </a:r>
            <a:r>
              <a:rPr lang="en-US" altLang="zh-TW" sz="1200" dirty="0">
                <a:latin typeface="Times" pitchFamily="2" charset="0"/>
              </a:rPr>
              <a:t>his or her </a:t>
            </a:r>
            <a:r>
              <a:rPr lang="en-US" altLang="zh-TW" sz="1200" dirty="0">
                <a:solidFill>
                  <a:srgbClr val="C00000"/>
                </a:solidFill>
                <a:latin typeface="Times" pitchFamily="2" charset="0"/>
              </a:rPr>
              <a:t>mobile phone </a:t>
            </a:r>
            <a:r>
              <a:rPr lang="en-US" altLang="zh-TW" sz="1200" dirty="0">
                <a:latin typeface="Times" pitchFamily="2" charset="0"/>
              </a:rPr>
              <a:t>in the unfinished record page. Also, cancelling the reservation is available. </a:t>
            </a:r>
            <a:endParaRPr lang="zh-TW" altLang="zh-TW" sz="1200" dirty="0">
              <a:latin typeface="Times" pitchFamily="2" charset="0"/>
            </a:endParaRPr>
          </a:p>
          <a:p>
            <a:pPr marL="190520" indent="-190520">
              <a:lnSpc>
                <a:spcPts val="2040"/>
              </a:lnSpc>
              <a:spcBef>
                <a:spcPts val="400"/>
              </a:spcBef>
              <a:spcAft>
                <a:spcPts val="400"/>
              </a:spcAft>
              <a:buFont typeface="Arial" panose="020B0604020202020204" pitchFamily="34" charset="0"/>
              <a:buChar char="•"/>
            </a:pPr>
            <a:r>
              <a:rPr lang="en-US" altLang="zh-TW" sz="1333" b="1" dirty="0">
                <a:latin typeface="Times" pitchFamily="2" charset="0"/>
              </a:rPr>
              <a:t> Make Payment:</a:t>
            </a:r>
            <a:endParaRPr lang="zh-TW" altLang="zh-TW" sz="1333" b="1" dirty="0">
              <a:latin typeface="Times" pitchFamily="2" charset="0"/>
            </a:endParaRPr>
          </a:p>
          <a:p>
            <a:pPr lvl="1">
              <a:lnSpc>
                <a:spcPct val="150000"/>
              </a:lnSpc>
            </a:pPr>
            <a:r>
              <a:rPr lang="en-US" altLang="zh-TW" sz="1200" dirty="0">
                <a:latin typeface="Times" pitchFamily="2" charset="0"/>
              </a:rPr>
              <a:t>Before making payment, the user </a:t>
            </a:r>
            <a:r>
              <a:rPr lang="en-US" altLang="zh-TW" sz="1200" dirty="0">
                <a:solidFill>
                  <a:srgbClr val="C00000"/>
                </a:solidFill>
                <a:latin typeface="Times" pitchFamily="2" charset="0"/>
              </a:rPr>
              <a:t>should enter the security code.</a:t>
            </a:r>
            <a:r>
              <a:rPr lang="en-US" altLang="zh-TW" sz="1200" dirty="0">
                <a:latin typeface="Times" pitchFamily="2" charset="0"/>
              </a:rPr>
              <a:t> After entering, our platform will connect to the bank system for the user to make the payment. If the user enters the incorrect security code for three times, his or her security code will be locked. It should be reset in the manage account use case. </a:t>
            </a:r>
            <a:endParaRPr lang="zh-TW" altLang="zh-TW" sz="1200" dirty="0">
              <a:latin typeface="Times" pitchFamily="2" charset="0"/>
            </a:endParaRPr>
          </a:p>
        </p:txBody>
      </p:sp>
      <p:sp>
        <p:nvSpPr>
          <p:cNvPr id="24" name="圓角矩形 23">
            <a:extLst>
              <a:ext uri="{FF2B5EF4-FFF2-40B4-BE49-F238E27FC236}">
                <a16:creationId xmlns:a16="http://schemas.microsoft.com/office/drawing/2014/main" id="{8D922043-2996-6942-913C-C2F5BFB113B7}"/>
              </a:ext>
            </a:extLst>
          </p:cNvPr>
          <p:cNvSpPr/>
          <p:nvPr/>
        </p:nvSpPr>
        <p:spPr>
          <a:xfrm>
            <a:off x="2641083" y="4656000"/>
            <a:ext cx="863600" cy="203200"/>
          </a:xfrm>
          <a:prstGeom prst="roundRect">
            <a:avLst/>
          </a:prstGeom>
          <a:solidFill>
            <a:srgbClr val="AB5C32">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p>
        </p:txBody>
      </p:sp>
      <p:sp>
        <p:nvSpPr>
          <p:cNvPr id="25" name="圓角矩形 24">
            <a:extLst>
              <a:ext uri="{FF2B5EF4-FFF2-40B4-BE49-F238E27FC236}">
                <a16:creationId xmlns:a16="http://schemas.microsoft.com/office/drawing/2014/main" id="{B865DBA3-C5A4-1F4E-8E80-5DD307966590}"/>
              </a:ext>
            </a:extLst>
          </p:cNvPr>
          <p:cNvSpPr/>
          <p:nvPr/>
        </p:nvSpPr>
        <p:spPr>
          <a:xfrm>
            <a:off x="2482683" y="5205600"/>
            <a:ext cx="1524000" cy="204000"/>
          </a:xfrm>
          <a:prstGeom prst="roundRect">
            <a:avLst/>
          </a:prstGeom>
          <a:solidFill>
            <a:srgbClr val="AB5C32">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p>
        </p:txBody>
      </p:sp>
      <p:sp>
        <p:nvSpPr>
          <p:cNvPr id="26" name="圓角矩形 25">
            <a:extLst>
              <a:ext uri="{FF2B5EF4-FFF2-40B4-BE49-F238E27FC236}">
                <a16:creationId xmlns:a16="http://schemas.microsoft.com/office/drawing/2014/main" id="{89BB7A71-9DF9-3D4F-8FE7-BEDB7E507DCE}"/>
              </a:ext>
            </a:extLst>
          </p:cNvPr>
          <p:cNvSpPr/>
          <p:nvPr/>
        </p:nvSpPr>
        <p:spPr>
          <a:xfrm>
            <a:off x="4215883" y="4292600"/>
            <a:ext cx="1016000" cy="203200"/>
          </a:xfrm>
          <a:prstGeom prst="roundRect">
            <a:avLst/>
          </a:prstGeom>
          <a:solidFill>
            <a:srgbClr val="AB5C32">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p>
        </p:txBody>
      </p:sp>
      <p:sp>
        <p:nvSpPr>
          <p:cNvPr id="27" name="矩形 26">
            <a:extLst>
              <a:ext uri="{FF2B5EF4-FFF2-40B4-BE49-F238E27FC236}">
                <a16:creationId xmlns:a16="http://schemas.microsoft.com/office/drawing/2014/main" id="{43928F3A-EB58-F141-A8C9-7722EBD425BD}"/>
              </a:ext>
            </a:extLst>
          </p:cNvPr>
          <p:cNvSpPr/>
          <p:nvPr/>
        </p:nvSpPr>
        <p:spPr>
          <a:xfrm>
            <a:off x="947751" y="1143000"/>
            <a:ext cx="5113867" cy="461665"/>
          </a:xfrm>
          <a:prstGeom prst="rect">
            <a:avLst/>
          </a:prstGeom>
        </p:spPr>
        <p:txBody>
          <a:bodyPr wrap="square">
            <a:spAutoFit/>
          </a:bodyPr>
          <a:lstStyle/>
          <a:p>
            <a:r>
              <a:rPr lang="en" altLang="zh-TW" sz="1200" dirty="0"/>
              <a:t>In the Unified Modeling Language (UML), a </a:t>
            </a:r>
            <a:r>
              <a:rPr lang="en" altLang="zh-TW" sz="1200" b="1" dirty="0"/>
              <a:t>use case diagram </a:t>
            </a:r>
            <a:r>
              <a:rPr lang="en" altLang="zh-TW" sz="1200" dirty="0"/>
              <a:t>can summarize the details of your system's users and their interactions with the system. </a:t>
            </a:r>
            <a:endParaRPr kumimoji="1" lang="zh-TW" altLang="en-US" sz="1200" dirty="0"/>
          </a:p>
        </p:txBody>
      </p:sp>
      <p:sp>
        <p:nvSpPr>
          <p:cNvPr id="28" name="矩形 27">
            <a:extLst>
              <a:ext uri="{FF2B5EF4-FFF2-40B4-BE49-F238E27FC236}">
                <a16:creationId xmlns:a16="http://schemas.microsoft.com/office/drawing/2014/main" id="{EFD6536A-5FB4-934F-A0AD-8B745DE727D3}"/>
              </a:ext>
            </a:extLst>
          </p:cNvPr>
          <p:cNvSpPr/>
          <p:nvPr/>
        </p:nvSpPr>
        <p:spPr>
          <a:xfrm>
            <a:off x="2881543" y="6402902"/>
            <a:ext cx="1310487" cy="276999"/>
          </a:xfrm>
          <a:prstGeom prst="rect">
            <a:avLst/>
          </a:prstGeom>
        </p:spPr>
        <p:txBody>
          <a:bodyPr wrap="none">
            <a:spAutoFit/>
          </a:bodyPr>
          <a:lstStyle/>
          <a:p>
            <a:r>
              <a:rPr lang="en" altLang="zh-TW" sz="1200" b="1" dirty="0"/>
              <a:t>use case diagram </a:t>
            </a:r>
            <a:endParaRPr lang="zh-TW" altLang="en-US" sz="1200" dirty="0"/>
          </a:p>
        </p:txBody>
      </p:sp>
    </p:spTree>
    <p:extLst>
      <p:ext uri="{BB962C8B-B14F-4D97-AF65-F5344CB8AC3E}">
        <p14:creationId xmlns:p14="http://schemas.microsoft.com/office/powerpoint/2010/main" val="285498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png">
            <a:extLst>
              <a:ext uri="{FF2B5EF4-FFF2-40B4-BE49-F238E27FC236}">
                <a16:creationId xmlns:a16="http://schemas.microsoft.com/office/drawing/2014/main" id="{2A2EB4D0-E234-AC4C-AF02-6F82AB7CF07F}"/>
              </a:ext>
            </a:extLst>
          </p:cNvPr>
          <p:cNvPicPr/>
          <p:nvPr/>
        </p:nvPicPr>
        <p:blipFill>
          <a:blip r:embed="rId2">
            <a:extLst>
              <a:ext uri="{28A0092B-C50C-407E-A947-70E740481C1C}">
                <a14:useLocalDpi xmlns:a14="http://schemas.microsoft.com/office/drawing/2010/main" val="0"/>
              </a:ext>
            </a:extLst>
          </a:blip>
          <a:srcRect l="1575"/>
          <a:stretch>
            <a:fillRect/>
          </a:stretch>
        </p:blipFill>
        <p:spPr>
          <a:xfrm>
            <a:off x="4746413" y="1193800"/>
            <a:ext cx="2472000" cy="4507200"/>
          </a:xfrm>
          <a:prstGeom prst="rect">
            <a:avLst/>
          </a:prstGeom>
          <a:ln/>
        </p:spPr>
      </p:pic>
      <p:pic>
        <p:nvPicPr>
          <p:cNvPr id="3" name="image6.png">
            <a:extLst>
              <a:ext uri="{FF2B5EF4-FFF2-40B4-BE49-F238E27FC236}">
                <a16:creationId xmlns:a16="http://schemas.microsoft.com/office/drawing/2014/main" id="{A3079897-3E6B-EA49-A691-E4C1B6CC2D6E}"/>
              </a:ext>
            </a:extLst>
          </p:cNvPr>
          <p:cNvPicPr/>
          <p:nvPr/>
        </p:nvPicPr>
        <p:blipFill>
          <a:blip r:embed="rId3">
            <a:extLst>
              <a:ext uri="{28A0092B-C50C-407E-A947-70E740481C1C}">
                <a14:useLocalDpi xmlns:a14="http://schemas.microsoft.com/office/drawing/2010/main" val="0"/>
              </a:ext>
            </a:extLst>
          </a:blip>
          <a:srcRect r="1667"/>
          <a:stretch>
            <a:fillRect/>
          </a:stretch>
        </p:blipFill>
        <p:spPr>
          <a:xfrm>
            <a:off x="8280400" y="1193800"/>
            <a:ext cx="2472000" cy="4507200"/>
          </a:xfrm>
          <a:prstGeom prst="rect">
            <a:avLst/>
          </a:prstGeom>
          <a:ln/>
        </p:spPr>
      </p:pic>
      <p:sp>
        <p:nvSpPr>
          <p:cNvPr id="4" name="矩形 3">
            <a:extLst>
              <a:ext uri="{FF2B5EF4-FFF2-40B4-BE49-F238E27FC236}">
                <a16:creationId xmlns:a16="http://schemas.microsoft.com/office/drawing/2014/main" id="{02A839E8-D097-014C-919D-E746A318310B}"/>
              </a:ext>
            </a:extLst>
          </p:cNvPr>
          <p:cNvSpPr/>
          <p:nvPr/>
        </p:nvSpPr>
        <p:spPr>
          <a:xfrm>
            <a:off x="1212429" y="6129932"/>
            <a:ext cx="9658773" cy="461665"/>
          </a:xfrm>
          <a:prstGeom prst="rect">
            <a:avLst/>
          </a:prstGeom>
        </p:spPr>
        <p:txBody>
          <a:bodyPr wrap="square">
            <a:spAutoFit/>
          </a:bodyPr>
          <a:lstStyle/>
          <a:p>
            <a:r>
              <a:rPr lang="en-US" altLang="zh-TW" sz="1200" dirty="0">
                <a:latin typeface="Times New Roman" panose="02020603050405020304" pitchFamily="18" charset="0"/>
              </a:rPr>
              <a:t>In the process of registration, if the user type wrong OTP code 3 times (Figure 2), APP will go back to previous register page automatically (Figure 3), and require user to re-enter the E-Mail address. In case of unnecessary steps, APP</a:t>
            </a:r>
            <a:r>
              <a:rPr lang="zh-TW" altLang="en-US" sz="1200" dirty="0">
                <a:latin typeface="Times New Roman" panose="02020603050405020304" pitchFamily="18" charset="0"/>
              </a:rPr>
              <a:t> </a:t>
            </a:r>
            <a:r>
              <a:rPr lang="en-US" altLang="zh-TW" sz="1200" dirty="0">
                <a:latin typeface="Times New Roman" panose="02020603050405020304" pitchFamily="18" charset="0"/>
              </a:rPr>
              <a:t>will fill some blanks automatically, like user name, phone number, and so on. </a:t>
            </a:r>
            <a:endParaRPr lang="zh-TW" altLang="en-US" sz="1200" dirty="0"/>
          </a:p>
        </p:txBody>
      </p:sp>
      <p:pic>
        <p:nvPicPr>
          <p:cNvPr id="9" name="圖片 8">
            <a:extLst>
              <a:ext uri="{FF2B5EF4-FFF2-40B4-BE49-F238E27FC236}">
                <a16:creationId xmlns:a16="http://schemas.microsoft.com/office/drawing/2014/main" id="{4D80892E-216E-6349-857A-5582931F0428}"/>
              </a:ext>
            </a:extLst>
          </p:cNvPr>
          <p:cNvPicPr>
            <a:picLocks/>
          </p:cNvPicPr>
          <p:nvPr/>
        </p:nvPicPr>
        <p:blipFill rotWithShape="1">
          <a:blip r:embed="rId4">
            <a:extLst>
              <a:ext uri="{28A0092B-C50C-407E-A947-70E740481C1C}">
                <a14:useLocalDpi xmlns:a14="http://schemas.microsoft.com/office/drawing/2010/main" val="0"/>
              </a:ext>
            </a:extLst>
          </a:blip>
          <a:srcRect b="7515"/>
          <a:stretch/>
        </p:blipFill>
        <p:spPr>
          <a:xfrm>
            <a:off x="1212427" y="1193800"/>
            <a:ext cx="2472000" cy="4507200"/>
          </a:xfrm>
          <a:prstGeom prst="rect">
            <a:avLst/>
          </a:prstGeom>
        </p:spPr>
      </p:pic>
      <p:sp>
        <p:nvSpPr>
          <p:cNvPr id="10" name="矩形 9">
            <a:extLst>
              <a:ext uri="{FF2B5EF4-FFF2-40B4-BE49-F238E27FC236}">
                <a16:creationId xmlns:a16="http://schemas.microsoft.com/office/drawing/2014/main" id="{38620CB3-9C03-FE4F-A05A-17007173E04B}"/>
              </a:ext>
            </a:extLst>
          </p:cNvPr>
          <p:cNvSpPr/>
          <p:nvPr/>
        </p:nvSpPr>
        <p:spPr>
          <a:xfrm>
            <a:off x="5655659" y="5692140"/>
            <a:ext cx="702436" cy="276999"/>
          </a:xfrm>
          <a:prstGeom prst="rect">
            <a:avLst/>
          </a:prstGeom>
        </p:spPr>
        <p:txBody>
          <a:bodyPr wrap="none">
            <a:spAutoFit/>
          </a:bodyPr>
          <a:lstStyle/>
          <a:p>
            <a:r>
              <a:rPr lang="en-US" altLang="zh-TW" sz="1200" dirty="0">
                <a:latin typeface="Times New Roman" panose="02020603050405020304" pitchFamily="18" charset="0"/>
              </a:rPr>
              <a:t>Figure 2</a:t>
            </a:r>
            <a:endParaRPr lang="zh-TW" altLang="en-US" sz="1200" dirty="0"/>
          </a:p>
        </p:txBody>
      </p:sp>
      <p:sp>
        <p:nvSpPr>
          <p:cNvPr id="11" name="矩形 10">
            <a:extLst>
              <a:ext uri="{FF2B5EF4-FFF2-40B4-BE49-F238E27FC236}">
                <a16:creationId xmlns:a16="http://schemas.microsoft.com/office/drawing/2014/main" id="{CBC51B3D-9340-574C-AB17-513300BDE301}"/>
              </a:ext>
            </a:extLst>
          </p:cNvPr>
          <p:cNvSpPr/>
          <p:nvPr/>
        </p:nvSpPr>
        <p:spPr>
          <a:xfrm>
            <a:off x="2042499" y="5692140"/>
            <a:ext cx="702436" cy="276999"/>
          </a:xfrm>
          <a:prstGeom prst="rect">
            <a:avLst/>
          </a:prstGeom>
        </p:spPr>
        <p:txBody>
          <a:bodyPr wrap="none">
            <a:spAutoFit/>
          </a:bodyPr>
          <a:lstStyle/>
          <a:p>
            <a:r>
              <a:rPr lang="en-US" altLang="zh-TW" sz="1200" dirty="0">
                <a:latin typeface="Times New Roman" panose="02020603050405020304" pitchFamily="18" charset="0"/>
              </a:rPr>
              <a:t>Figure 1</a:t>
            </a:r>
            <a:endParaRPr lang="zh-TW" altLang="en-US" sz="1200" dirty="0"/>
          </a:p>
        </p:txBody>
      </p:sp>
      <p:sp>
        <p:nvSpPr>
          <p:cNvPr id="12" name="矩形 11">
            <a:extLst>
              <a:ext uri="{FF2B5EF4-FFF2-40B4-BE49-F238E27FC236}">
                <a16:creationId xmlns:a16="http://schemas.microsoft.com/office/drawing/2014/main" id="{80091DC0-8C91-2C4D-9D97-45BCCEDAB693}"/>
              </a:ext>
            </a:extLst>
          </p:cNvPr>
          <p:cNvSpPr/>
          <p:nvPr/>
        </p:nvSpPr>
        <p:spPr>
          <a:xfrm>
            <a:off x="9196227" y="5701000"/>
            <a:ext cx="702436" cy="276999"/>
          </a:xfrm>
          <a:prstGeom prst="rect">
            <a:avLst/>
          </a:prstGeom>
        </p:spPr>
        <p:txBody>
          <a:bodyPr wrap="none">
            <a:spAutoFit/>
          </a:bodyPr>
          <a:lstStyle/>
          <a:p>
            <a:r>
              <a:rPr lang="en-US" altLang="zh-TW" sz="1200" dirty="0">
                <a:latin typeface="Times New Roman" panose="02020603050405020304" pitchFamily="18" charset="0"/>
              </a:rPr>
              <a:t>Figure 3</a:t>
            </a:r>
            <a:endParaRPr lang="zh-TW" altLang="en-US" sz="1200" dirty="0"/>
          </a:p>
        </p:txBody>
      </p:sp>
      <p:grpSp>
        <p:nvGrpSpPr>
          <p:cNvPr id="19" name="Group 6">
            <a:extLst>
              <a:ext uri="{FF2B5EF4-FFF2-40B4-BE49-F238E27FC236}">
                <a16:creationId xmlns:a16="http://schemas.microsoft.com/office/drawing/2014/main" id="{85B12717-527B-F645-8AF5-189088AD3EE8}"/>
              </a:ext>
            </a:extLst>
          </p:cNvPr>
          <p:cNvGrpSpPr/>
          <p:nvPr/>
        </p:nvGrpSpPr>
        <p:grpSpPr>
          <a:xfrm>
            <a:off x="0" y="0"/>
            <a:ext cx="12192000" cy="685800"/>
            <a:chOff x="0" y="0"/>
            <a:chExt cx="118717047" cy="6677834"/>
          </a:xfrm>
        </p:grpSpPr>
        <p:sp>
          <p:nvSpPr>
            <p:cNvPr id="20" name="Freeform 7">
              <a:extLst>
                <a:ext uri="{FF2B5EF4-FFF2-40B4-BE49-F238E27FC236}">
                  <a16:creationId xmlns:a16="http://schemas.microsoft.com/office/drawing/2014/main" id="{55EF6425-2B7F-AD4F-AFAF-8363F3C34576}"/>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21" name="Freeform 8">
              <a:extLst>
                <a:ext uri="{FF2B5EF4-FFF2-40B4-BE49-F238E27FC236}">
                  <a16:creationId xmlns:a16="http://schemas.microsoft.com/office/drawing/2014/main" id="{15858593-9A89-9747-847A-5734416DCF79}"/>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22" name="Picture 14">
            <a:extLst>
              <a:ext uri="{FF2B5EF4-FFF2-40B4-BE49-F238E27FC236}">
                <a16:creationId xmlns:a16="http://schemas.microsoft.com/office/drawing/2014/main" id="{1327FCDF-78F6-D34B-815F-CDED64EDC6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1159621" y="283898"/>
            <a:ext cx="590019" cy="118004"/>
          </a:xfrm>
          <a:prstGeom prst="rect">
            <a:avLst/>
          </a:prstGeom>
        </p:spPr>
      </p:pic>
      <p:grpSp>
        <p:nvGrpSpPr>
          <p:cNvPr id="23" name="Group 15">
            <a:extLst>
              <a:ext uri="{FF2B5EF4-FFF2-40B4-BE49-F238E27FC236}">
                <a16:creationId xmlns:a16="http://schemas.microsoft.com/office/drawing/2014/main" id="{BD11C034-A2F5-644F-A860-A817839FBD96}"/>
              </a:ext>
            </a:extLst>
          </p:cNvPr>
          <p:cNvGrpSpPr/>
          <p:nvPr/>
        </p:nvGrpSpPr>
        <p:grpSpPr>
          <a:xfrm>
            <a:off x="6203608" y="-4"/>
            <a:ext cx="1951560" cy="685800"/>
            <a:chOff x="0" y="0"/>
            <a:chExt cx="10664788" cy="6677834"/>
          </a:xfrm>
        </p:grpSpPr>
        <p:sp>
          <p:nvSpPr>
            <p:cNvPr id="24" name="Freeform 16">
              <a:extLst>
                <a:ext uri="{FF2B5EF4-FFF2-40B4-BE49-F238E27FC236}">
                  <a16:creationId xmlns:a16="http://schemas.microsoft.com/office/drawing/2014/main" id="{689044EA-1F0E-FE4F-AFBC-CBF2F345ACD5}"/>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25" name="Freeform 17">
              <a:extLst>
                <a:ext uri="{FF2B5EF4-FFF2-40B4-BE49-F238E27FC236}">
                  <a16:creationId xmlns:a16="http://schemas.microsoft.com/office/drawing/2014/main" id="{467442E5-DF3B-3343-B2D9-6722724CB300}"/>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26" name="TextBox 28">
            <a:extLst>
              <a:ext uri="{FF2B5EF4-FFF2-40B4-BE49-F238E27FC236}">
                <a16:creationId xmlns:a16="http://schemas.microsoft.com/office/drawing/2014/main" id="{E4A269AD-5D8E-B142-9988-DD581691635F}"/>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Introduction</a:t>
            </a:r>
          </a:p>
        </p:txBody>
      </p:sp>
      <p:sp>
        <p:nvSpPr>
          <p:cNvPr id="27" name="TextBox 29">
            <a:extLst>
              <a:ext uri="{FF2B5EF4-FFF2-40B4-BE49-F238E27FC236}">
                <a16:creationId xmlns:a16="http://schemas.microsoft.com/office/drawing/2014/main" id="{8DA07986-99B2-D74D-8BB0-9D2EF7522FDD}"/>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Function</a:t>
            </a:r>
            <a:endParaRPr lang="en-US" sz="1600" b="1" dirty="0">
              <a:solidFill>
                <a:srgbClr val="3D291E"/>
              </a:solidFill>
              <a:latin typeface="Songti SC" panose="02010600040101010101" pitchFamily="2" charset="-122"/>
              <a:ea typeface="Songti SC" panose="02010600040101010101" pitchFamily="2" charset="-122"/>
            </a:endParaRPr>
          </a:p>
        </p:txBody>
      </p:sp>
      <p:sp>
        <p:nvSpPr>
          <p:cNvPr id="28" name="TextBox 29">
            <a:extLst>
              <a:ext uri="{FF2B5EF4-FFF2-40B4-BE49-F238E27FC236}">
                <a16:creationId xmlns:a16="http://schemas.microsoft.com/office/drawing/2014/main" id="{4B82C59F-B9D2-B541-B50C-D58055C4B127}"/>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F9F0E6"/>
                </a:solidFill>
                <a:latin typeface="Songti SC" panose="02010600040101010101" pitchFamily="2" charset="-122"/>
                <a:ea typeface="Songti SC" panose="02010600040101010101" pitchFamily="2" charset="-122"/>
              </a:rPr>
              <a:t>Special function explanation</a:t>
            </a:r>
            <a:endParaRPr lang="en-US" sz="1333" dirty="0">
              <a:solidFill>
                <a:srgbClr val="F9F0E6"/>
              </a:solidFill>
              <a:latin typeface="Montserrat Bold"/>
            </a:endParaRPr>
          </a:p>
        </p:txBody>
      </p:sp>
      <p:pic>
        <p:nvPicPr>
          <p:cNvPr id="29" name="Picture 22">
            <a:extLst>
              <a:ext uri="{FF2B5EF4-FFF2-40B4-BE49-F238E27FC236}">
                <a16:creationId xmlns:a16="http://schemas.microsoft.com/office/drawing/2014/main" id="{FE384D3E-86D8-7449-87CE-6220D701E7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2897481">
            <a:off x="7877897" y="375630"/>
            <a:ext cx="344650" cy="573222"/>
          </a:xfrm>
          <a:prstGeom prst="rect">
            <a:avLst/>
          </a:prstGeom>
        </p:spPr>
      </p:pic>
      <p:pic>
        <p:nvPicPr>
          <p:cNvPr id="30" name="圖片 29">
            <a:extLst>
              <a:ext uri="{FF2B5EF4-FFF2-40B4-BE49-F238E27FC236}">
                <a16:creationId xmlns:a16="http://schemas.microsoft.com/office/drawing/2014/main" id="{35A0C7D7-6C2A-EB4F-84D4-1FF4427FB936}"/>
              </a:ext>
            </a:extLst>
          </p:cNvPr>
          <p:cNvPicPr>
            <a:picLocks noChangeAspect="1"/>
          </p:cNvPicPr>
          <p:nvPr/>
        </p:nvPicPr>
        <p:blipFill rotWithShape="1">
          <a:blip r:embed="rId9">
            <a:extLst>
              <a:ext uri="{28A0092B-C50C-407E-A947-70E740481C1C}">
                <a14:useLocalDpi xmlns:a14="http://schemas.microsoft.com/office/drawing/2010/main" val="0"/>
              </a:ext>
            </a:extLst>
          </a:blip>
          <a:srcRect l="12052" t="6545" r="13917" b="5759"/>
          <a:stretch/>
        </p:blipFill>
        <p:spPr>
          <a:xfrm>
            <a:off x="22792" y="27107"/>
            <a:ext cx="972819" cy="631579"/>
          </a:xfrm>
          <a:prstGeom prst="rect">
            <a:avLst/>
          </a:prstGeom>
        </p:spPr>
      </p:pic>
    </p:spTree>
    <p:extLst>
      <p:ext uri="{BB962C8B-B14F-4D97-AF65-F5344CB8AC3E}">
        <p14:creationId xmlns:p14="http://schemas.microsoft.com/office/powerpoint/2010/main" val="357465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87E7278E-7377-AA4C-AF81-10360897D268}"/>
              </a:ext>
            </a:extLst>
          </p:cNvPr>
          <p:cNvPicPr>
            <a:picLocks/>
          </p:cNvPicPr>
          <p:nvPr/>
        </p:nvPicPr>
        <p:blipFill rotWithShape="1">
          <a:blip r:embed="rId2">
            <a:extLst>
              <a:ext uri="{28A0092B-C50C-407E-A947-70E740481C1C}">
                <a14:useLocalDpi xmlns:a14="http://schemas.microsoft.com/office/drawing/2010/main" val="0"/>
              </a:ext>
            </a:extLst>
          </a:blip>
          <a:srcRect l="5078" t="8309" r="5960" b="11780"/>
          <a:stretch/>
        </p:blipFill>
        <p:spPr bwMode="auto">
          <a:xfrm>
            <a:off x="435862" y="1212089"/>
            <a:ext cx="2429851" cy="4506976"/>
          </a:xfrm>
          <a:prstGeom prst="rect">
            <a:avLst/>
          </a:prstGeom>
          <a:ln>
            <a:noFill/>
          </a:ln>
          <a:extLst>
            <a:ext uri="{53640926-AAD7-44D8-BBD7-CCE9431645EC}">
              <a14:shadowObscured xmlns:a14="http://schemas.microsoft.com/office/drawing/2010/main"/>
            </a:ext>
          </a:extLst>
        </p:spPr>
      </p:pic>
      <p:sp>
        <p:nvSpPr>
          <p:cNvPr id="3" name="矩形 2">
            <a:extLst>
              <a:ext uri="{FF2B5EF4-FFF2-40B4-BE49-F238E27FC236}">
                <a16:creationId xmlns:a16="http://schemas.microsoft.com/office/drawing/2014/main" id="{D34F4BD5-8CFE-6B46-812F-AD8FE1151EF7}"/>
              </a:ext>
            </a:extLst>
          </p:cNvPr>
          <p:cNvSpPr/>
          <p:nvPr/>
        </p:nvSpPr>
        <p:spPr>
          <a:xfrm>
            <a:off x="434681" y="5928780"/>
            <a:ext cx="2429851" cy="646331"/>
          </a:xfrm>
          <a:prstGeom prst="rect">
            <a:avLst/>
          </a:prstGeom>
        </p:spPr>
        <p:txBody>
          <a:bodyPr wrap="square">
            <a:spAutoFit/>
          </a:bodyPr>
          <a:lstStyle/>
          <a:p>
            <a:r>
              <a:rPr lang="en-US" altLang="zh-TW" sz="1200" dirty="0">
                <a:latin typeface="Times New Roman" panose="02020603050405020304" pitchFamily="18" charset="0"/>
              </a:rPr>
              <a:t>This is home page, user can search the suitable meeting room  by selecting the condition.</a:t>
            </a:r>
            <a:endParaRPr lang="zh-TW" altLang="en-US" sz="1200" dirty="0"/>
          </a:p>
        </p:txBody>
      </p:sp>
      <p:pic>
        <p:nvPicPr>
          <p:cNvPr id="4" name="圖片 3">
            <a:extLst>
              <a:ext uri="{FF2B5EF4-FFF2-40B4-BE49-F238E27FC236}">
                <a16:creationId xmlns:a16="http://schemas.microsoft.com/office/drawing/2014/main" id="{7FFC9A56-E2E5-E642-AEEA-13442CD90724}"/>
              </a:ext>
            </a:extLst>
          </p:cNvPr>
          <p:cNvPicPr>
            <a:picLocks noChangeAspect="1"/>
          </p:cNvPicPr>
          <p:nvPr/>
        </p:nvPicPr>
        <p:blipFill rotWithShape="1">
          <a:blip r:embed="rId3">
            <a:extLst>
              <a:ext uri="{28A0092B-C50C-407E-A947-70E740481C1C}">
                <a14:useLocalDpi xmlns:a14="http://schemas.microsoft.com/office/drawing/2010/main" val="0"/>
              </a:ext>
            </a:extLst>
          </a:blip>
          <a:srcRect t="665" r="2235"/>
          <a:stretch/>
        </p:blipFill>
        <p:spPr bwMode="auto">
          <a:xfrm>
            <a:off x="3361068" y="1213106"/>
            <a:ext cx="2444075" cy="4506977"/>
          </a:xfrm>
          <a:prstGeom prst="rect">
            <a:avLst/>
          </a:prstGeom>
          <a:ln>
            <a:noFill/>
          </a:ln>
          <a:extLst>
            <a:ext uri="{53640926-AAD7-44D8-BBD7-CCE9431645EC}">
              <a14:shadowObscured xmlns:a14="http://schemas.microsoft.com/office/drawing/2010/main"/>
            </a:ext>
          </a:extLst>
        </p:spPr>
      </p:pic>
      <p:pic>
        <p:nvPicPr>
          <p:cNvPr id="5" name="圖片 4">
            <a:extLst>
              <a:ext uri="{FF2B5EF4-FFF2-40B4-BE49-F238E27FC236}">
                <a16:creationId xmlns:a16="http://schemas.microsoft.com/office/drawing/2014/main" id="{D9BC8193-F926-1C40-A044-EE6F7D819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497" y="1193800"/>
            <a:ext cx="2448139" cy="4506977"/>
          </a:xfrm>
          <a:prstGeom prst="rect">
            <a:avLst/>
          </a:prstGeom>
          <a:ln>
            <a:noFill/>
          </a:ln>
        </p:spPr>
      </p:pic>
      <p:sp>
        <p:nvSpPr>
          <p:cNvPr id="6" name="矩形 5">
            <a:extLst>
              <a:ext uri="{FF2B5EF4-FFF2-40B4-BE49-F238E27FC236}">
                <a16:creationId xmlns:a16="http://schemas.microsoft.com/office/drawing/2014/main" id="{F34EB13B-31EA-8844-8280-821EC95D44E2}"/>
              </a:ext>
            </a:extLst>
          </p:cNvPr>
          <p:cNvSpPr/>
          <p:nvPr/>
        </p:nvSpPr>
        <p:spPr>
          <a:xfrm>
            <a:off x="6734227" y="5926112"/>
            <a:ext cx="1670303" cy="461665"/>
          </a:xfrm>
          <a:prstGeom prst="rect">
            <a:avLst/>
          </a:prstGeom>
        </p:spPr>
        <p:txBody>
          <a:bodyPr wrap="square">
            <a:spAutoFit/>
          </a:bodyPr>
          <a:lstStyle/>
          <a:p>
            <a:r>
              <a:rPr lang="en-US" altLang="zh-TW" sz="1200" dirty="0">
                <a:latin typeface="Times New Roman" panose="02020603050405020304" pitchFamily="18" charset="0"/>
              </a:rPr>
              <a:t>The result of pressing ‘Name (A to Z)’ button.</a:t>
            </a:r>
            <a:r>
              <a:rPr lang="zh-TW" altLang="zh-TW" sz="1200" dirty="0"/>
              <a:t> </a:t>
            </a:r>
            <a:endParaRPr lang="zh-TW" altLang="en-US" sz="1200" dirty="0"/>
          </a:p>
        </p:txBody>
      </p:sp>
      <p:pic>
        <p:nvPicPr>
          <p:cNvPr id="7" name="圖片 6">
            <a:extLst>
              <a:ext uri="{FF2B5EF4-FFF2-40B4-BE49-F238E27FC236}">
                <a16:creationId xmlns:a16="http://schemas.microsoft.com/office/drawing/2014/main" id="{8397508C-3F04-9D4A-9A83-60057AD7345E}"/>
              </a:ext>
            </a:extLst>
          </p:cNvPr>
          <p:cNvPicPr>
            <a:picLocks noChangeAspect="1"/>
          </p:cNvPicPr>
          <p:nvPr/>
        </p:nvPicPr>
        <p:blipFill rotWithShape="1">
          <a:blip r:embed="rId5">
            <a:extLst>
              <a:ext uri="{28A0092B-C50C-407E-A947-70E740481C1C}">
                <a14:useLocalDpi xmlns:a14="http://schemas.microsoft.com/office/drawing/2010/main" val="0"/>
              </a:ext>
            </a:extLst>
          </a:blip>
          <a:srcRect b="-1241"/>
          <a:stretch/>
        </p:blipFill>
        <p:spPr bwMode="auto">
          <a:xfrm>
            <a:off x="9239926" y="1193800"/>
            <a:ext cx="2444075" cy="4506977"/>
          </a:xfrm>
          <a:prstGeom prst="rect">
            <a:avLst/>
          </a:prstGeom>
          <a:ln>
            <a:noFill/>
          </a:ln>
          <a:extLst>
            <a:ext uri="{53640926-AAD7-44D8-BBD7-CCE9431645EC}">
              <a14:shadowObscured xmlns:a14="http://schemas.microsoft.com/office/drawing/2010/main"/>
            </a:ext>
          </a:extLst>
        </p:spPr>
      </p:pic>
      <p:sp>
        <p:nvSpPr>
          <p:cNvPr id="8" name="矩形 7">
            <a:extLst>
              <a:ext uri="{FF2B5EF4-FFF2-40B4-BE49-F238E27FC236}">
                <a16:creationId xmlns:a16="http://schemas.microsoft.com/office/drawing/2014/main" id="{60B79DB7-5B47-944A-B24D-359A890E0E8C}"/>
              </a:ext>
            </a:extLst>
          </p:cNvPr>
          <p:cNvSpPr/>
          <p:nvPr/>
        </p:nvSpPr>
        <p:spPr>
          <a:xfrm>
            <a:off x="3368180" y="5928780"/>
            <a:ext cx="2429851" cy="646331"/>
          </a:xfrm>
          <a:prstGeom prst="rect">
            <a:avLst/>
          </a:prstGeom>
        </p:spPr>
        <p:txBody>
          <a:bodyPr wrap="square">
            <a:spAutoFit/>
          </a:bodyPr>
          <a:lstStyle/>
          <a:p>
            <a:r>
              <a:rPr lang="en-US" altLang="zh-TW" sz="1200" dirty="0">
                <a:latin typeface="Times New Roman" panose="02020603050405020304" pitchFamily="18" charset="0"/>
              </a:rPr>
              <a:t>After pressing search button, user can arrange the order of results according to their preferences.</a:t>
            </a:r>
            <a:endParaRPr lang="zh-TW" altLang="en-US" sz="1200" dirty="0"/>
          </a:p>
        </p:txBody>
      </p:sp>
      <p:sp>
        <p:nvSpPr>
          <p:cNvPr id="9" name="矩形 8">
            <a:extLst>
              <a:ext uri="{FF2B5EF4-FFF2-40B4-BE49-F238E27FC236}">
                <a16:creationId xmlns:a16="http://schemas.microsoft.com/office/drawing/2014/main" id="{7A2C07E3-EEAF-AD41-B169-7E4EE172C447}"/>
              </a:ext>
            </a:extLst>
          </p:cNvPr>
          <p:cNvSpPr/>
          <p:nvPr/>
        </p:nvSpPr>
        <p:spPr>
          <a:xfrm>
            <a:off x="9347200" y="5836446"/>
            <a:ext cx="2336800" cy="830997"/>
          </a:xfrm>
          <a:prstGeom prst="rect">
            <a:avLst/>
          </a:prstGeom>
        </p:spPr>
        <p:txBody>
          <a:bodyPr wrap="square">
            <a:spAutoFit/>
          </a:bodyPr>
          <a:lstStyle/>
          <a:p>
            <a:r>
              <a:rPr lang="en-US" altLang="zh-TW" sz="1200" dirty="0">
                <a:latin typeface="Times New Roman" panose="02020603050405020304" pitchFamily="18" charset="0"/>
              </a:rPr>
              <a:t>The user can view the detail information of each meeting room. The reservation must be completed after the payment.</a:t>
            </a:r>
            <a:r>
              <a:rPr lang="zh-TW" altLang="zh-TW" sz="1200" dirty="0">
                <a:latin typeface="Times New Roman" panose="02020603050405020304" pitchFamily="18" charset="0"/>
              </a:rPr>
              <a:t> </a:t>
            </a:r>
            <a:endParaRPr lang="zh-TW" altLang="en-US" sz="1200" dirty="0">
              <a:latin typeface="Times New Roman" panose="02020603050405020304" pitchFamily="18" charset="0"/>
            </a:endParaRPr>
          </a:p>
        </p:txBody>
      </p:sp>
      <p:sp>
        <p:nvSpPr>
          <p:cNvPr id="12" name="框架 11">
            <a:extLst>
              <a:ext uri="{FF2B5EF4-FFF2-40B4-BE49-F238E27FC236}">
                <a16:creationId xmlns:a16="http://schemas.microsoft.com/office/drawing/2014/main" id="{811D5BFC-FC9E-5F44-A81A-8BF5DA8F67A3}"/>
              </a:ext>
            </a:extLst>
          </p:cNvPr>
          <p:cNvSpPr/>
          <p:nvPr/>
        </p:nvSpPr>
        <p:spPr>
          <a:xfrm>
            <a:off x="9550400" y="5388297"/>
            <a:ext cx="863600" cy="272745"/>
          </a:xfrm>
          <a:prstGeom prst="frame">
            <a:avLst>
              <a:gd name="adj1" fmla="val 784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solidFill>
                <a:schemeClr val="tx1"/>
              </a:solidFill>
            </a:endParaRPr>
          </a:p>
        </p:txBody>
      </p:sp>
      <p:grpSp>
        <p:nvGrpSpPr>
          <p:cNvPr id="17" name="Group 6">
            <a:extLst>
              <a:ext uri="{FF2B5EF4-FFF2-40B4-BE49-F238E27FC236}">
                <a16:creationId xmlns:a16="http://schemas.microsoft.com/office/drawing/2014/main" id="{07BEABB0-7459-424B-9B18-E7946302BD41}"/>
              </a:ext>
            </a:extLst>
          </p:cNvPr>
          <p:cNvGrpSpPr/>
          <p:nvPr/>
        </p:nvGrpSpPr>
        <p:grpSpPr>
          <a:xfrm>
            <a:off x="0" y="0"/>
            <a:ext cx="12192000" cy="685800"/>
            <a:chOff x="0" y="0"/>
            <a:chExt cx="118717047" cy="6677834"/>
          </a:xfrm>
        </p:grpSpPr>
        <p:sp>
          <p:nvSpPr>
            <p:cNvPr id="18" name="Freeform 7">
              <a:extLst>
                <a:ext uri="{FF2B5EF4-FFF2-40B4-BE49-F238E27FC236}">
                  <a16:creationId xmlns:a16="http://schemas.microsoft.com/office/drawing/2014/main" id="{380F22E6-916A-0C48-8D83-7B5265CEBDC5}"/>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19" name="Freeform 8">
              <a:extLst>
                <a:ext uri="{FF2B5EF4-FFF2-40B4-BE49-F238E27FC236}">
                  <a16:creationId xmlns:a16="http://schemas.microsoft.com/office/drawing/2014/main" id="{822F8783-7B4B-9C45-A7E3-8DE39B80F670}"/>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20" name="Picture 14">
            <a:extLst>
              <a:ext uri="{FF2B5EF4-FFF2-40B4-BE49-F238E27FC236}">
                <a16:creationId xmlns:a16="http://schemas.microsoft.com/office/drawing/2014/main" id="{621376F1-7A26-AD48-926E-59127A02E2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159621" y="283898"/>
            <a:ext cx="590019" cy="118004"/>
          </a:xfrm>
          <a:prstGeom prst="rect">
            <a:avLst/>
          </a:prstGeom>
        </p:spPr>
      </p:pic>
      <p:grpSp>
        <p:nvGrpSpPr>
          <p:cNvPr id="21" name="Group 15">
            <a:extLst>
              <a:ext uri="{FF2B5EF4-FFF2-40B4-BE49-F238E27FC236}">
                <a16:creationId xmlns:a16="http://schemas.microsoft.com/office/drawing/2014/main" id="{C0BB1E12-AA96-844C-865F-5FC98234830D}"/>
              </a:ext>
            </a:extLst>
          </p:cNvPr>
          <p:cNvGrpSpPr/>
          <p:nvPr/>
        </p:nvGrpSpPr>
        <p:grpSpPr>
          <a:xfrm>
            <a:off x="6203608" y="-4"/>
            <a:ext cx="1951560" cy="685800"/>
            <a:chOff x="0" y="0"/>
            <a:chExt cx="10664788" cy="6677834"/>
          </a:xfrm>
        </p:grpSpPr>
        <p:sp>
          <p:nvSpPr>
            <p:cNvPr id="22" name="Freeform 16">
              <a:extLst>
                <a:ext uri="{FF2B5EF4-FFF2-40B4-BE49-F238E27FC236}">
                  <a16:creationId xmlns:a16="http://schemas.microsoft.com/office/drawing/2014/main" id="{B7AC58C1-CFE4-F04F-B7B2-D8FD9996BAE6}"/>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23" name="Freeform 17">
              <a:extLst>
                <a:ext uri="{FF2B5EF4-FFF2-40B4-BE49-F238E27FC236}">
                  <a16:creationId xmlns:a16="http://schemas.microsoft.com/office/drawing/2014/main" id="{B0E45AD2-A3B7-DC41-89D3-6250EBAE5A4B}"/>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24" name="TextBox 28">
            <a:extLst>
              <a:ext uri="{FF2B5EF4-FFF2-40B4-BE49-F238E27FC236}">
                <a16:creationId xmlns:a16="http://schemas.microsoft.com/office/drawing/2014/main" id="{3FE0B1BF-CDFB-4946-AA58-FDB20BD650ED}"/>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Introduction</a:t>
            </a:r>
          </a:p>
        </p:txBody>
      </p:sp>
      <p:sp>
        <p:nvSpPr>
          <p:cNvPr id="25" name="TextBox 29">
            <a:extLst>
              <a:ext uri="{FF2B5EF4-FFF2-40B4-BE49-F238E27FC236}">
                <a16:creationId xmlns:a16="http://schemas.microsoft.com/office/drawing/2014/main" id="{23C4492E-7182-9849-9213-A480E98A5697}"/>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Function</a:t>
            </a:r>
            <a:endParaRPr lang="en-US" sz="1600" b="1" dirty="0">
              <a:solidFill>
                <a:srgbClr val="3D291E"/>
              </a:solidFill>
              <a:latin typeface="Songti SC" panose="02010600040101010101" pitchFamily="2" charset="-122"/>
              <a:ea typeface="Songti SC" panose="02010600040101010101" pitchFamily="2" charset="-122"/>
            </a:endParaRPr>
          </a:p>
        </p:txBody>
      </p:sp>
      <p:sp>
        <p:nvSpPr>
          <p:cNvPr id="26" name="TextBox 29">
            <a:extLst>
              <a:ext uri="{FF2B5EF4-FFF2-40B4-BE49-F238E27FC236}">
                <a16:creationId xmlns:a16="http://schemas.microsoft.com/office/drawing/2014/main" id="{D51D67B8-EC17-F148-985E-34671B13F083}"/>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F9F0E6"/>
                </a:solidFill>
                <a:latin typeface="Songti SC" panose="02010600040101010101" pitchFamily="2" charset="-122"/>
                <a:ea typeface="Songti SC" panose="02010600040101010101" pitchFamily="2" charset="-122"/>
              </a:rPr>
              <a:t>Special function explanation</a:t>
            </a:r>
            <a:endParaRPr lang="en-US" sz="1333" dirty="0">
              <a:solidFill>
                <a:srgbClr val="F9F0E6"/>
              </a:solidFill>
              <a:latin typeface="Montserrat Bold"/>
            </a:endParaRPr>
          </a:p>
        </p:txBody>
      </p:sp>
      <p:pic>
        <p:nvPicPr>
          <p:cNvPr id="27" name="Picture 22">
            <a:extLst>
              <a:ext uri="{FF2B5EF4-FFF2-40B4-BE49-F238E27FC236}">
                <a16:creationId xmlns:a16="http://schemas.microsoft.com/office/drawing/2014/main" id="{26330CDA-53C1-AF4C-A360-74655ECD47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897481">
            <a:off x="7877897" y="375630"/>
            <a:ext cx="344650" cy="573222"/>
          </a:xfrm>
          <a:prstGeom prst="rect">
            <a:avLst/>
          </a:prstGeom>
        </p:spPr>
      </p:pic>
      <p:pic>
        <p:nvPicPr>
          <p:cNvPr id="28" name="圖片 27">
            <a:extLst>
              <a:ext uri="{FF2B5EF4-FFF2-40B4-BE49-F238E27FC236}">
                <a16:creationId xmlns:a16="http://schemas.microsoft.com/office/drawing/2014/main" id="{BD97A1F9-23B9-734C-B01A-495B76043113}"/>
              </a:ext>
            </a:extLst>
          </p:cNvPr>
          <p:cNvPicPr>
            <a:picLocks noChangeAspect="1"/>
          </p:cNvPicPr>
          <p:nvPr/>
        </p:nvPicPr>
        <p:blipFill rotWithShape="1">
          <a:blip r:embed="rId10">
            <a:extLst>
              <a:ext uri="{28A0092B-C50C-407E-A947-70E740481C1C}">
                <a14:useLocalDpi xmlns:a14="http://schemas.microsoft.com/office/drawing/2010/main" val="0"/>
              </a:ext>
            </a:extLst>
          </a:blip>
          <a:srcRect l="12052" t="6545" r="13917" b="5759"/>
          <a:stretch/>
        </p:blipFill>
        <p:spPr>
          <a:xfrm>
            <a:off x="22792" y="27107"/>
            <a:ext cx="972819" cy="631579"/>
          </a:xfrm>
          <a:prstGeom prst="rect">
            <a:avLst/>
          </a:prstGeom>
        </p:spPr>
      </p:pic>
    </p:spTree>
    <p:extLst>
      <p:ext uri="{BB962C8B-B14F-4D97-AF65-F5344CB8AC3E}">
        <p14:creationId xmlns:p14="http://schemas.microsoft.com/office/powerpoint/2010/main" val="343341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4CD6C3B7-F600-DD4E-8ADB-1C24FC9FDAA8}"/>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03200" y="1248033"/>
            <a:ext cx="2340000" cy="4507200"/>
          </a:xfrm>
          <a:prstGeom prst="rect">
            <a:avLst/>
          </a:prstGeom>
          <a:ln>
            <a:noFill/>
          </a:ln>
        </p:spPr>
      </p:pic>
      <p:pic>
        <p:nvPicPr>
          <p:cNvPr id="3" name="圖片 2">
            <a:extLst>
              <a:ext uri="{FF2B5EF4-FFF2-40B4-BE49-F238E27FC236}">
                <a16:creationId xmlns:a16="http://schemas.microsoft.com/office/drawing/2014/main" id="{06673E7E-7E1A-6149-BCC8-49D15C9B62D9}"/>
              </a:ext>
            </a:extLst>
          </p:cNvPr>
          <p:cNvPicPr>
            <a:picLocks/>
          </p:cNvPicPr>
          <p:nvPr/>
        </p:nvPicPr>
        <p:blipFill rotWithShape="1">
          <a:blip r:embed="rId3">
            <a:extLst>
              <a:ext uri="{28A0092B-C50C-407E-A947-70E740481C1C}">
                <a14:useLocalDpi xmlns:a14="http://schemas.microsoft.com/office/drawing/2010/main" val="0"/>
              </a:ext>
            </a:extLst>
          </a:blip>
          <a:srcRect b="-152"/>
          <a:stretch/>
        </p:blipFill>
        <p:spPr bwMode="auto">
          <a:xfrm>
            <a:off x="3362400" y="1248033"/>
            <a:ext cx="2394000" cy="4507200"/>
          </a:xfrm>
          <a:prstGeom prst="rect">
            <a:avLst/>
          </a:prstGeom>
          <a:ln>
            <a:noFill/>
          </a:ln>
          <a:extLst>
            <a:ext uri="{53640926-AAD7-44D8-BBD7-CCE9431645EC}">
              <a14:shadowObscured xmlns:a14="http://schemas.microsoft.com/office/drawing/2010/main"/>
            </a:ext>
          </a:extLst>
        </p:spPr>
      </p:pic>
      <p:pic>
        <p:nvPicPr>
          <p:cNvPr id="5" name="圖片 4">
            <a:extLst>
              <a:ext uri="{FF2B5EF4-FFF2-40B4-BE49-F238E27FC236}">
                <a16:creationId xmlns:a16="http://schemas.microsoft.com/office/drawing/2014/main" id="{D29E011C-A0E3-D44D-B7DF-FB5966AE0C1A}"/>
              </a:ext>
            </a:extLst>
          </p:cNvPr>
          <p:cNvPicPr>
            <a:picLocks/>
          </p:cNvPicPr>
          <p:nvPr/>
        </p:nvPicPr>
        <p:blipFill rotWithShape="1">
          <a:blip r:embed="rId4" cstate="print">
            <a:extLst>
              <a:ext uri="{28A0092B-C50C-407E-A947-70E740481C1C}">
                <a14:useLocalDpi xmlns:a14="http://schemas.microsoft.com/office/drawing/2010/main" val="0"/>
              </a:ext>
            </a:extLst>
          </a:blip>
          <a:srcRect t="-1" b="-368"/>
          <a:stretch/>
        </p:blipFill>
        <p:spPr bwMode="auto">
          <a:xfrm>
            <a:off x="6375600" y="1248033"/>
            <a:ext cx="2340000" cy="4507200"/>
          </a:xfrm>
          <a:prstGeom prst="rect">
            <a:avLst/>
          </a:prstGeom>
          <a:ln>
            <a:noFill/>
          </a:ln>
          <a:extLst>
            <a:ext uri="{53640926-AAD7-44D8-BBD7-CCE9431645EC}">
              <a14:shadowObscured xmlns:a14="http://schemas.microsoft.com/office/drawing/2010/main"/>
            </a:ext>
          </a:extLst>
        </p:spPr>
      </p:pic>
      <p:pic>
        <p:nvPicPr>
          <p:cNvPr id="6" name="圖片 5">
            <a:extLst>
              <a:ext uri="{FF2B5EF4-FFF2-40B4-BE49-F238E27FC236}">
                <a16:creationId xmlns:a16="http://schemas.microsoft.com/office/drawing/2014/main" id="{35F8C264-ED45-DF43-8AD7-335FE90967B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9334800" y="1248033"/>
            <a:ext cx="2340000" cy="4507200"/>
          </a:xfrm>
          <a:prstGeom prst="rect">
            <a:avLst/>
          </a:prstGeom>
          <a:ln>
            <a:noFill/>
          </a:ln>
        </p:spPr>
      </p:pic>
      <p:sp>
        <p:nvSpPr>
          <p:cNvPr id="7" name="矩形 6">
            <a:extLst>
              <a:ext uri="{FF2B5EF4-FFF2-40B4-BE49-F238E27FC236}">
                <a16:creationId xmlns:a16="http://schemas.microsoft.com/office/drawing/2014/main" id="{F26C7A91-47E4-6C45-B4A1-2EC07F6BA47A}"/>
              </a:ext>
            </a:extLst>
          </p:cNvPr>
          <p:cNvSpPr/>
          <p:nvPr/>
        </p:nvSpPr>
        <p:spPr>
          <a:xfrm>
            <a:off x="6463013" y="5879981"/>
            <a:ext cx="5182139" cy="646331"/>
          </a:xfrm>
          <a:prstGeom prst="rect">
            <a:avLst/>
          </a:prstGeom>
        </p:spPr>
        <p:txBody>
          <a:bodyPr wrap="square">
            <a:spAutoFit/>
          </a:bodyPr>
          <a:lstStyle/>
          <a:p>
            <a:r>
              <a:rPr lang="en-US" altLang="zh-TW" sz="1200" dirty="0">
                <a:latin typeface="Times New Roman" panose="02020603050405020304" pitchFamily="18" charset="0"/>
              </a:rPr>
              <a:t>The most general help information in our system is the “Help Center” page that contains in the Account fragment page. It contains all of the possible question the users could be curious for.</a:t>
            </a:r>
            <a:r>
              <a:rPr lang="zh-TW" altLang="zh-TW" sz="1200" dirty="0">
                <a:latin typeface="Times New Roman" panose="02020603050405020304" pitchFamily="18" charset="0"/>
              </a:rPr>
              <a:t> </a:t>
            </a:r>
            <a:endParaRPr lang="zh-TW" altLang="en-US" sz="1200" dirty="0">
              <a:latin typeface="Times New Roman" panose="02020603050405020304" pitchFamily="18" charset="0"/>
            </a:endParaRPr>
          </a:p>
        </p:txBody>
      </p:sp>
      <p:sp>
        <p:nvSpPr>
          <p:cNvPr id="8" name="矩形 7">
            <a:extLst>
              <a:ext uri="{FF2B5EF4-FFF2-40B4-BE49-F238E27FC236}">
                <a16:creationId xmlns:a16="http://schemas.microsoft.com/office/drawing/2014/main" id="{7A88BBF3-A327-5641-A189-8C58C95A3B30}"/>
              </a:ext>
            </a:extLst>
          </p:cNvPr>
          <p:cNvSpPr/>
          <p:nvPr/>
        </p:nvSpPr>
        <p:spPr>
          <a:xfrm>
            <a:off x="390950" y="5879981"/>
            <a:ext cx="5425451" cy="830997"/>
          </a:xfrm>
          <a:prstGeom prst="rect">
            <a:avLst/>
          </a:prstGeom>
        </p:spPr>
        <p:txBody>
          <a:bodyPr wrap="square">
            <a:spAutoFit/>
          </a:bodyPr>
          <a:lstStyle/>
          <a:p>
            <a:r>
              <a:rPr lang="en-US" altLang="zh-TW" sz="1200" dirty="0">
                <a:latin typeface="Times New Roman" panose="02020603050405020304" pitchFamily="18" charset="0"/>
              </a:rPr>
              <a:t>In our Record fragment page, users can check the status of the reservation, it contains three sub-fragments</a:t>
            </a:r>
            <a:r>
              <a:rPr lang="zh-TW" altLang="en-US" sz="1200" dirty="0">
                <a:latin typeface="Times New Roman" panose="02020603050405020304" pitchFamily="18" charset="0"/>
              </a:rPr>
              <a:t> </a:t>
            </a:r>
            <a:r>
              <a:rPr lang="en-US" altLang="zh-TW" sz="1200" dirty="0">
                <a:latin typeface="Times New Roman" panose="02020603050405020304" pitchFamily="18" charset="0"/>
              </a:rPr>
              <a:t>(Unfinished record, Cancelled record and Finished record). </a:t>
            </a:r>
          </a:p>
          <a:p>
            <a:r>
              <a:rPr lang="en-US" altLang="zh-TW" sz="1200" dirty="0">
                <a:latin typeface="Times New Roman" panose="02020603050405020304" pitchFamily="18" charset="0"/>
              </a:rPr>
              <a:t>When pressing the information button in the top-right corner, users will see the information of three sub-fragment. </a:t>
            </a:r>
            <a:endParaRPr lang="zh-TW" altLang="en-US" sz="1200" dirty="0">
              <a:latin typeface="Times New Roman" panose="02020603050405020304" pitchFamily="18" charset="0"/>
            </a:endParaRPr>
          </a:p>
        </p:txBody>
      </p:sp>
      <p:sp>
        <p:nvSpPr>
          <p:cNvPr id="11" name="框架 10">
            <a:extLst>
              <a:ext uri="{FF2B5EF4-FFF2-40B4-BE49-F238E27FC236}">
                <a16:creationId xmlns:a16="http://schemas.microsoft.com/office/drawing/2014/main" id="{6DB11D26-8E4A-2745-B711-2BFF78887702}"/>
              </a:ext>
            </a:extLst>
          </p:cNvPr>
          <p:cNvSpPr/>
          <p:nvPr/>
        </p:nvSpPr>
        <p:spPr>
          <a:xfrm>
            <a:off x="403200" y="1685706"/>
            <a:ext cx="2339999" cy="272745"/>
          </a:xfrm>
          <a:prstGeom prst="frame">
            <a:avLst>
              <a:gd name="adj1" fmla="val 784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200">
              <a:solidFill>
                <a:schemeClr val="tx1"/>
              </a:solidFill>
            </a:endParaRPr>
          </a:p>
        </p:txBody>
      </p:sp>
      <p:cxnSp>
        <p:nvCxnSpPr>
          <p:cNvPr id="13" name="直線箭頭接點 12">
            <a:extLst>
              <a:ext uri="{FF2B5EF4-FFF2-40B4-BE49-F238E27FC236}">
                <a16:creationId xmlns:a16="http://schemas.microsoft.com/office/drawing/2014/main" id="{16B54AF0-7BFB-6F41-8549-44F1818EC28D}"/>
              </a:ext>
            </a:extLst>
          </p:cNvPr>
          <p:cNvCxnSpPr>
            <a:cxnSpLocks/>
          </p:cNvCxnSpPr>
          <p:nvPr/>
        </p:nvCxnSpPr>
        <p:spPr>
          <a:xfrm>
            <a:off x="2705298" y="1626183"/>
            <a:ext cx="872790" cy="113250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接點 18">
            <a:extLst>
              <a:ext uri="{FF2B5EF4-FFF2-40B4-BE49-F238E27FC236}">
                <a16:creationId xmlns:a16="http://schemas.microsoft.com/office/drawing/2014/main" id="{2CB01CD7-9E53-574C-816D-CE21DEFA5037}"/>
              </a:ext>
            </a:extLst>
          </p:cNvPr>
          <p:cNvCxnSpPr>
            <a:cxnSpLocks/>
          </p:cNvCxnSpPr>
          <p:nvPr/>
        </p:nvCxnSpPr>
        <p:spPr>
          <a:xfrm>
            <a:off x="4195484" y="5065179"/>
            <a:ext cx="5372099" cy="801355"/>
          </a:xfrm>
          <a:prstGeom prst="bentConnector3">
            <a:avLst>
              <a:gd name="adj1" fmla="val -63"/>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箭頭接點 22">
            <a:extLst>
              <a:ext uri="{FF2B5EF4-FFF2-40B4-BE49-F238E27FC236}">
                <a16:creationId xmlns:a16="http://schemas.microsoft.com/office/drawing/2014/main" id="{1F5A4A2C-E620-F84D-82FC-E5E6A832F2FB}"/>
              </a:ext>
            </a:extLst>
          </p:cNvPr>
          <p:cNvCxnSpPr>
            <a:cxnSpLocks/>
          </p:cNvCxnSpPr>
          <p:nvPr/>
        </p:nvCxnSpPr>
        <p:spPr>
          <a:xfrm flipV="1">
            <a:off x="9567582" y="5336840"/>
            <a:ext cx="0" cy="52969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6">
            <a:extLst>
              <a:ext uri="{FF2B5EF4-FFF2-40B4-BE49-F238E27FC236}">
                <a16:creationId xmlns:a16="http://schemas.microsoft.com/office/drawing/2014/main" id="{3A862E58-A9F6-F947-BC8C-6C489A0E2674}"/>
              </a:ext>
            </a:extLst>
          </p:cNvPr>
          <p:cNvGrpSpPr/>
          <p:nvPr/>
        </p:nvGrpSpPr>
        <p:grpSpPr>
          <a:xfrm>
            <a:off x="0" y="0"/>
            <a:ext cx="12192000" cy="685800"/>
            <a:chOff x="0" y="0"/>
            <a:chExt cx="118717047" cy="6677834"/>
          </a:xfrm>
        </p:grpSpPr>
        <p:sp>
          <p:nvSpPr>
            <p:cNvPr id="18" name="Freeform 7">
              <a:extLst>
                <a:ext uri="{FF2B5EF4-FFF2-40B4-BE49-F238E27FC236}">
                  <a16:creationId xmlns:a16="http://schemas.microsoft.com/office/drawing/2014/main" id="{2556C936-7A0F-624C-BAAB-32F5770B8E7C}"/>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20" name="Freeform 8">
              <a:extLst>
                <a:ext uri="{FF2B5EF4-FFF2-40B4-BE49-F238E27FC236}">
                  <a16:creationId xmlns:a16="http://schemas.microsoft.com/office/drawing/2014/main" id="{3277B4A2-59ED-F048-93E2-F7C6A9721F13}"/>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21" name="Picture 14">
            <a:extLst>
              <a:ext uri="{FF2B5EF4-FFF2-40B4-BE49-F238E27FC236}">
                <a16:creationId xmlns:a16="http://schemas.microsoft.com/office/drawing/2014/main" id="{D4DCC861-B3B6-1E48-95B6-91055840DD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159621" y="283898"/>
            <a:ext cx="590019" cy="118004"/>
          </a:xfrm>
          <a:prstGeom prst="rect">
            <a:avLst/>
          </a:prstGeom>
        </p:spPr>
      </p:pic>
      <p:grpSp>
        <p:nvGrpSpPr>
          <p:cNvPr id="22" name="Group 15">
            <a:extLst>
              <a:ext uri="{FF2B5EF4-FFF2-40B4-BE49-F238E27FC236}">
                <a16:creationId xmlns:a16="http://schemas.microsoft.com/office/drawing/2014/main" id="{1F2EAF88-3792-7D47-8D66-4E983B5124F6}"/>
              </a:ext>
            </a:extLst>
          </p:cNvPr>
          <p:cNvGrpSpPr/>
          <p:nvPr/>
        </p:nvGrpSpPr>
        <p:grpSpPr>
          <a:xfrm>
            <a:off x="6203608" y="-4"/>
            <a:ext cx="1951560" cy="685800"/>
            <a:chOff x="0" y="0"/>
            <a:chExt cx="10664788" cy="6677834"/>
          </a:xfrm>
        </p:grpSpPr>
        <p:sp>
          <p:nvSpPr>
            <p:cNvPr id="24" name="Freeform 16">
              <a:extLst>
                <a:ext uri="{FF2B5EF4-FFF2-40B4-BE49-F238E27FC236}">
                  <a16:creationId xmlns:a16="http://schemas.microsoft.com/office/drawing/2014/main" id="{E3A51E88-4FA6-BC43-9517-3B76E5DE5326}"/>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25" name="Freeform 17">
              <a:extLst>
                <a:ext uri="{FF2B5EF4-FFF2-40B4-BE49-F238E27FC236}">
                  <a16:creationId xmlns:a16="http://schemas.microsoft.com/office/drawing/2014/main" id="{79A4F919-C89F-1342-8463-0BE9AAEA839A}"/>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26" name="TextBox 28">
            <a:extLst>
              <a:ext uri="{FF2B5EF4-FFF2-40B4-BE49-F238E27FC236}">
                <a16:creationId xmlns:a16="http://schemas.microsoft.com/office/drawing/2014/main" id="{63D6D96E-603B-AC47-8BC9-B74684D9DB30}"/>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Introduction</a:t>
            </a:r>
          </a:p>
        </p:txBody>
      </p:sp>
      <p:sp>
        <p:nvSpPr>
          <p:cNvPr id="27" name="TextBox 29">
            <a:extLst>
              <a:ext uri="{FF2B5EF4-FFF2-40B4-BE49-F238E27FC236}">
                <a16:creationId xmlns:a16="http://schemas.microsoft.com/office/drawing/2014/main" id="{C5B4F4C9-2FDD-5549-A775-40117B1B87C8}"/>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Function</a:t>
            </a:r>
            <a:endParaRPr lang="en-US" sz="1600" b="1" dirty="0">
              <a:solidFill>
                <a:srgbClr val="3D291E"/>
              </a:solidFill>
              <a:latin typeface="Songti SC" panose="02010600040101010101" pitchFamily="2" charset="-122"/>
              <a:ea typeface="Songti SC" panose="02010600040101010101" pitchFamily="2" charset="-122"/>
            </a:endParaRPr>
          </a:p>
        </p:txBody>
      </p:sp>
      <p:sp>
        <p:nvSpPr>
          <p:cNvPr id="28" name="TextBox 29">
            <a:extLst>
              <a:ext uri="{FF2B5EF4-FFF2-40B4-BE49-F238E27FC236}">
                <a16:creationId xmlns:a16="http://schemas.microsoft.com/office/drawing/2014/main" id="{38834C6C-1C50-F643-B4D6-66784F1AFB7F}"/>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F9F0E6"/>
                </a:solidFill>
                <a:latin typeface="Songti SC" panose="02010600040101010101" pitchFamily="2" charset="-122"/>
                <a:ea typeface="Songti SC" panose="02010600040101010101" pitchFamily="2" charset="-122"/>
              </a:rPr>
              <a:t>Special function explanation</a:t>
            </a:r>
            <a:endParaRPr lang="en-US" sz="1333" dirty="0">
              <a:solidFill>
                <a:srgbClr val="F9F0E6"/>
              </a:solidFill>
              <a:latin typeface="Montserrat Bold"/>
            </a:endParaRPr>
          </a:p>
        </p:txBody>
      </p:sp>
      <p:pic>
        <p:nvPicPr>
          <p:cNvPr id="29" name="Picture 22">
            <a:extLst>
              <a:ext uri="{FF2B5EF4-FFF2-40B4-BE49-F238E27FC236}">
                <a16:creationId xmlns:a16="http://schemas.microsoft.com/office/drawing/2014/main" id="{F072DF34-2DFE-164E-B547-88220C7757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897481">
            <a:off x="7877897" y="375630"/>
            <a:ext cx="344650" cy="573222"/>
          </a:xfrm>
          <a:prstGeom prst="rect">
            <a:avLst/>
          </a:prstGeom>
        </p:spPr>
      </p:pic>
      <p:pic>
        <p:nvPicPr>
          <p:cNvPr id="30" name="圖片 29">
            <a:extLst>
              <a:ext uri="{FF2B5EF4-FFF2-40B4-BE49-F238E27FC236}">
                <a16:creationId xmlns:a16="http://schemas.microsoft.com/office/drawing/2014/main" id="{C242F701-9710-7C4D-AA36-FE47C9F02FF2}"/>
              </a:ext>
            </a:extLst>
          </p:cNvPr>
          <p:cNvPicPr>
            <a:picLocks noChangeAspect="1"/>
          </p:cNvPicPr>
          <p:nvPr/>
        </p:nvPicPr>
        <p:blipFill rotWithShape="1">
          <a:blip r:embed="rId10">
            <a:extLst>
              <a:ext uri="{28A0092B-C50C-407E-A947-70E740481C1C}">
                <a14:useLocalDpi xmlns:a14="http://schemas.microsoft.com/office/drawing/2010/main" val="0"/>
              </a:ext>
            </a:extLst>
          </a:blip>
          <a:srcRect l="12052" t="6545" r="13917" b="5759"/>
          <a:stretch/>
        </p:blipFill>
        <p:spPr>
          <a:xfrm>
            <a:off x="22792" y="27107"/>
            <a:ext cx="972819" cy="631579"/>
          </a:xfrm>
          <a:prstGeom prst="rect">
            <a:avLst/>
          </a:prstGeom>
        </p:spPr>
      </p:pic>
    </p:spTree>
    <p:extLst>
      <p:ext uri="{BB962C8B-B14F-4D97-AF65-F5344CB8AC3E}">
        <p14:creationId xmlns:p14="http://schemas.microsoft.com/office/powerpoint/2010/main" val="32111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3214619-4796-5041-BEDE-C9014FDD5F7A}"/>
              </a:ext>
            </a:extLst>
          </p:cNvPr>
          <p:cNvPicPr>
            <a:picLocks/>
          </p:cNvPicPr>
          <p:nvPr/>
        </p:nvPicPr>
        <p:blipFill rotWithShape="1">
          <a:blip r:embed="rId2">
            <a:extLst>
              <a:ext uri="{28A0092B-C50C-407E-A947-70E740481C1C}">
                <a14:useLocalDpi xmlns:a14="http://schemas.microsoft.com/office/drawing/2010/main" val="0"/>
              </a:ext>
            </a:extLst>
          </a:blip>
          <a:srcRect l="304" t="-247" r="-304" b="-371"/>
          <a:stretch/>
        </p:blipFill>
        <p:spPr bwMode="auto">
          <a:xfrm>
            <a:off x="1212000" y="1255200"/>
            <a:ext cx="2496000" cy="4440000"/>
          </a:xfrm>
          <a:prstGeom prst="rect">
            <a:avLst/>
          </a:prstGeom>
          <a:ln>
            <a:noFill/>
          </a:ln>
          <a:extLst>
            <a:ext uri="{53640926-AAD7-44D8-BBD7-CCE9431645EC}">
              <a14:shadowObscured xmlns:a14="http://schemas.microsoft.com/office/drawing/2010/main"/>
            </a:ext>
          </a:extLst>
        </p:spPr>
      </p:pic>
      <p:sp>
        <p:nvSpPr>
          <p:cNvPr id="4" name="矩形 3">
            <a:extLst>
              <a:ext uri="{FF2B5EF4-FFF2-40B4-BE49-F238E27FC236}">
                <a16:creationId xmlns:a16="http://schemas.microsoft.com/office/drawing/2014/main" id="{AD7AFEE5-9770-E34E-934F-0CE6AC1C3E46}"/>
              </a:ext>
            </a:extLst>
          </p:cNvPr>
          <p:cNvSpPr/>
          <p:nvPr/>
        </p:nvSpPr>
        <p:spPr>
          <a:xfrm>
            <a:off x="1271662" y="5768003"/>
            <a:ext cx="2412338" cy="830997"/>
          </a:xfrm>
          <a:prstGeom prst="rect">
            <a:avLst/>
          </a:prstGeom>
        </p:spPr>
        <p:txBody>
          <a:bodyPr wrap="square">
            <a:spAutoFit/>
          </a:bodyPr>
          <a:lstStyle/>
          <a:p>
            <a:r>
              <a:rPr lang="en-US" altLang="zh-TW" sz="1200" kern="100" dirty="0">
                <a:solidFill>
                  <a:srgbClr val="080808"/>
                </a:solidFill>
                <a:latin typeface="Times New Roman" panose="02020603050405020304" pitchFamily="18" charset="0"/>
                <a:cs typeface="Mangal" panose="02040503050203030202" pitchFamily="18" charset="0"/>
              </a:rPr>
              <a:t>This is our IoT control GUI. You can choose which electronic amenity you want to turn on then click the corresponding button.</a:t>
            </a:r>
            <a:endParaRPr lang="zh-TW" altLang="zh-TW" sz="1200" kern="100" dirty="0">
              <a:latin typeface="Calibri" panose="020F0502020204030204" pitchFamily="34" charset="0"/>
              <a:cs typeface="Mangal" panose="02040503050203030202" pitchFamily="18" charset="0"/>
            </a:endParaRPr>
          </a:p>
        </p:txBody>
      </p:sp>
      <p:pic>
        <p:nvPicPr>
          <p:cNvPr id="5" name="圖片 4">
            <a:extLst>
              <a:ext uri="{FF2B5EF4-FFF2-40B4-BE49-F238E27FC236}">
                <a16:creationId xmlns:a16="http://schemas.microsoft.com/office/drawing/2014/main" id="{BBD4D748-A55F-3249-847B-5F8A18CAC8F0}"/>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9835" y="1255201"/>
            <a:ext cx="2447999" cy="4439997"/>
          </a:xfrm>
          <a:prstGeom prst="rect">
            <a:avLst/>
          </a:prstGeom>
          <a:noFill/>
        </p:spPr>
      </p:pic>
      <p:sp>
        <p:nvSpPr>
          <p:cNvPr id="6" name="矩形 5">
            <a:extLst>
              <a:ext uri="{FF2B5EF4-FFF2-40B4-BE49-F238E27FC236}">
                <a16:creationId xmlns:a16="http://schemas.microsoft.com/office/drawing/2014/main" id="{A4090AC0-4C65-3648-8932-D6827DB80B66}"/>
              </a:ext>
            </a:extLst>
          </p:cNvPr>
          <p:cNvSpPr/>
          <p:nvPr/>
        </p:nvSpPr>
        <p:spPr>
          <a:xfrm>
            <a:off x="4695291" y="5768002"/>
            <a:ext cx="2537084" cy="1015663"/>
          </a:xfrm>
          <a:prstGeom prst="rect">
            <a:avLst/>
          </a:prstGeom>
        </p:spPr>
        <p:txBody>
          <a:bodyPr wrap="square">
            <a:spAutoFit/>
          </a:bodyPr>
          <a:lstStyle/>
          <a:p>
            <a:r>
              <a:rPr lang="en-US" altLang="zh-TW" sz="1200" dirty="0">
                <a:solidFill>
                  <a:srgbClr val="080808"/>
                </a:solidFill>
                <a:latin typeface="Times New Roman" panose="02020603050405020304" pitchFamily="18" charset="0"/>
              </a:rPr>
              <a:t>When clicking the corresponding button, the alert dialog will be displayed in order to notify the user. This is the content of “Door Lock On” alert dialog</a:t>
            </a:r>
            <a:r>
              <a:rPr lang="zh-TW" altLang="zh-TW" sz="1200" dirty="0"/>
              <a:t> </a:t>
            </a:r>
            <a:r>
              <a:rPr lang="en-US" altLang="zh-TW" sz="1200" dirty="0"/>
              <a:t>.</a:t>
            </a:r>
            <a:endParaRPr lang="zh-TW" altLang="en-US" sz="1200" dirty="0"/>
          </a:p>
        </p:txBody>
      </p:sp>
      <p:pic>
        <p:nvPicPr>
          <p:cNvPr id="7" name="圖片 6">
            <a:extLst>
              <a:ext uri="{FF2B5EF4-FFF2-40B4-BE49-F238E27FC236}">
                <a16:creationId xmlns:a16="http://schemas.microsoft.com/office/drawing/2014/main" id="{D1046378-8444-694D-9F9F-1D8138CD612F}"/>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0000"/>
                    </a14:imgEffect>
                    <a14:imgEffect>
                      <a14:brightnessContrast bright="21000" contrast="6000"/>
                    </a14:imgEffect>
                  </a14:imgLayer>
                </a14:imgProps>
              </a:ext>
              <a:ext uri="{28A0092B-C50C-407E-A947-70E740481C1C}">
                <a14:useLocalDpi xmlns:a14="http://schemas.microsoft.com/office/drawing/2010/main" val="0"/>
              </a:ext>
            </a:extLst>
          </a:blip>
          <a:srcRect t="29766" b="9921"/>
          <a:stretch/>
        </p:blipFill>
        <p:spPr>
          <a:xfrm>
            <a:off x="8219667" y="1255202"/>
            <a:ext cx="2593081" cy="2376991"/>
          </a:xfrm>
          <a:prstGeom prst="rect">
            <a:avLst/>
          </a:prstGeom>
        </p:spPr>
      </p:pic>
      <p:sp>
        <p:nvSpPr>
          <p:cNvPr id="10" name="矩形 9">
            <a:extLst>
              <a:ext uri="{FF2B5EF4-FFF2-40B4-BE49-F238E27FC236}">
                <a16:creationId xmlns:a16="http://schemas.microsoft.com/office/drawing/2014/main" id="{1D6E1AFD-8B5C-5F42-8E58-DFEAA5C592CA}"/>
              </a:ext>
            </a:extLst>
          </p:cNvPr>
          <p:cNvSpPr/>
          <p:nvPr/>
        </p:nvSpPr>
        <p:spPr>
          <a:xfrm>
            <a:off x="8186582" y="5768002"/>
            <a:ext cx="2626167" cy="830997"/>
          </a:xfrm>
          <a:prstGeom prst="rect">
            <a:avLst/>
          </a:prstGeom>
        </p:spPr>
        <p:txBody>
          <a:bodyPr wrap="square">
            <a:spAutoFit/>
          </a:bodyPr>
          <a:lstStyle/>
          <a:p>
            <a:r>
              <a:rPr lang="en-US" altLang="zh-TW" sz="1200" dirty="0">
                <a:solidFill>
                  <a:srgbClr val="080808"/>
                </a:solidFill>
                <a:latin typeface="Times New Roman" panose="02020603050405020304" pitchFamily="18" charset="0"/>
              </a:rPr>
              <a:t>We use a simple electronic device to demonstrate the result of turn on or turn off. If you want to watch the full video, please scan the QR Code !</a:t>
            </a:r>
            <a:endParaRPr lang="zh-TW" altLang="en-US" sz="1200" dirty="0">
              <a:solidFill>
                <a:srgbClr val="080808"/>
              </a:solidFill>
              <a:latin typeface="Times New Roman" panose="02020603050405020304" pitchFamily="18" charset="0"/>
            </a:endParaRPr>
          </a:p>
        </p:txBody>
      </p:sp>
      <p:pic>
        <p:nvPicPr>
          <p:cNvPr id="12" name="圖片 11">
            <a:extLst>
              <a:ext uri="{FF2B5EF4-FFF2-40B4-BE49-F238E27FC236}">
                <a16:creationId xmlns:a16="http://schemas.microsoft.com/office/drawing/2014/main" id="{46E48619-F995-2442-8EB8-D11AD4401F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4606" y="3733800"/>
            <a:ext cx="1919794" cy="1919794"/>
          </a:xfrm>
          <a:prstGeom prst="rect">
            <a:avLst/>
          </a:prstGeom>
        </p:spPr>
      </p:pic>
      <p:grpSp>
        <p:nvGrpSpPr>
          <p:cNvPr id="16" name="Group 6">
            <a:extLst>
              <a:ext uri="{FF2B5EF4-FFF2-40B4-BE49-F238E27FC236}">
                <a16:creationId xmlns:a16="http://schemas.microsoft.com/office/drawing/2014/main" id="{789A5F0B-50C1-7C43-8F25-0B882397CB40}"/>
              </a:ext>
            </a:extLst>
          </p:cNvPr>
          <p:cNvGrpSpPr/>
          <p:nvPr/>
        </p:nvGrpSpPr>
        <p:grpSpPr>
          <a:xfrm>
            <a:off x="0" y="0"/>
            <a:ext cx="12192000" cy="685800"/>
            <a:chOff x="0" y="0"/>
            <a:chExt cx="118717047" cy="6677834"/>
          </a:xfrm>
        </p:grpSpPr>
        <p:sp>
          <p:nvSpPr>
            <p:cNvPr id="17" name="Freeform 7">
              <a:extLst>
                <a:ext uri="{FF2B5EF4-FFF2-40B4-BE49-F238E27FC236}">
                  <a16:creationId xmlns:a16="http://schemas.microsoft.com/office/drawing/2014/main" id="{DC2EDD73-620C-7245-AE67-AA9E8CC5E9EA}"/>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18" name="Freeform 8">
              <a:extLst>
                <a:ext uri="{FF2B5EF4-FFF2-40B4-BE49-F238E27FC236}">
                  <a16:creationId xmlns:a16="http://schemas.microsoft.com/office/drawing/2014/main" id="{E3EA7171-633C-D14C-8BF0-1EA54B980405}"/>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19" name="Picture 14">
            <a:extLst>
              <a:ext uri="{FF2B5EF4-FFF2-40B4-BE49-F238E27FC236}">
                <a16:creationId xmlns:a16="http://schemas.microsoft.com/office/drawing/2014/main" id="{C34D98A2-9644-D041-A5BF-08DE03792A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1159621" y="283898"/>
            <a:ext cx="590019" cy="118004"/>
          </a:xfrm>
          <a:prstGeom prst="rect">
            <a:avLst/>
          </a:prstGeom>
        </p:spPr>
      </p:pic>
      <p:grpSp>
        <p:nvGrpSpPr>
          <p:cNvPr id="20" name="Group 15">
            <a:extLst>
              <a:ext uri="{FF2B5EF4-FFF2-40B4-BE49-F238E27FC236}">
                <a16:creationId xmlns:a16="http://schemas.microsoft.com/office/drawing/2014/main" id="{FEA37643-6AF8-1546-A75F-00871D2B1212}"/>
              </a:ext>
            </a:extLst>
          </p:cNvPr>
          <p:cNvGrpSpPr/>
          <p:nvPr/>
        </p:nvGrpSpPr>
        <p:grpSpPr>
          <a:xfrm>
            <a:off x="6203608" y="-4"/>
            <a:ext cx="1951560" cy="685800"/>
            <a:chOff x="0" y="0"/>
            <a:chExt cx="10664788" cy="6677834"/>
          </a:xfrm>
        </p:grpSpPr>
        <p:sp>
          <p:nvSpPr>
            <p:cNvPr id="21" name="Freeform 16">
              <a:extLst>
                <a:ext uri="{FF2B5EF4-FFF2-40B4-BE49-F238E27FC236}">
                  <a16:creationId xmlns:a16="http://schemas.microsoft.com/office/drawing/2014/main" id="{75AAC5B9-4E12-4A47-85F4-22A09C758B14}"/>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22" name="Freeform 17">
              <a:extLst>
                <a:ext uri="{FF2B5EF4-FFF2-40B4-BE49-F238E27FC236}">
                  <a16:creationId xmlns:a16="http://schemas.microsoft.com/office/drawing/2014/main" id="{114D5683-CE58-7043-86CE-19664AAFF63B}"/>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23" name="TextBox 28">
            <a:extLst>
              <a:ext uri="{FF2B5EF4-FFF2-40B4-BE49-F238E27FC236}">
                <a16:creationId xmlns:a16="http://schemas.microsoft.com/office/drawing/2014/main" id="{88A060D1-8131-5D4F-ADB2-EA5B6914FBE4}"/>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Introduction</a:t>
            </a:r>
          </a:p>
        </p:txBody>
      </p:sp>
      <p:sp>
        <p:nvSpPr>
          <p:cNvPr id="24" name="TextBox 29">
            <a:extLst>
              <a:ext uri="{FF2B5EF4-FFF2-40B4-BE49-F238E27FC236}">
                <a16:creationId xmlns:a16="http://schemas.microsoft.com/office/drawing/2014/main" id="{401C77C0-5562-F846-978A-9B5A040B7265}"/>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Function</a:t>
            </a:r>
            <a:endParaRPr lang="en-US" sz="1600" b="1" dirty="0">
              <a:solidFill>
                <a:srgbClr val="3D291E"/>
              </a:solidFill>
              <a:latin typeface="Songti SC" panose="02010600040101010101" pitchFamily="2" charset="-122"/>
              <a:ea typeface="Songti SC" panose="02010600040101010101" pitchFamily="2" charset="-122"/>
            </a:endParaRPr>
          </a:p>
        </p:txBody>
      </p:sp>
      <p:sp>
        <p:nvSpPr>
          <p:cNvPr id="25" name="TextBox 29">
            <a:extLst>
              <a:ext uri="{FF2B5EF4-FFF2-40B4-BE49-F238E27FC236}">
                <a16:creationId xmlns:a16="http://schemas.microsoft.com/office/drawing/2014/main" id="{E54E71C9-8A46-C64F-8EA3-6F471FDC6315}"/>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F9F0E6"/>
                </a:solidFill>
                <a:latin typeface="Songti SC" panose="02010600040101010101" pitchFamily="2" charset="-122"/>
                <a:ea typeface="Songti SC" panose="02010600040101010101" pitchFamily="2" charset="-122"/>
              </a:rPr>
              <a:t>Special function explanation</a:t>
            </a:r>
            <a:endParaRPr lang="en-US" sz="1333" dirty="0">
              <a:solidFill>
                <a:srgbClr val="F9F0E6"/>
              </a:solidFill>
              <a:latin typeface="Montserrat Bold"/>
            </a:endParaRPr>
          </a:p>
        </p:txBody>
      </p:sp>
      <p:pic>
        <p:nvPicPr>
          <p:cNvPr id="26" name="圖片 25">
            <a:extLst>
              <a:ext uri="{FF2B5EF4-FFF2-40B4-BE49-F238E27FC236}">
                <a16:creationId xmlns:a16="http://schemas.microsoft.com/office/drawing/2014/main" id="{3092DE21-2E47-4C41-BDC3-8FFE57C98AA1}"/>
              </a:ext>
            </a:extLst>
          </p:cNvPr>
          <p:cNvPicPr>
            <a:picLocks noChangeAspect="1"/>
          </p:cNvPicPr>
          <p:nvPr/>
        </p:nvPicPr>
        <p:blipFill rotWithShape="1">
          <a:blip r:embed="rId9">
            <a:extLst>
              <a:ext uri="{28A0092B-C50C-407E-A947-70E740481C1C}">
                <a14:useLocalDpi xmlns:a14="http://schemas.microsoft.com/office/drawing/2010/main" val="0"/>
              </a:ext>
            </a:extLst>
          </a:blip>
          <a:srcRect l="12052" t="6545" r="13917" b="5759"/>
          <a:stretch/>
        </p:blipFill>
        <p:spPr>
          <a:xfrm>
            <a:off x="22792" y="27107"/>
            <a:ext cx="972819" cy="631579"/>
          </a:xfrm>
          <a:prstGeom prst="rect">
            <a:avLst/>
          </a:prstGeom>
        </p:spPr>
      </p:pic>
    </p:spTree>
    <p:extLst>
      <p:ext uri="{BB962C8B-B14F-4D97-AF65-F5344CB8AC3E}">
        <p14:creationId xmlns:p14="http://schemas.microsoft.com/office/powerpoint/2010/main" val="25430391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2712</TotalTime>
  <Words>1269</Words>
  <Application>Microsoft Office PowerPoint</Application>
  <PresentationFormat>寬螢幕</PresentationFormat>
  <Paragraphs>108</Paragraphs>
  <Slides>9</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9</vt:i4>
      </vt:variant>
    </vt:vector>
  </HeadingPairs>
  <TitlesOfParts>
    <vt:vector size="18" baseType="lpstr">
      <vt:lpstr>Songti SC</vt:lpstr>
      <vt:lpstr>Yuanti SC</vt:lpstr>
      <vt:lpstr>Arial</vt:lpstr>
      <vt:lpstr>Calibri</vt:lpstr>
      <vt:lpstr>Calibri Light</vt:lpstr>
      <vt:lpstr>Montserrat Bold</vt:lpstr>
      <vt:lpstr>Times</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 11001025</dc:creator>
  <cp:lastModifiedBy>M 11001025</cp:lastModifiedBy>
  <cp:revision>1</cp:revision>
  <dcterms:created xsi:type="dcterms:W3CDTF">2022-03-28T18:03:42Z</dcterms:created>
  <dcterms:modified xsi:type="dcterms:W3CDTF">2022-03-31T06:31:27Z</dcterms:modified>
</cp:coreProperties>
</file>